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1977" r:id="rId2"/>
    <p:sldId id="2143" r:id="rId3"/>
    <p:sldId id="2184" r:id="rId4"/>
    <p:sldId id="2185" r:id="rId5"/>
    <p:sldId id="2197" r:id="rId6"/>
    <p:sldId id="2247" r:id="rId7"/>
    <p:sldId id="2273" r:id="rId8"/>
    <p:sldId id="2300" r:id="rId9"/>
    <p:sldId id="2301" r:id="rId10"/>
    <p:sldId id="2302" r:id="rId11"/>
    <p:sldId id="2303" r:id="rId12"/>
    <p:sldId id="2288" r:id="rId13"/>
    <p:sldId id="2296" r:id="rId14"/>
    <p:sldId id="2297" r:id="rId15"/>
    <p:sldId id="2298" r:id="rId16"/>
    <p:sldId id="2289" r:id="rId17"/>
    <p:sldId id="2290" r:id="rId18"/>
    <p:sldId id="2291" r:id="rId19"/>
    <p:sldId id="2313" r:id="rId20"/>
    <p:sldId id="2314" r:id="rId21"/>
    <p:sldId id="2316" r:id="rId22"/>
    <p:sldId id="2329" r:id="rId23"/>
    <p:sldId id="2319" r:id="rId24"/>
    <p:sldId id="2322" r:id="rId25"/>
    <p:sldId id="2320" r:id="rId26"/>
    <p:sldId id="2321" r:id="rId27"/>
    <p:sldId id="2323" r:id="rId28"/>
    <p:sldId id="2324" r:id="rId29"/>
    <p:sldId id="2326" r:id="rId30"/>
    <p:sldId id="2318" r:id="rId31"/>
    <p:sldId id="2325" r:id="rId32"/>
    <p:sldId id="2315" r:id="rId33"/>
    <p:sldId id="2317" r:id="rId34"/>
    <p:sldId id="2292" r:id="rId35"/>
    <p:sldId id="2293" r:id="rId36"/>
    <p:sldId id="2294" r:id="rId37"/>
    <p:sldId id="2304" r:id="rId38"/>
    <p:sldId id="2295" r:id="rId39"/>
    <p:sldId id="2305" r:id="rId40"/>
    <p:sldId id="2306" r:id="rId41"/>
    <p:sldId id="2327" r:id="rId42"/>
    <p:sldId id="2328" r:id="rId43"/>
    <p:sldId id="2307" r:id="rId44"/>
    <p:sldId id="2308" r:id="rId45"/>
    <p:sldId id="2309" r:id="rId46"/>
    <p:sldId id="2310" r:id="rId47"/>
    <p:sldId id="2311" r:id="rId48"/>
    <p:sldId id="2312" r:id="rId49"/>
  </p:sldIdLst>
  <p:sldSz cx="9144000" cy="6858000" type="screen4x3"/>
  <p:notesSz cx="7102475" cy="93884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8000"/>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8" autoAdjust="0"/>
    <p:restoredTop sz="99828" autoAdjust="0"/>
  </p:normalViewPr>
  <p:slideViewPr>
    <p:cSldViewPr>
      <p:cViewPr varScale="1">
        <p:scale>
          <a:sx n="76" d="100"/>
          <a:sy n="76" d="100"/>
        </p:scale>
        <p:origin x="1248" y="29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1217613" y="709613"/>
            <a:ext cx="4676775"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217613" y="709613"/>
            <a:ext cx="4676775"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730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5795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1792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07694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5198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226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23741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6880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5605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9028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013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8487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0619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1240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16146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02092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20462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86704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33753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2798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34223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14012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11309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66386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0133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7049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520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74439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60905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725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1328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11683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4200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3639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55940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69695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49857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6095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12797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06888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4948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221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6073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425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8660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027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681038" y="2389188"/>
            <a:ext cx="7947025" cy="279400"/>
            <a:chOff x="429" y="1505"/>
            <a:chExt cx="5006" cy="176"/>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 y="1505"/>
              <a:ext cx="50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493" y="1540"/>
              <a:ext cx="477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latin typeface="Arial" charset="0"/>
              </a:endParaRPr>
            </a:p>
          </p:txBody>
        </p:sp>
      </p:grpSp>
      <p:sp>
        <p:nvSpPr>
          <p:cNvPr id="2050" name="Rectangle 2"/>
          <p:cNvSpPr>
            <a:spLocks noGrp="1" noChangeArrowheads="1"/>
          </p:cNvSpPr>
          <p:nvPr>
            <p:ph type="ctrTitle" sz="quarter"/>
          </p:nvPr>
        </p:nvSpPr>
        <p:spPr>
          <a:xfrm>
            <a:off x="685800" y="990600"/>
            <a:ext cx="7772400" cy="1371600"/>
          </a:xfrm>
        </p:spPr>
        <p:txBody>
          <a:bodyPr/>
          <a:lstStyle>
            <a:lvl1pPr>
              <a:defRPr/>
            </a:lvl1pPr>
          </a:lstStyle>
          <a:p>
            <a:r>
              <a:rPr lang="en-US"/>
              <a:t>Click to edit Master title style</a:t>
            </a:r>
          </a:p>
        </p:txBody>
      </p:sp>
      <p:sp>
        <p:nvSpPr>
          <p:cNvPr id="2051" name="Rectangle 3"/>
          <p:cNvSpPr>
            <a:spLocks noGrp="1" noChangeArrowheads="1"/>
          </p:cNvSpPr>
          <p:nvPr>
            <p:ph type="subTitle" sz="quarter"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7" name="Rectangle 4"/>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36E7A79-B255-4557-B88B-10C88EF7D515}" type="slidenum">
              <a:rPr lang="en-US"/>
              <a:pPr>
                <a:defRPr/>
              </a:pPr>
              <a:t>‹#›</a:t>
            </a:fld>
            <a:endParaRPr lang="en-US"/>
          </a:p>
        </p:txBody>
      </p:sp>
    </p:spTree>
    <p:extLst>
      <p:ext uri="{BB962C8B-B14F-4D97-AF65-F5344CB8AC3E}">
        <p14:creationId xmlns:p14="http://schemas.microsoft.com/office/powerpoint/2010/main" val="329069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95F0541-9276-4DF9-AB6A-44F44611E035}" type="slidenum">
              <a:rPr lang="en-US"/>
              <a:pPr>
                <a:defRPr/>
              </a:pPr>
              <a:t>‹#›</a:t>
            </a:fld>
            <a:endParaRPr lang="en-US"/>
          </a:p>
        </p:txBody>
      </p:sp>
    </p:spTree>
    <p:extLst>
      <p:ext uri="{BB962C8B-B14F-4D97-AF65-F5344CB8AC3E}">
        <p14:creationId xmlns:p14="http://schemas.microsoft.com/office/powerpoint/2010/main" val="21727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0"/>
            <a:ext cx="20097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0"/>
            <a:ext cx="5881687"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CA490AD-8348-4531-9D9D-6EDEC31C1C03}" type="slidenum">
              <a:rPr lang="en-US"/>
              <a:pPr>
                <a:defRPr/>
              </a:pPr>
              <a:t>‹#›</a:t>
            </a:fld>
            <a:endParaRPr lang="en-US"/>
          </a:p>
        </p:txBody>
      </p:sp>
    </p:spTree>
    <p:extLst>
      <p:ext uri="{BB962C8B-B14F-4D97-AF65-F5344CB8AC3E}">
        <p14:creationId xmlns:p14="http://schemas.microsoft.com/office/powerpoint/2010/main" val="152406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0"/>
            <a:ext cx="8043862"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92210C9-488E-4EDB-93A5-CD15D4146080}" type="slidenum">
              <a:rPr lang="en-US"/>
              <a:pPr>
                <a:defRPr/>
              </a:pPr>
              <a:t>‹#›</a:t>
            </a:fld>
            <a:endParaRPr lang="en-US"/>
          </a:p>
        </p:txBody>
      </p:sp>
    </p:spTree>
    <p:extLst>
      <p:ext uri="{BB962C8B-B14F-4D97-AF65-F5344CB8AC3E}">
        <p14:creationId xmlns:p14="http://schemas.microsoft.com/office/powerpoint/2010/main" val="123385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163E022-C3C5-479F-B9B3-F5B37C7ACD44}" type="slidenum">
              <a:rPr lang="en-US"/>
              <a:pPr>
                <a:defRPr/>
              </a:pPr>
              <a:t>‹#›</a:t>
            </a:fld>
            <a:endParaRPr lang="en-US"/>
          </a:p>
        </p:txBody>
      </p:sp>
    </p:spTree>
    <p:extLst>
      <p:ext uri="{BB962C8B-B14F-4D97-AF65-F5344CB8AC3E}">
        <p14:creationId xmlns:p14="http://schemas.microsoft.com/office/powerpoint/2010/main" val="18751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2053175-9E8B-4908-A95A-3791F4C0C31C}" type="slidenum">
              <a:rPr lang="en-US"/>
              <a:pPr>
                <a:defRPr/>
              </a:pPr>
              <a:t>‹#›</a:t>
            </a:fld>
            <a:endParaRPr lang="en-US"/>
          </a:p>
        </p:txBody>
      </p:sp>
    </p:spTree>
    <p:extLst>
      <p:ext uri="{BB962C8B-B14F-4D97-AF65-F5344CB8AC3E}">
        <p14:creationId xmlns:p14="http://schemas.microsoft.com/office/powerpoint/2010/main" val="333902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FA7B0F1-8761-47A1-BD9C-189064AF1A59}" type="slidenum">
              <a:rPr lang="en-US"/>
              <a:pPr>
                <a:defRPr/>
              </a:pPr>
              <a:t>‹#›</a:t>
            </a:fld>
            <a:endParaRPr lang="en-US"/>
          </a:p>
        </p:txBody>
      </p:sp>
    </p:spTree>
    <p:extLst>
      <p:ext uri="{BB962C8B-B14F-4D97-AF65-F5344CB8AC3E}">
        <p14:creationId xmlns:p14="http://schemas.microsoft.com/office/powerpoint/2010/main" val="414506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D28F2D80-99B8-42FF-8D95-67B2D5E01E3C}" type="slidenum">
              <a:rPr lang="en-US"/>
              <a:pPr>
                <a:defRPr/>
              </a:pPr>
              <a:t>‹#›</a:t>
            </a:fld>
            <a:endParaRPr lang="en-US"/>
          </a:p>
        </p:txBody>
      </p:sp>
    </p:spTree>
    <p:extLst>
      <p:ext uri="{BB962C8B-B14F-4D97-AF65-F5344CB8AC3E}">
        <p14:creationId xmlns:p14="http://schemas.microsoft.com/office/powerpoint/2010/main" val="299510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E2E8869-E9D6-4F9A-BCA9-758C5B13937E}" type="slidenum">
              <a:rPr lang="en-US"/>
              <a:pPr>
                <a:defRPr/>
              </a:pPr>
              <a:t>‹#›</a:t>
            </a:fld>
            <a:endParaRPr lang="en-US"/>
          </a:p>
        </p:txBody>
      </p:sp>
    </p:spTree>
    <p:extLst>
      <p:ext uri="{BB962C8B-B14F-4D97-AF65-F5344CB8AC3E}">
        <p14:creationId xmlns:p14="http://schemas.microsoft.com/office/powerpoint/2010/main" val="394802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354118A-B675-455C-AE08-C00DA0C42FCD}" type="slidenum">
              <a:rPr lang="en-US"/>
              <a:pPr>
                <a:defRPr/>
              </a:pPr>
              <a:t>‹#›</a:t>
            </a:fld>
            <a:endParaRPr lang="en-US"/>
          </a:p>
        </p:txBody>
      </p:sp>
    </p:spTree>
    <p:extLst>
      <p:ext uri="{BB962C8B-B14F-4D97-AF65-F5344CB8AC3E}">
        <p14:creationId xmlns:p14="http://schemas.microsoft.com/office/powerpoint/2010/main" val="340090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DC1A78E-9F2C-4C96-992E-B13FD75E5692}" type="slidenum">
              <a:rPr lang="en-US"/>
              <a:pPr>
                <a:defRPr/>
              </a:pPr>
              <a:t>‹#›</a:t>
            </a:fld>
            <a:endParaRPr lang="en-US"/>
          </a:p>
        </p:txBody>
      </p:sp>
    </p:spTree>
    <p:extLst>
      <p:ext uri="{BB962C8B-B14F-4D97-AF65-F5344CB8AC3E}">
        <p14:creationId xmlns:p14="http://schemas.microsoft.com/office/powerpoint/2010/main" val="17910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4B1B4A4-CFD4-494E-B45E-30280426BF87}" type="slidenum">
              <a:rPr lang="en-US"/>
              <a:pPr>
                <a:defRPr/>
              </a:pPr>
              <a:t>‹#›</a:t>
            </a:fld>
            <a:endParaRPr lang="en-US"/>
          </a:p>
        </p:txBody>
      </p:sp>
    </p:spTree>
    <p:extLst>
      <p:ext uri="{BB962C8B-B14F-4D97-AF65-F5344CB8AC3E}">
        <p14:creationId xmlns:p14="http://schemas.microsoft.com/office/powerpoint/2010/main" val="178070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6"/>
          <p:cNvGrpSpPr>
            <a:grpSpLocks/>
          </p:cNvGrpSpPr>
          <p:nvPr/>
        </p:nvGrpSpPr>
        <p:grpSpPr bwMode="auto">
          <a:xfrm>
            <a:off x="604838" y="1062038"/>
            <a:ext cx="8132762" cy="279400"/>
            <a:chOff x="381" y="669"/>
            <a:chExt cx="5123" cy="176"/>
          </a:xfrm>
        </p:grpSpPr>
        <p:pic>
          <p:nvPicPr>
            <p:cNvPr id="2" name="Picture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 y="669"/>
              <a:ext cx="512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445" y="704"/>
              <a:ext cx="4891"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latin typeface="Arial" charset="0"/>
              </a:endParaRPr>
            </a:p>
          </p:txBody>
        </p:sp>
      </p:grpSp>
      <p:sp>
        <p:nvSpPr>
          <p:cNvPr id="1029" name="Line 7"/>
          <p:cNvSpPr>
            <a:spLocks noChangeShapeType="1"/>
          </p:cNvSpPr>
          <p:nvPr/>
        </p:nvSpPr>
        <p:spPr bwMode="auto">
          <a:xfrm>
            <a:off x="609600" y="6172200"/>
            <a:ext cx="7924800"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32" name="Rectangle 8"/>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vl1pPr>
          </a:lstStyle>
          <a:p>
            <a:pPr>
              <a:defRPr/>
            </a:pPr>
            <a:endParaRPr lang="en-US"/>
          </a:p>
        </p:txBody>
      </p:sp>
      <p:sp>
        <p:nvSpPr>
          <p:cNvPr id="1033" name="Rectangle 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200"/>
            </a:lvl1pPr>
          </a:lstStyle>
          <a:p>
            <a:pPr>
              <a:defRPr/>
            </a:pPr>
            <a:endParaRPr lang="en-US"/>
          </a:p>
        </p:txBody>
      </p:sp>
      <p:sp>
        <p:nvSpPr>
          <p:cNvPr id="1034" name="Rectangle 10"/>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vl1pPr>
          </a:lstStyle>
          <a:p>
            <a:pPr>
              <a:defRPr/>
            </a:pPr>
            <a:fld id="{22475FBF-EB38-4C72-B136-732C35DDA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hf hdr="0" ftr="0" dt="0"/>
  <p:txStyles>
    <p:title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323850"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282575"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274638"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285750"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285750"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085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628650" y="1314451"/>
            <a:ext cx="58864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700" b="1" i="1">
                <a:latin typeface="+mj-lt"/>
                <a:cs typeface="Arial" charset="0"/>
              </a:rPr>
              <a:t>FBC Liberty Small Group</a:t>
            </a:r>
          </a:p>
        </p:txBody>
      </p:sp>
      <p:sp>
        <p:nvSpPr>
          <p:cNvPr id="6" name="Rectangle 2"/>
          <p:cNvSpPr txBox="1">
            <a:spLocks noChangeArrowheads="1"/>
          </p:cNvSpPr>
          <p:nvPr/>
        </p:nvSpPr>
        <p:spPr bwMode="auto">
          <a:xfrm>
            <a:off x="1057275" y="3543300"/>
            <a:ext cx="7029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r>
              <a:rPr lang="en-US" altLang="en-US" sz="3075" i="0" kern="0" dirty="0">
                <a:solidFill>
                  <a:schemeClr val="tx1"/>
                </a:solidFill>
                <a:latin typeface="+mn-lt"/>
              </a:rPr>
              <a:t>The Revelation of John</a:t>
            </a:r>
          </a:p>
          <a:p>
            <a:pPr algn="ctr" eaLnBrk="1" hangingPunct="1">
              <a:defRPr/>
            </a:pPr>
            <a:r>
              <a:rPr lang="en-US" altLang="en-US" sz="3075" i="0" kern="0" dirty="0">
                <a:solidFill>
                  <a:schemeClr val="tx1"/>
                </a:solidFill>
                <a:latin typeface="+mn-lt"/>
              </a:rPr>
              <a:t>Who Are the Witnesses ???</a:t>
            </a:r>
          </a:p>
          <a:p>
            <a:pPr algn="ctr" eaLnBrk="1" hangingPunct="1">
              <a:defRPr/>
            </a:pPr>
            <a:r>
              <a:rPr lang="en-US" altLang="en-US" sz="3075" i="0" kern="0" dirty="0">
                <a:solidFill>
                  <a:schemeClr val="tx1"/>
                </a:solidFill>
                <a:latin typeface="+mn-lt"/>
              </a:rPr>
              <a:t>Revelation 12</a:t>
            </a:r>
          </a:p>
          <a:p>
            <a:pPr algn="ctr" eaLnBrk="1" hangingPunct="1">
              <a:defRPr/>
            </a:pPr>
            <a:endParaRPr lang="en-US" altLang="en-US" sz="3075" i="0" kern="0" dirty="0">
              <a:solidFill>
                <a:schemeClr val="tx1"/>
              </a:solidFill>
              <a:latin typeface="+mn-lt"/>
            </a:endParaRPr>
          </a:p>
          <a:p>
            <a:pPr algn="ctr" eaLnBrk="1" hangingPunct="1">
              <a:defRPr/>
            </a:pPr>
            <a:r>
              <a:rPr lang="en-US" altLang="en-US" sz="3075" i="0" kern="0" dirty="0">
                <a:solidFill>
                  <a:schemeClr val="tx1"/>
                </a:solidFill>
                <a:latin typeface="+mn-lt"/>
              </a:rPr>
              <a:t> June 22 , 2025</a:t>
            </a:r>
          </a:p>
          <a:p>
            <a:pPr algn="ctr" eaLnBrk="1" hangingPunct="1">
              <a:defRPr/>
            </a:pPr>
            <a:endParaRPr lang="en-US" altLang="en-US" sz="3075" kern="0"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52820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10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Little Scroll</a:t>
            </a:r>
          </a:p>
          <a:p>
            <a:pPr algn="ctr"/>
            <a:r>
              <a:rPr lang="en-US" sz="3300" dirty="0">
                <a:latin typeface="+mn-lt"/>
                <a:cs typeface="Arial" panose="020B0604020202020204" pitchFamily="34" charset="0"/>
              </a:rPr>
              <a:t>Break in the Tribulation</a:t>
            </a:r>
          </a:p>
        </p:txBody>
      </p:sp>
    </p:spTree>
    <p:extLst>
      <p:ext uri="{BB962C8B-B14F-4D97-AF65-F5344CB8AC3E}">
        <p14:creationId xmlns:p14="http://schemas.microsoft.com/office/powerpoint/2010/main" val="20863946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506986"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Two Witnesses</a:t>
            </a:r>
          </a:p>
          <a:p>
            <a:pPr algn="ctr"/>
            <a:r>
              <a:rPr lang="en-US" sz="3300" dirty="0">
                <a:latin typeface="+mn-lt"/>
                <a:cs typeface="Arial" panose="020B0604020202020204" pitchFamily="34" charset="0"/>
              </a:rPr>
              <a:t>Tribulation Break Continues</a:t>
            </a:r>
          </a:p>
        </p:txBody>
      </p:sp>
    </p:spTree>
    <p:extLst>
      <p:ext uri="{BB962C8B-B14F-4D97-AF65-F5344CB8AC3E}">
        <p14:creationId xmlns:p14="http://schemas.microsoft.com/office/powerpoint/2010/main" val="8792655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4154984"/>
          </a:xfrm>
          <a:prstGeom prst="rect">
            <a:avLst/>
          </a:prstGeom>
          <a:noFill/>
        </p:spPr>
        <p:txBody>
          <a:bodyPr wrap="square" rtlCol="0">
            <a:spAutoFit/>
          </a:bodyPr>
          <a:lstStyle/>
          <a:p>
            <a:r>
              <a:rPr lang="en-US" sz="2400" dirty="0">
                <a:cs typeface="Arial" panose="020B0604020202020204" pitchFamily="34" charset="0"/>
              </a:rPr>
              <a:t>3 And I will appoint my two witnesses, and they will prophesy for 1,260 days, clothed in sackcloth.”</a:t>
            </a:r>
          </a:p>
          <a:p>
            <a:endParaRPr lang="en-US" sz="2400" dirty="0">
              <a:cs typeface="Arial" panose="020B0604020202020204" pitchFamily="34" charset="0"/>
            </a:endParaRPr>
          </a:p>
          <a:p>
            <a:r>
              <a:rPr lang="en-US" sz="2400" dirty="0">
                <a:cs typeface="Arial" panose="020B0604020202020204" pitchFamily="34" charset="0"/>
              </a:rPr>
              <a:t>4 They are “the two olive trees” and the two lampstands, and “they stand before the Lord of the earth.”</a:t>
            </a:r>
          </a:p>
          <a:p>
            <a:endParaRPr lang="en-US" sz="2400" dirty="0">
              <a:cs typeface="Arial" panose="020B0604020202020204" pitchFamily="34" charset="0"/>
            </a:endParaRPr>
          </a:p>
          <a:p>
            <a:r>
              <a:rPr lang="en-US" sz="2400" dirty="0">
                <a:cs typeface="Arial" panose="020B0604020202020204" pitchFamily="34" charset="0"/>
              </a:rPr>
              <a:t>5 If anyone tries to harm them, fire comes from their mouths and devours their enemies. This is how anyone who wants to harm them must die.</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17753174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2677656"/>
          </a:xfrm>
          <a:prstGeom prst="rect">
            <a:avLst/>
          </a:prstGeom>
          <a:noFill/>
        </p:spPr>
        <p:txBody>
          <a:bodyPr wrap="square" rtlCol="0">
            <a:spAutoFit/>
          </a:bodyPr>
          <a:lstStyle/>
          <a:p>
            <a:r>
              <a:rPr lang="en-US" sz="2400" dirty="0">
                <a:cs typeface="Arial" panose="020B0604020202020204" pitchFamily="34" charset="0"/>
              </a:rPr>
              <a:t>2 He asked me, “What do you see?” I answered, “I see a solid gold lamp stand with a bowl at the top and seven lamps on it, with seven channels to the lamps.</a:t>
            </a:r>
          </a:p>
          <a:p>
            <a:endParaRPr lang="en-US" sz="2400" dirty="0">
              <a:cs typeface="Arial" panose="020B0604020202020204" pitchFamily="34" charset="0"/>
            </a:endParaRPr>
          </a:p>
          <a:p>
            <a:r>
              <a:rPr lang="en-US" sz="2400" dirty="0">
                <a:cs typeface="Arial" panose="020B0604020202020204" pitchFamily="34" charset="0"/>
              </a:rPr>
              <a:t>3 Also there are two olive trees by it, one on the right of the bowl and the other on its left.”</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819058"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Zachariah’s Witnesses</a:t>
            </a:r>
          </a:p>
        </p:txBody>
      </p:sp>
    </p:spTree>
    <p:extLst>
      <p:ext uri="{BB962C8B-B14F-4D97-AF65-F5344CB8AC3E}">
        <p14:creationId xmlns:p14="http://schemas.microsoft.com/office/powerpoint/2010/main" val="770633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780721" y="1772486"/>
            <a:ext cx="7886700" cy="3046988"/>
          </a:xfrm>
          <a:prstGeom prst="rect">
            <a:avLst/>
          </a:prstGeom>
          <a:noFill/>
        </p:spPr>
        <p:txBody>
          <a:bodyPr wrap="square" rtlCol="0">
            <a:spAutoFit/>
          </a:bodyPr>
          <a:lstStyle/>
          <a:p>
            <a:r>
              <a:rPr lang="en-US" sz="2400" dirty="0">
                <a:cs typeface="Arial" panose="020B0604020202020204" pitchFamily="34" charset="0"/>
              </a:rPr>
              <a:t>11 Then I asked the angel, “What are these two olive trees on the right and the left of the lampstand?”</a:t>
            </a:r>
          </a:p>
          <a:p>
            <a:endParaRPr lang="en-US" sz="2400" dirty="0">
              <a:cs typeface="Arial" panose="020B0604020202020204" pitchFamily="34" charset="0"/>
            </a:endParaRPr>
          </a:p>
          <a:p>
            <a:r>
              <a:rPr lang="en-US" sz="2400" dirty="0">
                <a:cs typeface="Arial" panose="020B0604020202020204" pitchFamily="34" charset="0"/>
              </a:rPr>
              <a:t>12 Again I asked him, “What are these two olive branches beside the two gold pipes that pour out golden oil?”</a:t>
            </a:r>
          </a:p>
          <a:p>
            <a:endParaRPr lang="en-US" sz="24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819058"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Zachariah’s Witnesses</a:t>
            </a:r>
          </a:p>
        </p:txBody>
      </p:sp>
    </p:spTree>
    <p:extLst>
      <p:ext uri="{BB962C8B-B14F-4D97-AF65-F5344CB8AC3E}">
        <p14:creationId xmlns:p14="http://schemas.microsoft.com/office/powerpoint/2010/main" val="32209034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780721" y="1772486"/>
            <a:ext cx="7886700" cy="2308324"/>
          </a:xfrm>
          <a:prstGeom prst="rect">
            <a:avLst/>
          </a:prstGeom>
          <a:noFill/>
        </p:spPr>
        <p:txBody>
          <a:bodyPr wrap="square" rtlCol="0">
            <a:spAutoFit/>
          </a:bodyPr>
          <a:lstStyle/>
          <a:p>
            <a:endParaRPr lang="en-US" sz="2400" dirty="0">
              <a:cs typeface="Arial" panose="020B0604020202020204" pitchFamily="34" charset="0"/>
            </a:endParaRPr>
          </a:p>
          <a:p>
            <a:r>
              <a:rPr lang="en-US" sz="2400" dirty="0">
                <a:cs typeface="Arial" panose="020B0604020202020204" pitchFamily="34" charset="0"/>
              </a:rPr>
              <a:t>13 He replied, “Do you not know what these are?” “No, my lord,” I </a:t>
            </a:r>
            <a:r>
              <a:rPr lang="en-US" sz="2400">
                <a:cs typeface="Arial" panose="020B0604020202020204" pitchFamily="34" charset="0"/>
              </a:rPr>
              <a:t>said.</a:t>
            </a:r>
          </a:p>
          <a:p>
            <a:endParaRPr lang="en-US" sz="2400" dirty="0">
              <a:cs typeface="Arial" panose="020B0604020202020204" pitchFamily="34" charset="0"/>
            </a:endParaRPr>
          </a:p>
          <a:p>
            <a:r>
              <a:rPr lang="en-US" sz="2400" dirty="0">
                <a:cs typeface="Arial" panose="020B0604020202020204" pitchFamily="34" charset="0"/>
              </a:rPr>
              <a:t>14 So he said, “These are the two who are anointed to serve the Lord of all the earth.”</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819058"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Zachariah’s Witnesses</a:t>
            </a:r>
          </a:p>
        </p:txBody>
      </p:sp>
    </p:spTree>
    <p:extLst>
      <p:ext uri="{BB962C8B-B14F-4D97-AF65-F5344CB8AC3E}">
        <p14:creationId xmlns:p14="http://schemas.microsoft.com/office/powerpoint/2010/main" val="28375064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3416320"/>
          </a:xfrm>
          <a:prstGeom prst="rect">
            <a:avLst/>
          </a:prstGeom>
          <a:noFill/>
        </p:spPr>
        <p:txBody>
          <a:bodyPr wrap="square" rtlCol="0">
            <a:spAutoFit/>
          </a:bodyPr>
          <a:lstStyle/>
          <a:p>
            <a:r>
              <a:rPr lang="en-US" sz="2400" dirty="0">
                <a:cs typeface="Arial" panose="020B0604020202020204" pitchFamily="34" charset="0"/>
              </a:rPr>
              <a:t>6 They have power to shut up the heavens so that it will not rain during the time they are prophesying; and they have power to turn the waters into blood and to strike the earth with every kind of plague as often as they want.</a:t>
            </a:r>
          </a:p>
          <a:p>
            <a:endParaRPr lang="en-US" sz="2400" dirty="0">
              <a:cs typeface="Arial" panose="020B0604020202020204" pitchFamily="34" charset="0"/>
            </a:endParaRPr>
          </a:p>
          <a:p>
            <a:r>
              <a:rPr lang="en-US" sz="2400" dirty="0">
                <a:cs typeface="Arial" panose="020B0604020202020204" pitchFamily="34" charset="0"/>
              </a:rPr>
              <a:t>7 Now when they have finished their testimony, the beast that comes up from the Abyss will attack them, and overpower and kill them.</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20934172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2677656"/>
          </a:xfrm>
          <a:prstGeom prst="rect">
            <a:avLst/>
          </a:prstGeom>
          <a:noFill/>
        </p:spPr>
        <p:txBody>
          <a:bodyPr wrap="square" rtlCol="0">
            <a:spAutoFit/>
          </a:bodyPr>
          <a:lstStyle/>
          <a:p>
            <a:r>
              <a:rPr lang="en-US" sz="2400" dirty="0">
                <a:cs typeface="Arial" panose="020B0604020202020204" pitchFamily="34" charset="0"/>
              </a:rPr>
              <a:t>8 Their bodies will lie in the public square of the great city—which is figuratively called Sodom and Egypt—where also their Lord was crucified.</a:t>
            </a:r>
          </a:p>
          <a:p>
            <a:endParaRPr lang="en-US" sz="2400" dirty="0">
              <a:cs typeface="Arial" panose="020B0604020202020204" pitchFamily="34" charset="0"/>
            </a:endParaRPr>
          </a:p>
          <a:p>
            <a:r>
              <a:rPr lang="en-US" sz="2400" dirty="0">
                <a:cs typeface="Arial" panose="020B0604020202020204" pitchFamily="34" charset="0"/>
              </a:rPr>
              <a:t>9 For three and a half days some from every people, tribe, language and nation will gaze on their bodies and refuse them burial.</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14284581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3046988"/>
          </a:xfrm>
          <a:prstGeom prst="rect">
            <a:avLst/>
          </a:prstGeom>
          <a:noFill/>
        </p:spPr>
        <p:txBody>
          <a:bodyPr wrap="square" rtlCol="0">
            <a:spAutoFit/>
          </a:bodyPr>
          <a:lstStyle/>
          <a:p>
            <a:r>
              <a:rPr lang="en-US" sz="2400" dirty="0">
                <a:cs typeface="Arial" panose="020B0604020202020204" pitchFamily="34" charset="0"/>
              </a:rPr>
              <a:t>10 The inhabitants of the earth will gloat over them and will celebrate by sending each other gifts, because these two prophets had tormented those who live on the earth.</a:t>
            </a:r>
          </a:p>
          <a:p>
            <a:endParaRPr lang="en-US" sz="2400" dirty="0">
              <a:cs typeface="Arial" panose="020B0604020202020204" pitchFamily="34" charset="0"/>
            </a:endParaRPr>
          </a:p>
          <a:p>
            <a:r>
              <a:rPr lang="en-US" sz="2400" dirty="0">
                <a:cs typeface="Arial" panose="020B0604020202020204" pitchFamily="34" charset="0"/>
              </a:rPr>
              <a:t>11 But after the three and a half days the breath of life from God entered them, and they stood on their feet, and terror struck those who saw them.</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4833967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19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49199" y="2621567"/>
            <a:ext cx="7369902" cy="7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a:t>
            </a:r>
            <a:r>
              <a:rPr lang="en-US" altLang="en-US" sz="4500" b="1" dirty="0">
                <a:latin typeface="Times New Roman" pitchFamily="18" charset="0"/>
              </a:rPr>
              <a:t>Who Are the Witnesses  ????</a:t>
            </a:r>
          </a:p>
        </p:txBody>
      </p:sp>
    </p:spTree>
    <p:extLst>
      <p:ext uri="{BB962C8B-B14F-4D97-AF65-F5344CB8AC3E}">
        <p14:creationId xmlns:p14="http://schemas.microsoft.com/office/powerpoint/2010/main" val="22682996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864256"/>
            <a:ext cx="9144000" cy="5143498"/>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2677656"/>
          </a:xfrm>
          <a:prstGeom prst="rect">
            <a:avLst/>
          </a:prstGeom>
          <a:noFill/>
        </p:spPr>
        <p:txBody>
          <a:bodyPr wrap="square" rtlCol="0">
            <a:spAutoFit/>
          </a:bodyPr>
          <a:lstStyle/>
          <a:p>
            <a:r>
              <a:rPr lang="en-US" sz="2400" dirty="0">
                <a:cs typeface="Arial" panose="020B0604020202020204" pitchFamily="34" charset="0"/>
              </a:rPr>
              <a:t>Plain Christian people</a:t>
            </a:r>
          </a:p>
          <a:p>
            <a:endParaRPr lang="en-US" sz="2400" dirty="0">
              <a:cs typeface="Arial" panose="020B0604020202020204" pitchFamily="34" charset="0"/>
            </a:endParaRPr>
          </a:p>
          <a:p>
            <a:r>
              <a:rPr lang="en-US" sz="2400" dirty="0">
                <a:cs typeface="Arial" panose="020B0604020202020204" pitchFamily="34" charset="0"/>
              </a:rPr>
              <a:t>Moses</a:t>
            </a:r>
          </a:p>
          <a:p>
            <a:endParaRPr lang="en-US" sz="2400" dirty="0">
              <a:cs typeface="Arial" panose="020B0604020202020204" pitchFamily="34" charset="0"/>
            </a:endParaRPr>
          </a:p>
          <a:p>
            <a:r>
              <a:rPr lang="en-US" sz="2400" dirty="0">
                <a:cs typeface="Arial" panose="020B0604020202020204" pitchFamily="34" charset="0"/>
              </a:rPr>
              <a:t>Elijah</a:t>
            </a:r>
          </a:p>
          <a:p>
            <a:endParaRPr lang="en-US" sz="2400" dirty="0">
              <a:cs typeface="Arial" panose="020B0604020202020204" pitchFamily="34" charset="0"/>
            </a:endParaRPr>
          </a:p>
          <a:p>
            <a:r>
              <a:rPr lang="en-US" sz="2400" dirty="0">
                <a:cs typeface="Arial" panose="020B0604020202020204" pitchFamily="34" charset="0"/>
              </a:rPr>
              <a:t>Enoch</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666067"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Potential Candidates</a:t>
            </a:r>
          </a:p>
        </p:txBody>
      </p:sp>
    </p:spTree>
    <p:extLst>
      <p:ext uri="{BB962C8B-B14F-4D97-AF65-F5344CB8AC3E}">
        <p14:creationId xmlns:p14="http://schemas.microsoft.com/office/powerpoint/2010/main" val="24769709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Arial" panose="020B0604020202020204" pitchFamily="34" charset="0"/>
              </a:rPr>
              <a:t>28 About eight days after Jesus said this, he took Peter, John and James with him and went up onto a mountain to pray.</a:t>
            </a:r>
          </a:p>
          <a:p>
            <a:pPr marL="342900" indent="-342900">
              <a:buFont typeface="Arial" panose="020B0604020202020204" pitchFamily="34" charset="0"/>
              <a:buChar char="•"/>
            </a:pPr>
            <a:r>
              <a:rPr lang="en-US" sz="2400" dirty="0">
                <a:cs typeface="Arial" panose="020B0604020202020204" pitchFamily="34" charset="0"/>
              </a:rPr>
              <a:t>29 As he was praying, the appearance of his face changed, and his clothes became as bright as a flash of lightning.</a:t>
            </a:r>
          </a:p>
          <a:p>
            <a:pPr marL="342900" indent="-342900">
              <a:buFont typeface="Arial" panose="020B0604020202020204" pitchFamily="34" charset="0"/>
              <a:buChar char="•"/>
            </a:pPr>
            <a:r>
              <a:rPr lang="en-US" sz="2400" dirty="0">
                <a:cs typeface="Arial" panose="020B0604020202020204" pitchFamily="34" charset="0"/>
              </a:rPr>
              <a:t>30 Two men, Moses and Elijah, appeared in glorious splendor, talking with Jesus.</a:t>
            </a:r>
          </a:p>
          <a:p>
            <a:pPr marL="342900" indent="-342900">
              <a:buFont typeface="Arial" panose="020B0604020202020204" pitchFamily="34" charset="0"/>
              <a:buChar char="•"/>
            </a:pPr>
            <a:r>
              <a:rPr lang="en-US" sz="2400" dirty="0">
                <a:cs typeface="Arial" panose="020B0604020202020204" pitchFamily="34" charset="0"/>
              </a:rPr>
              <a:t>31 They spoke about his departure, which he was about to bring to fulfillment at Jerusalem.</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415126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Elijah &amp; Moses</a:t>
            </a:r>
          </a:p>
        </p:txBody>
      </p:sp>
    </p:spTree>
    <p:extLst>
      <p:ext uri="{BB962C8B-B14F-4D97-AF65-F5344CB8AC3E}">
        <p14:creationId xmlns:p14="http://schemas.microsoft.com/office/powerpoint/2010/main" val="29778600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034778"/>
            <a:ext cx="78867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Arial" panose="020B0604020202020204" pitchFamily="34" charset="0"/>
              </a:rPr>
              <a:t>His ministry seems like one of these two witnesses (2 Kings 1 and James 5:17-18).</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He was carried up to heaven (2 Kings 2:11).</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Enemies of Elijah were destroyed by fire (2 Kings 1).</a:t>
            </a:r>
          </a:p>
          <a:p>
            <a:endParaRPr lang="en-US" sz="24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12382"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Elijah</a:t>
            </a:r>
          </a:p>
        </p:txBody>
      </p:sp>
    </p:spTree>
    <p:extLst>
      <p:ext uri="{BB962C8B-B14F-4D97-AF65-F5344CB8AC3E}">
        <p14:creationId xmlns:p14="http://schemas.microsoft.com/office/powerpoint/2010/main" val="17452402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2677656"/>
          </a:xfrm>
          <a:prstGeom prst="rect">
            <a:avLst/>
          </a:prstGeom>
          <a:noFill/>
        </p:spPr>
        <p:txBody>
          <a:bodyPr wrap="square" rtlCol="0">
            <a:spAutoFit/>
          </a:bodyPr>
          <a:lstStyle/>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It is specifically prophesied that Elijah will return before the end of the age (Malachi 4:5-6).</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Elijah had a unique “conference” with Jesus at the Mount of Transfiguration (Matthew 17:1-6).</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12382"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Elijah</a:t>
            </a:r>
          </a:p>
        </p:txBody>
      </p:sp>
    </p:spTree>
    <p:extLst>
      <p:ext uri="{BB962C8B-B14F-4D97-AF65-F5344CB8AC3E}">
        <p14:creationId xmlns:p14="http://schemas.microsoft.com/office/powerpoint/2010/main" val="31672041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4893647"/>
          </a:xfrm>
          <a:prstGeom prst="rect">
            <a:avLst/>
          </a:prstGeom>
          <a:noFill/>
        </p:spPr>
        <p:txBody>
          <a:bodyPr wrap="square" rtlCol="0">
            <a:spAutoFit/>
          </a:bodyPr>
          <a:lstStyle/>
          <a:p>
            <a:r>
              <a:rPr lang="en-US" sz="2400" dirty="0">
                <a:cs typeface="Arial" panose="020B0604020202020204" pitchFamily="34" charset="0"/>
              </a:rPr>
              <a:t>4 “Remember the law of my servant Moses, the decrees and laws I gave him at Horeb for all Israel.</a:t>
            </a:r>
          </a:p>
          <a:p>
            <a:endParaRPr lang="en-US" sz="2400" dirty="0">
              <a:cs typeface="Arial" panose="020B0604020202020204" pitchFamily="34" charset="0"/>
            </a:endParaRPr>
          </a:p>
          <a:p>
            <a:r>
              <a:rPr lang="en-US" sz="2400" dirty="0">
                <a:cs typeface="Arial" panose="020B0604020202020204" pitchFamily="34" charset="0"/>
              </a:rPr>
              <a:t>5 “See, I will send the prophet Elijah to you before that great and dreadful day of the LORD comes.</a:t>
            </a:r>
          </a:p>
          <a:p>
            <a:endParaRPr lang="en-US" sz="2400" dirty="0">
              <a:cs typeface="Arial" panose="020B0604020202020204" pitchFamily="34" charset="0"/>
            </a:endParaRPr>
          </a:p>
          <a:p>
            <a:r>
              <a:rPr lang="en-US" sz="2400" dirty="0">
                <a:cs typeface="Arial" panose="020B0604020202020204" pitchFamily="34" charset="0"/>
              </a:rPr>
              <a:t>6 He will turn the hearts of the parents to their children, and the hearts of the children to their parents; or else I will come and strike the land with total destruction.”  (Malachi 4:5-6).</a:t>
            </a:r>
          </a:p>
          <a:p>
            <a:endParaRPr lang="en-US" sz="24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12382"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Elijah</a:t>
            </a:r>
          </a:p>
        </p:txBody>
      </p:sp>
    </p:spTree>
    <p:extLst>
      <p:ext uri="{BB962C8B-B14F-4D97-AF65-F5344CB8AC3E}">
        <p14:creationId xmlns:p14="http://schemas.microsoft.com/office/powerpoint/2010/main" val="33157355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Arial" panose="020B0604020202020204" pitchFamily="34" charset="0"/>
              </a:rPr>
              <a:t>His ministry seems like one of these witnesses (Exodus 7:20-21).</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God seems to have a special purpose for the body of Moses that Satan wanted to defeat</a:t>
            </a:r>
            <a:br>
              <a:rPr lang="en-US" sz="2400" dirty="0">
                <a:cs typeface="Arial" panose="020B0604020202020204" pitchFamily="34" charset="0"/>
              </a:rPr>
            </a:b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Moses’ body was never found  (Jude 1:9).</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The enemies of Moses were destroyed by fire (Numbers 16:35).</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3322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Moses</a:t>
            </a:r>
          </a:p>
        </p:txBody>
      </p:sp>
    </p:spTree>
    <p:extLst>
      <p:ext uri="{BB962C8B-B14F-4D97-AF65-F5344CB8AC3E}">
        <p14:creationId xmlns:p14="http://schemas.microsoft.com/office/powerpoint/2010/main" val="9089412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2677656"/>
          </a:xfrm>
          <a:prstGeom prst="rect">
            <a:avLst/>
          </a:prstGeom>
          <a:noFill/>
        </p:spPr>
        <p:txBody>
          <a:bodyPr wrap="square" rtlCol="0">
            <a:spAutoFit/>
          </a:bodyPr>
          <a:lstStyle/>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Moses had a unique “conference” with Jesus at the Mount of Transfiguration (Matthew 17:1-6).</a:t>
            </a:r>
            <a:br>
              <a:rPr lang="en-US" sz="2400" dirty="0">
                <a:cs typeface="Arial" panose="020B0604020202020204" pitchFamily="34" charset="0"/>
              </a:rPr>
            </a:b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Moses has already turned water to blood  Exodus 7</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3322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Moses</a:t>
            </a:r>
          </a:p>
        </p:txBody>
      </p:sp>
    </p:spTree>
    <p:extLst>
      <p:ext uri="{BB962C8B-B14F-4D97-AF65-F5344CB8AC3E}">
        <p14:creationId xmlns:p14="http://schemas.microsoft.com/office/powerpoint/2010/main" val="27354943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1938992"/>
          </a:xfrm>
          <a:prstGeom prst="rect">
            <a:avLst/>
          </a:prstGeom>
          <a:noFill/>
        </p:spPr>
        <p:txBody>
          <a:bodyPr wrap="square" rtlCol="0">
            <a:spAutoFit/>
          </a:bodyPr>
          <a:lstStyle/>
          <a:p>
            <a:endParaRPr lang="en-US" sz="2400" dirty="0">
              <a:cs typeface="Arial" panose="020B0604020202020204" pitchFamily="34" charset="0"/>
            </a:endParaRPr>
          </a:p>
          <a:p>
            <a:r>
              <a:rPr lang="en-US" sz="2400" dirty="0">
                <a:cs typeface="Arial" panose="020B0604020202020204" pitchFamily="34" charset="0"/>
              </a:rPr>
              <a:t>9 But even the archangel Michael, when he was disputing with the devil about the body of Moses, did not himself dare to condemn him for slander but said, “The Lord rebuke you!”  (Jude 1:9)</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3322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Moses</a:t>
            </a:r>
          </a:p>
        </p:txBody>
      </p:sp>
    </p:spTree>
    <p:extLst>
      <p:ext uri="{BB962C8B-B14F-4D97-AF65-F5344CB8AC3E}">
        <p14:creationId xmlns:p14="http://schemas.microsoft.com/office/powerpoint/2010/main" val="9235926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4893647"/>
          </a:xfrm>
          <a:prstGeom prst="rect">
            <a:avLst/>
          </a:prstGeom>
          <a:noFill/>
        </p:spPr>
        <p:txBody>
          <a:bodyPr wrap="square" rtlCol="0">
            <a:spAutoFit/>
          </a:bodyPr>
          <a:lstStyle/>
          <a:p>
            <a:r>
              <a:rPr lang="en-US" sz="2400" dirty="0">
                <a:cs typeface="Arial" panose="020B0604020202020204" pitchFamily="34" charset="0"/>
              </a:rPr>
              <a:t>14 Then the LORD said to Moses, “Pharaoh’s heart is unyielding; he refuses to let the people go.</a:t>
            </a:r>
          </a:p>
          <a:p>
            <a:endParaRPr lang="en-US" sz="2400" dirty="0">
              <a:cs typeface="Arial" panose="020B0604020202020204" pitchFamily="34" charset="0"/>
            </a:endParaRPr>
          </a:p>
          <a:p>
            <a:r>
              <a:rPr lang="en-US" sz="2400" dirty="0">
                <a:cs typeface="Arial" panose="020B0604020202020204" pitchFamily="34" charset="0"/>
              </a:rPr>
              <a:t>15 Go to Pharaoh in the morning as he goes out to the river. Confront him on the bank of the Nile, and take in your hand the staff that was changed into a snake.</a:t>
            </a:r>
          </a:p>
          <a:p>
            <a:endParaRPr lang="en-US" sz="2400" dirty="0">
              <a:cs typeface="Arial" panose="020B0604020202020204" pitchFamily="34" charset="0"/>
            </a:endParaRPr>
          </a:p>
          <a:p>
            <a:r>
              <a:rPr lang="en-US" sz="2400" dirty="0">
                <a:cs typeface="Arial" panose="020B0604020202020204" pitchFamily="34" charset="0"/>
              </a:rPr>
              <a:t>17 This is what the LORD says: By this you will know that I am the LORD: With the staff that is in my hand I will strike the water of the Nile, and it will be changed into blood.  Exodus 7</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3322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Moses</a:t>
            </a:r>
          </a:p>
        </p:txBody>
      </p:sp>
    </p:spTree>
    <p:extLst>
      <p:ext uri="{BB962C8B-B14F-4D97-AF65-F5344CB8AC3E}">
        <p14:creationId xmlns:p14="http://schemas.microsoft.com/office/powerpoint/2010/main" val="21158171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29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3785652"/>
          </a:xfrm>
          <a:prstGeom prst="rect">
            <a:avLst/>
          </a:prstGeom>
          <a:noFill/>
        </p:spPr>
        <p:txBody>
          <a:bodyPr wrap="square" rtlCol="0">
            <a:spAutoFit/>
          </a:bodyPr>
          <a:lstStyle/>
          <a:p>
            <a:r>
              <a:rPr lang="en-US" sz="2400" dirty="0">
                <a:cs typeface="Arial" panose="020B0604020202020204" pitchFamily="34" charset="0"/>
              </a:rPr>
              <a:t>20 Moses and Aaron did just as the LORD had commanded. He raised his staff in the presence of Pharaoh and his officials and struck the water of the Nile, and all the water was changed into blood.</a:t>
            </a:r>
          </a:p>
          <a:p>
            <a:endParaRPr lang="en-US" sz="2400" dirty="0">
              <a:cs typeface="Arial" panose="020B0604020202020204" pitchFamily="34" charset="0"/>
            </a:endParaRPr>
          </a:p>
          <a:p>
            <a:r>
              <a:rPr lang="en-US" sz="2400" dirty="0">
                <a:cs typeface="Arial" panose="020B0604020202020204" pitchFamily="34" charset="0"/>
              </a:rPr>
              <a:t>21 The fish in the Nile died, and the river smelled so bad that the Egyptians could not drink its water. Blood was everywhere in Egypt.</a:t>
            </a:r>
          </a:p>
          <a:p>
            <a:r>
              <a:rPr lang="en-US" sz="2400" dirty="0">
                <a:cs typeface="Arial" panose="020B0604020202020204" pitchFamily="34" charset="0"/>
              </a:rPr>
              <a:t>Exodus 7</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3322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Moses</a:t>
            </a:r>
          </a:p>
        </p:txBody>
      </p:sp>
    </p:spTree>
    <p:extLst>
      <p:ext uri="{BB962C8B-B14F-4D97-AF65-F5344CB8AC3E}">
        <p14:creationId xmlns:p14="http://schemas.microsoft.com/office/powerpoint/2010/main" val="30591159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711548"/>
            <a:ext cx="7886700" cy="600164"/>
          </a:xfrm>
          <a:prstGeom prst="rect">
            <a:avLst/>
          </a:prstGeom>
          <a:noFill/>
        </p:spPr>
        <p:txBody>
          <a:bodyPr wrap="square" rtlCol="0">
            <a:spAutoFit/>
          </a:bodyPr>
          <a:lstStyle/>
          <a:p>
            <a:pPr algn="ctr"/>
            <a:r>
              <a:rPr lang="en-US" sz="3300" dirty="0">
                <a:cs typeface="Arial" panose="020B0604020202020204" pitchFamily="34" charset="0"/>
              </a:rPr>
              <a:t>The Throne</a:t>
            </a:r>
            <a:endParaRPr lang="en-US" sz="33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4 Focus</a:t>
            </a:r>
          </a:p>
        </p:txBody>
      </p:sp>
    </p:spTree>
    <p:extLst>
      <p:ext uri="{BB962C8B-B14F-4D97-AF65-F5344CB8AC3E}">
        <p14:creationId xmlns:p14="http://schemas.microsoft.com/office/powerpoint/2010/main" val="33022134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Arial" panose="020B0604020202020204" pitchFamily="34" charset="0"/>
              </a:rPr>
              <a:t>Enoch was taken straight to heaven</a:t>
            </a:r>
            <a:br>
              <a:rPr lang="en-US" sz="2400" dirty="0">
                <a:cs typeface="Arial" panose="020B0604020202020204" pitchFamily="34" charset="0"/>
              </a:rPr>
            </a:b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Jude foretells the actions of Enoch as a witness</a:t>
            </a:r>
            <a:br>
              <a:rPr lang="en-US" sz="2400" dirty="0">
                <a:cs typeface="Arial" panose="020B0604020202020204" pitchFamily="34" charset="0"/>
              </a:rPr>
            </a:br>
            <a:endParaRPr lang="en-US" sz="2400" dirty="0">
              <a:cs typeface="Arial" panose="020B0604020202020204" pitchFamily="34" charset="0"/>
            </a:endParaRPr>
          </a:p>
          <a:p>
            <a:pPr marL="342900" indent="-342900">
              <a:buFont typeface="Arial" panose="020B0604020202020204" pitchFamily="34" charset="0"/>
              <a:buChar char="•"/>
            </a:pPr>
            <a:endParaRPr lang="en-US" sz="2400" dirty="0">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5406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Enoch</a:t>
            </a:r>
          </a:p>
        </p:txBody>
      </p:sp>
    </p:spTree>
    <p:extLst>
      <p:ext uri="{BB962C8B-B14F-4D97-AF65-F5344CB8AC3E}">
        <p14:creationId xmlns:p14="http://schemas.microsoft.com/office/powerpoint/2010/main" val="36977034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3785652"/>
          </a:xfrm>
          <a:prstGeom prst="rect">
            <a:avLst/>
          </a:prstGeom>
          <a:noFill/>
        </p:spPr>
        <p:txBody>
          <a:bodyPr wrap="square" rtlCol="0">
            <a:spAutoFit/>
          </a:bodyPr>
          <a:lstStyle/>
          <a:p>
            <a:r>
              <a:rPr lang="en-US" sz="2400" dirty="0">
                <a:cs typeface="Arial" panose="020B0604020202020204" pitchFamily="34" charset="0"/>
              </a:rPr>
              <a:t>21 When Enoch had lived 65 years, he became the father of Methuselah.</a:t>
            </a:r>
          </a:p>
          <a:p>
            <a:endParaRPr lang="en-US" sz="2400" dirty="0">
              <a:cs typeface="Arial" panose="020B0604020202020204" pitchFamily="34" charset="0"/>
            </a:endParaRPr>
          </a:p>
          <a:p>
            <a:r>
              <a:rPr lang="en-US" sz="2400" dirty="0">
                <a:cs typeface="Arial" panose="020B0604020202020204" pitchFamily="34" charset="0"/>
              </a:rPr>
              <a:t>22 After he became the father of Methuselah, Enoch walked faithfully with God 300 years and had other sons and daughters.</a:t>
            </a:r>
          </a:p>
          <a:p>
            <a:endParaRPr lang="en-US" sz="2400" dirty="0">
              <a:cs typeface="Arial" panose="020B0604020202020204" pitchFamily="34" charset="0"/>
            </a:endParaRPr>
          </a:p>
          <a:p>
            <a:r>
              <a:rPr lang="en-US" sz="2400" dirty="0">
                <a:cs typeface="Arial" panose="020B0604020202020204" pitchFamily="34" charset="0"/>
              </a:rPr>
              <a:t>23 Altogether, Enoch lived a total of 365 years.</a:t>
            </a:r>
          </a:p>
          <a:p>
            <a:r>
              <a:rPr lang="en-US" sz="2400" dirty="0">
                <a:cs typeface="Arial" panose="020B0604020202020204" pitchFamily="34" charset="0"/>
              </a:rPr>
              <a:t>24 Enoch walked faithfully with God; then he was no more, because God took him away.  Genesis 5</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5406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Enoch</a:t>
            </a:r>
          </a:p>
        </p:txBody>
      </p:sp>
    </p:spTree>
    <p:extLst>
      <p:ext uri="{BB962C8B-B14F-4D97-AF65-F5344CB8AC3E}">
        <p14:creationId xmlns:p14="http://schemas.microsoft.com/office/powerpoint/2010/main" val="20698424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3785652"/>
          </a:xfrm>
          <a:prstGeom prst="rect">
            <a:avLst/>
          </a:prstGeom>
          <a:noFill/>
        </p:spPr>
        <p:txBody>
          <a:bodyPr wrap="square" rtlCol="0">
            <a:spAutoFit/>
          </a:bodyPr>
          <a:lstStyle/>
          <a:p>
            <a:r>
              <a:rPr lang="en-US" sz="2400" dirty="0">
                <a:cs typeface="Arial" panose="020B0604020202020204" pitchFamily="34" charset="0"/>
              </a:rPr>
              <a:t>5 By faith Enoch was taken from this life, so that he did not experience death: “He could not be found, because God had taken him away.” For before he was taken, he was commended as one who pleased God.</a:t>
            </a:r>
          </a:p>
          <a:p>
            <a:endParaRPr lang="en-US" sz="2400" dirty="0">
              <a:cs typeface="Arial" panose="020B0604020202020204" pitchFamily="34" charset="0"/>
            </a:endParaRPr>
          </a:p>
          <a:p>
            <a:r>
              <a:rPr lang="en-US" sz="2400" dirty="0">
                <a:cs typeface="Arial" panose="020B0604020202020204" pitchFamily="34" charset="0"/>
              </a:rPr>
              <a:t>6 And without faith it is impossible to please God, because anyone who comes to him must believe that he exists and that he rewards those who earnestly seek him.  Hebrews 5</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5406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Enoch</a:t>
            </a:r>
          </a:p>
        </p:txBody>
      </p:sp>
    </p:spTree>
    <p:extLst>
      <p:ext uri="{BB962C8B-B14F-4D97-AF65-F5344CB8AC3E}">
        <p14:creationId xmlns:p14="http://schemas.microsoft.com/office/powerpoint/2010/main" val="24903112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3416320"/>
          </a:xfrm>
          <a:prstGeom prst="rect">
            <a:avLst/>
          </a:prstGeom>
          <a:noFill/>
        </p:spPr>
        <p:txBody>
          <a:bodyPr wrap="square" rtlCol="0">
            <a:spAutoFit/>
          </a:bodyPr>
          <a:lstStyle/>
          <a:p>
            <a:r>
              <a:rPr lang="en-US" sz="2400" dirty="0">
                <a:cs typeface="Arial" panose="020B0604020202020204" pitchFamily="34" charset="0"/>
              </a:rPr>
              <a:t>14 Enoch, the seventh from Adam, prophesied about them: “See, the Lord is coming with thousands upon thousands of his holy ones</a:t>
            </a:r>
          </a:p>
          <a:p>
            <a:endParaRPr lang="en-US" sz="2400" dirty="0">
              <a:cs typeface="Arial" panose="020B0604020202020204" pitchFamily="34" charset="0"/>
            </a:endParaRPr>
          </a:p>
          <a:p>
            <a:r>
              <a:rPr lang="en-US" sz="2400" dirty="0">
                <a:cs typeface="Arial" panose="020B0604020202020204" pitchFamily="34" charset="0"/>
              </a:rPr>
              <a:t>15 to judge everyone, and to convict all of them of all the ungodly acts they have committed in their ungodliness, and of all the defiant words ungodly sinners have spoken against him.”  Jude 1</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2654060"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Case for Enoch</a:t>
            </a:r>
          </a:p>
        </p:txBody>
      </p:sp>
    </p:spTree>
    <p:extLst>
      <p:ext uri="{BB962C8B-B14F-4D97-AF65-F5344CB8AC3E}">
        <p14:creationId xmlns:p14="http://schemas.microsoft.com/office/powerpoint/2010/main" val="20439118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772486"/>
            <a:ext cx="7886700" cy="4893647"/>
          </a:xfrm>
          <a:prstGeom prst="rect">
            <a:avLst/>
          </a:prstGeom>
          <a:noFill/>
        </p:spPr>
        <p:txBody>
          <a:bodyPr wrap="square" rtlCol="0">
            <a:spAutoFit/>
          </a:bodyPr>
          <a:lstStyle/>
          <a:p>
            <a:r>
              <a:rPr lang="en-US" sz="2400" dirty="0">
                <a:cs typeface="Arial" panose="020B0604020202020204" pitchFamily="34" charset="0"/>
              </a:rPr>
              <a:t>12 Then they heard a loud voice from heaven saying to them, “Come up here.” And they went up to heaven in a cloud, while their enemies looked on.</a:t>
            </a:r>
          </a:p>
          <a:p>
            <a:endParaRPr lang="en-US" sz="2400" dirty="0">
              <a:cs typeface="Arial" panose="020B0604020202020204" pitchFamily="34" charset="0"/>
            </a:endParaRPr>
          </a:p>
          <a:p>
            <a:r>
              <a:rPr lang="en-US" sz="2400" dirty="0">
                <a:cs typeface="Arial" panose="020B0604020202020204" pitchFamily="34" charset="0"/>
              </a:rPr>
              <a:t>13 At that very hour there was a severe earthquake and a tenth of the city collapsed. Seven thousand people were killed in the earthquake, and the survivors were terrified and gave glory to the God of heaven. </a:t>
            </a:r>
          </a:p>
          <a:p>
            <a:endParaRPr lang="en-US" sz="2400" dirty="0">
              <a:cs typeface="Arial" panose="020B0604020202020204" pitchFamily="34" charset="0"/>
            </a:endParaRPr>
          </a:p>
          <a:p>
            <a:r>
              <a:rPr lang="en-US" sz="2400" dirty="0">
                <a:cs typeface="Arial" panose="020B0604020202020204" pitchFamily="34" charset="0"/>
              </a:rPr>
              <a:t>14 The second woe has passed; the third woe is coming soon.</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33610189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3416320"/>
          </a:xfrm>
          <a:prstGeom prst="rect">
            <a:avLst/>
          </a:prstGeom>
          <a:noFill/>
        </p:spPr>
        <p:txBody>
          <a:bodyPr wrap="square" rtlCol="0">
            <a:spAutoFit/>
          </a:bodyPr>
          <a:lstStyle/>
          <a:p>
            <a:r>
              <a:rPr lang="en-US" sz="2400" dirty="0">
                <a:cs typeface="Arial" panose="020B0604020202020204" pitchFamily="34" charset="0"/>
              </a:rPr>
              <a:t>15 The seventh angel sounded his trumpet, and there were loud voices in heaven, which said: “The kingdom of the world has become the kingdom of our Lord and of his Messiah, and he will reign for ever and ever.”</a:t>
            </a:r>
          </a:p>
          <a:p>
            <a:endParaRPr lang="en-US" sz="2400" dirty="0">
              <a:cs typeface="Arial" panose="020B0604020202020204" pitchFamily="34" charset="0"/>
            </a:endParaRPr>
          </a:p>
          <a:p>
            <a:r>
              <a:rPr lang="en-US" sz="2400" dirty="0">
                <a:cs typeface="Arial" panose="020B0604020202020204" pitchFamily="34" charset="0"/>
              </a:rPr>
              <a:t>16 And the twenty-four elders, who were seated on their thrones before God, fell on their faces and worshiped God,</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149707458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909110"/>
            <a:ext cx="7886700" cy="4154984"/>
          </a:xfrm>
          <a:prstGeom prst="rect">
            <a:avLst/>
          </a:prstGeom>
          <a:noFill/>
        </p:spPr>
        <p:txBody>
          <a:bodyPr wrap="square" rtlCol="0">
            <a:spAutoFit/>
          </a:bodyPr>
          <a:lstStyle/>
          <a:p>
            <a:r>
              <a:rPr lang="en-US" sz="2400" dirty="0">
                <a:cs typeface="Arial" panose="020B0604020202020204" pitchFamily="34" charset="0"/>
              </a:rPr>
              <a:t>17 saying: “We give thanks to you, Lord God Almighty, the One who is and who was, because you have taken your great power and have begun to reign.</a:t>
            </a:r>
          </a:p>
          <a:p>
            <a:endParaRPr lang="en-US" sz="2400" dirty="0">
              <a:cs typeface="Arial" panose="020B0604020202020204" pitchFamily="34" charset="0"/>
            </a:endParaRPr>
          </a:p>
          <a:p>
            <a:r>
              <a:rPr lang="en-US" sz="2400" dirty="0">
                <a:cs typeface="Arial" panose="020B0604020202020204" pitchFamily="34" charset="0"/>
              </a:rPr>
              <a:t>18 The nations were angry, and your wrath has come. The time has come for judging the dead, and for rewarding your servants the prophets and your people who revere your name, both great and small— and for destroying those who destroy the earth.”</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26919806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1938992"/>
          </a:xfrm>
          <a:prstGeom prst="rect">
            <a:avLst/>
          </a:prstGeom>
          <a:noFill/>
        </p:spPr>
        <p:txBody>
          <a:bodyPr wrap="square" rtlCol="0">
            <a:spAutoFit/>
          </a:bodyPr>
          <a:lstStyle/>
          <a:p>
            <a:r>
              <a:rPr lang="en-US" sz="2400" dirty="0">
                <a:cs typeface="Arial" panose="020B0604020202020204" pitchFamily="34" charset="0"/>
              </a:rPr>
              <a:t>19 Then God’s temple in heaven was opened, and within his temple was seen the ark of his covenant. And there came flashes of lightning, rumblings, peals of thunder, an earthquake and a severe hailstorm.</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7642605"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11 – The Witnesses &amp; 7</a:t>
            </a:r>
            <a:r>
              <a:rPr lang="en-US" altLang="en-US" sz="3000" b="1" baseline="30000" dirty="0">
                <a:latin typeface="Times New Roman" pitchFamily="18" charset="0"/>
              </a:rPr>
              <a:t>th</a:t>
            </a:r>
            <a:r>
              <a:rPr lang="en-US" altLang="en-US" sz="3000" b="1" dirty="0">
                <a:latin typeface="Times New Roman" pitchFamily="18" charset="0"/>
              </a:rPr>
              <a:t> Trumpet</a:t>
            </a:r>
          </a:p>
        </p:txBody>
      </p:sp>
    </p:spTree>
    <p:extLst>
      <p:ext uri="{BB962C8B-B14F-4D97-AF65-F5344CB8AC3E}">
        <p14:creationId xmlns:p14="http://schemas.microsoft.com/office/powerpoint/2010/main" val="32751020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2677656"/>
          </a:xfrm>
          <a:prstGeom prst="rect">
            <a:avLst/>
          </a:prstGeom>
          <a:noFill/>
        </p:spPr>
        <p:txBody>
          <a:bodyPr wrap="square" rtlCol="0">
            <a:spAutoFit/>
          </a:bodyPr>
          <a:lstStyle/>
          <a:p>
            <a:r>
              <a:rPr lang="en-US" sz="2400" dirty="0">
                <a:cs typeface="Arial" panose="020B0604020202020204" pitchFamily="34" charset="0"/>
              </a:rPr>
              <a:t>1 A </a:t>
            </a:r>
            <a:r>
              <a:rPr lang="en-US" sz="2400" dirty="0">
                <a:highlight>
                  <a:srgbClr val="FF0000"/>
                </a:highlight>
                <a:cs typeface="Arial" panose="020B0604020202020204" pitchFamily="34" charset="0"/>
              </a:rPr>
              <a:t>great sign appeared in heaven</a:t>
            </a:r>
            <a:r>
              <a:rPr lang="en-US" sz="2400" dirty="0">
                <a:cs typeface="Arial" panose="020B0604020202020204" pitchFamily="34" charset="0"/>
              </a:rPr>
              <a:t>: a </a:t>
            </a:r>
            <a:r>
              <a:rPr lang="en-US" sz="2400" dirty="0">
                <a:highlight>
                  <a:srgbClr val="FF0000"/>
                </a:highlight>
                <a:cs typeface="Arial" panose="020B0604020202020204" pitchFamily="34" charset="0"/>
              </a:rPr>
              <a:t>woman (Israel)</a:t>
            </a:r>
            <a:r>
              <a:rPr lang="en-US" sz="2400" dirty="0">
                <a:cs typeface="Arial" panose="020B0604020202020204" pitchFamily="34" charset="0"/>
              </a:rPr>
              <a:t> clothed with the sun, and the moon under her feet, and on her head a </a:t>
            </a:r>
            <a:r>
              <a:rPr lang="en-US" sz="2400" dirty="0">
                <a:highlight>
                  <a:srgbClr val="FF0000"/>
                </a:highlight>
                <a:cs typeface="Arial" panose="020B0604020202020204" pitchFamily="34" charset="0"/>
              </a:rPr>
              <a:t>crown of twelve stars (12 tribes)</a:t>
            </a:r>
            <a:r>
              <a:rPr lang="en-US" sz="2400" dirty="0">
                <a:cs typeface="Arial" panose="020B0604020202020204" pitchFamily="34" charset="0"/>
              </a:rPr>
              <a:t>;</a:t>
            </a:r>
          </a:p>
          <a:p>
            <a:endParaRPr lang="en-US" sz="2400" dirty="0">
              <a:cs typeface="Arial" panose="020B0604020202020204" pitchFamily="34" charset="0"/>
            </a:endParaRPr>
          </a:p>
          <a:p>
            <a:r>
              <a:rPr lang="en-US" sz="2400" dirty="0">
                <a:cs typeface="Arial" panose="020B0604020202020204" pitchFamily="34" charset="0"/>
              </a:rPr>
              <a:t>2 and she was with </a:t>
            </a:r>
            <a:r>
              <a:rPr lang="en-US" sz="2400" dirty="0">
                <a:highlight>
                  <a:srgbClr val="FF0000"/>
                </a:highlight>
                <a:cs typeface="Arial" panose="020B0604020202020204" pitchFamily="34" charset="0"/>
              </a:rPr>
              <a:t>child (Jesus)</a:t>
            </a:r>
            <a:r>
              <a:rPr lang="en-US" sz="2400" dirty="0">
                <a:cs typeface="Arial" panose="020B0604020202020204" pitchFamily="34" charset="0"/>
              </a:rPr>
              <a:t>; and she cried out, being in labor and in pain to give birth.</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15533956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39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3785652"/>
          </a:xfrm>
          <a:prstGeom prst="rect">
            <a:avLst/>
          </a:prstGeom>
          <a:noFill/>
        </p:spPr>
        <p:txBody>
          <a:bodyPr wrap="square" rtlCol="0">
            <a:spAutoFit/>
          </a:bodyPr>
          <a:lstStyle/>
          <a:p>
            <a:r>
              <a:rPr lang="en-US" sz="2400" dirty="0">
                <a:cs typeface="Arial" panose="020B0604020202020204" pitchFamily="34" charset="0"/>
              </a:rPr>
              <a:t>3 Then another sign appeared in heaven: and behold, a </a:t>
            </a:r>
            <a:r>
              <a:rPr lang="en-US" sz="2400" dirty="0">
                <a:highlight>
                  <a:srgbClr val="FF0000"/>
                </a:highlight>
                <a:cs typeface="Arial" panose="020B0604020202020204" pitchFamily="34" charset="0"/>
              </a:rPr>
              <a:t>great red dragon (Satan) </a:t>
            </a:r>
            <a:r>
              <a:rPr lang="en-US" sz="2400" dirty="0">
                <a:cs typeface="Arial" panose="020B0604020202020204" pitchFamily="34" charset="0"/>
              </a:rPr>
              <a:t>having seven heads and ten horns, and on his heads were seven diadems.</a:t>
            </a:r>
          </a:p>
          <a:p>
            <a:endParaRPr lang="en-US" sz="2400" dirty="0">
              <a:cs typeface="Arial" panose="020B0604020202020204" pitchFamily="34" charset="0"/>
            </a:endParaRPr>
          </a:p>
          <a:p>
            <a:r>
              <a:rPr lang="en-US" sz="2400" dirty="0">
                <a:cs typeface="Arial" panose="020B0604020202020204" pitchFamily="34" charset="0"/>
              </a:rPr>
              <a:t>4 And his tail swept away a third of the stars of heaven and threw them to the earth. And the dragon stood before the woman who was about to give birth, so that when she gave birth he might devour her child.</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22983196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711548"/>
            <a:ext cx="7886700" cy="1615827"/>
          </a:xfrm>
          <a:prstGeom prst="rect">
            <a:avLst/>
          </a:prstGeom>
          <a:noFill/>
        </p:spPr>
        <p:txBody>
          <a:bodyPr wrap="square" rtlCol="0">
            <a:spAutoFit/>
          </a:bodyPr>
          <a:lstStyle/>
          <a:p>
            <a:pPr algn="ctr"/>
            <a:r>
              <a:rPr lang="en-US" sz="3300" dirty="0">
                <a:cs typeface="Arial" panose="020B0604020202020204" pitchFamily="34" charset="0"/>
              </a:rPr>
              <a:t>The Scroll</a:t>
            </a:r>
          </a:p>
          <a:p>
            <a:pPr algn="ctr"/>
            <a:r>
              <a:rPr lang="en-US" sz="3300" dirty="0">
                <a:latin typeface="+mn-lt"/>
                <a:cs typeface="Arial" panose="020B0604020202020204" pitchFamily="34" charset="0"/>
              </a:rPr>
              <a:t>&amp;</a:t>
            </a:r>
          </a:p>
          <a:p>
            <a:pPr algn="ctr"/>
            <a:r>
              <a:rPr lang="en-US" sz="3300" dirty="0">
                <a:cs typeface="Arial" panose="020B0604020202020204" pitchFamily="34" charset="0"/>
              </a:rPr>
              <a:t>Who Holds the Scroll</a:t>
            </a:r>
            <a:endParaRPr lang="en-US" sz="33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5 Focus</a:t>
            </a:r>
          </a:p>
        </p:txBody>
      </p:sp>
    </p:spTree>
    <p:extLst>
      <p:ext uri="{BB962C8B-B14F-4D97-AF65-F5344CB8AC3E}">
        <p14:creationId xmlns:p14="http://schemas.microsoft.com/office/powerpoint/2010/main" val="27438811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40</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3046988"/>
          </a:xfrm>
          <a:prstGeom prst="rect">
            <a:avLst/>
          </a:prstGeom>
          <a:noFill/>
        </p:spPr>
        <p:txBody>
          <a:bodyPr wrap="square" rtlCol="0">
            <a:spAutoFit/>
          </a:bodyPr>
          <a:lstStyle/>
          <a:p>
            <a:r>
              <a:rPr lang="en-US" sz="2400" dirty="0">
                <a:cs typeface="Arial" panose="020B0604020202020204" pitchFamily="34" charset="0"/>
              </a:rPr>
              <a:t>5 And she gave birth to a son, a male child, who is to rule all the nations with a rod of iron; and her child was caught up to God and to His throne.</a:t>
            </a:r>
          </a:p>
          <a:p>
            <a:endParaRPr lang="en-US" sz="2400" dirty="0">
              <a:cs typeface="Arial" panose="020B0604020202020204" pitchFamily="34" charset="0"/>
            </a:endParaRPr>
          </a:p>
          <a:p>
            <a:r>
              <a:rPr lang="en-US" sz="2400" dirty="0">
                <a:cs typeface="Arial" panose="020B0604020202020204" pitchFamily="34" charset="0"/>
              </a:rPr>
              <a:t>6 Then the woman fled into the wilderness where she had a place prepared by God, so that there she would be nourished for one thousand two hundred and sixty days.</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8754244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41</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4524315"/>
          </a:xfrm>
          <a:prstGeom prst="rect">
            <a:avLst/>
          </a:prstGeom>
          <a:noFill/>
        </p:spPr>
        <p:txBody>
          <a:bodyPr wrap="square" rtlCol="0">
            <a:spAutoFit/>
          </a:bodyPr>
          <a:lstStyle/>
          <a:p>
            <a:r>
              <a:rPr lang="en-US" sz="2400" dirty="0">
                <a:cs typeface="Arial" panose="020B0604020202020204" pitchFamily="34" charset="0"/>
              </a:rPr>
              <a:t>24 “Seventy ‘sevens’ are decreed for your people and your holy city to finish transgression, to put an end to sin, to atone for wickedness, to bring in everlasting righteousness, to seal up vision and prophecy and to anoint the Most Holy Place.</a:t>
            </a:r>
          </a:p>
          <a:p>
            <a:endParaRPr lang="en-US" sz="2400" dirty="0">
              <a:cs typeface="Arial" panose="020B0604020202020204" pitchFamily="34" charset="0"/>
            </a:endParaRPr>
          </a:p>
          <a:p>
            <a:r>
              <a:rPr lang="en-US" sz="2400" dirty="0">
                <a:cs typeface="Arial" panose="020B0604020202020204" pitchFamily="34" charset="0"/>
              </a:rPr>
              <a:t>25 “Know and understand this: From the time the word goes out to restore and rebuild Jerusalem until the Anointed One, the ruler, comes, there will be seven ‘sevens,’ and sixty-two ‘sevens.’ It will be rebuilt with streets and a trench, but in times of trouble.</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4212692"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Daniel 9</a:t>
            </a:r>
          </a:p>
        </p:txBody>
      </p:sp>
    </p:spTree>
    <p:extLst>
      <p:ext uri="{BB962C8B-B14F-4D97-AF65-F5344CB8AC3E}">
        <p14:creationId xmlns:p14="http://schemas.microsoft.com/office/powerpoint/2010/main" val="19191136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42</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28650" y="1772486"/>
            <a:ext cx="7886700" cy="4524315"/>
          </a:xfrm>
          <a:prstGeom prst="rect">
            <a:avLst/>
          </a:prstGeom>
          <a:noFill/>
        </p:spPr>
        <p:txBody>
          <a:bodyPr wrap="square" rtlCol="0">
            <a:spAutoFit/>
          </a:bodyPr>
          <a:lstStyle/>
          <a:p>
            <a:r>
              <a:rPr lang="en-US" sz="24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a:p>
            <a:r>
              <a:rPr lang="en-US" sz="24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4212692"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Daniel 9</a:t>
            </a:r>
          </a:p>
        </p:txBody>
      </p:sp>
    </p:spTree>
    <p:extLst>
      <p:ext uri="{BB962C8B-B14F-4D97-AF65-F5344CB8AC3E}">
        <p14:creationId xmlns:p14="http://schemas.microsoft.com/office/powerpoint/2010/main" val="297273589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43</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166412"/>
            <a:ext cx="7886700" cy="2308324"/>
          </a:xfrm>
          <a:prstGeom prst="rect">
            <a:avLst/>
          </a:prstGeom>
          <a:noFill/>
        </p:spPr>
        <p:txBody>
          <a:bodyPr wrap="square" rtlCol="0">
            <a:spAutoFit/>
          </a:bodyPr>
          <a:lstStyle/>
          <a:p>
            <a:r>
              <a:rPr lang="en-US" sz="2400" dirty="0">
                <a:cs typeface="Arial" panose="020B0604020202020204" pitchFamily="34" charset="0"/>
              </a:rPr>
              <a:t>7 And there was war in heaven, Michael and his angels waging war with the dragon. The dragon and his angels waged war,</a:t>
            </a:r>
          </a:p>
          <a:p>
            <a:endParaRPr lang="en-US" sz="2400" dirty="0">
              <a:cs typeface="Arial" panose="020B0604020202020204" pitchFamily="34" charset="0"/>
            </a:endParaRPr>
          </a:p>
          <a:p>
            <a:r>
              <a:rPr lang="en-US" sz="2400" dirty="0">
                <a:cs typeface="Arial" panose="020B0604020202020204" pitchFamily="34" charset="0"/>
              </a:rPr>
              <a:t>8 and they were not strong enough, and there was no longer a place found for them in heaven.</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15055986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44</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54341"/>
            <a:ext cx="7886700" cy="4524315"/>
          </a:xfrm>
          <a:prstGeom prst="rect">
            <a:avLst/>
          </a:prstGeom>
          <a:noFill/>
        </p:spPr>
        <p:txBody>
          <a:bodyPr wrap="square" rtlCol="0">
            <a:spAutoFit/>
          </a:bodyPr>
          <a:lstStyle/>
          <a:p>
            <a:r>
              <a:rPr lang="en-US" sz="2400" dirty="0">
                <a:cs typeface="Arial" panose="020B0604020202020204" pitchFamily="34" charset="0"/>
              </a:rPr>
              <a:t>9 And the great dragon was thrown down, the serpent of old who is called the devil and Satan, who deceives the whole world; he was thrown down to the earth, and his angels were thrown down with him.</a:t>
            </a:r>
          </a:p>
          <a:p>
            <a:endParaRPr lang="en-US" sz="2400" dirty="0">
              <a:cs typeface="Arial" panose="020B0604020202020204" pitchFamily="34" charset="0"/>
            </a:endParaRPr>
          </a:p>
          <a:p>
            <a:r>
              <a:rPr lang="en-US" sz="2400" dirty="0">
                <a:cs typeface="Arial" panose="020B0604020202020204" pitchFamily="34" charset="0"/>
              </a:rPr>
              <a:t>10 Then I heard a loud voice in heaven, saying, "Now the salvation, and the power, and the kingdom of our God and the authority of His Christ have come, for the accuser of our brethren has been thrown down, he who accuses them before our God day and night.</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6858599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54341"/>
            <a:ext cx="7886700" cy="3785652"/>
          </a:xfrm>
          <a:prstGeom prst="rect">
            <a:avLst/>
          </a:prstGeom>
          <a:noFill/>
        </p:spPr>
        <p:txBody>
          <a:bodyPr wrap="square" rtlCol="0">
            <a:spAutoFit/>
          </a:bodyPr>
          <a:lstStyle/>
          <a:p>
            <a:r>
              <a:rPr lang="en-US" sz="2400" dirty="0">
                <a:cs typeface="Arial" panose="020B0604020202020204" pitchFamily="34" charset="0"/>
              </a:rPr>
              <a:t>11 "And they overcame him because of the blood of the Lamb and because of the word of their testimony, and they did not love their life even when faced with death.</a:t>
            </a:r>
          </a:p>
          <a:p>
            <a:endParaRPr lang="en-US" sz="2400" dirty="0">
              <a:cs typeface="Arial" panose="020B0604020202020204" pitchFamily="34" charset="0"/>
            </a:endParaRPr>
          </a:p>
          <a:p>
            <a:r>
              <a:rPr lang="en-US" sz="2400" dirty="0">
                <a:cs typeface="Arial" panose="020B0604020202020204" pitchFamily="34" charset="0"/>
              </a:rPr>
              <a:t>12 "For this reason, rejoice, O heavens and you who dwell in them. Woe to the earth and the sea, because the devil has come down to you, having great wrath, knowing that he has only a short time."</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15585196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54341"/>
            <a:ext cx="7886700" cy="3416320"/>
          </a:xfrm>
          <a:prstGeom prst="rect">
            <a:avLst/>
          </a:prstGeom>
          <a:noFill/>
        </p:spPr>
        <p:txBody>
          <a:bodyPr wrap="square" rtlCol="0">
            <a:spAutoFit/>
          </a:bodyPr>
          <a:lstStyle/>
          <a:p>
            <a:r>
              <a:rPr lang="en-US" sz="2400" dirty="0">
                <a:cs typeface="Arial" panose="020B0604020202020204" pitchFamily="34" charset="0"/>
              </a:rPr>
              <a:t>13 And when the dragon saw that he was thrown down to the earth, he persecuted the woman who gave birth to the male child.</a:t>
            </a:r>
          </a:p>
          <a:p>
            <a:endParaRPr lang="en-US" sz="2400" dirty="0">
              <a:cs typeface="Arial" panose="020B0604020202020204" pitchFamily="34" charset="0"/>
            </a:endParaRPr>
          </a:p>
          <a:p>
            <a:r>
              <a:rPr lang="en-US" sz="2400" dirty="0">
                <a:cs typeface="Arial" panose="020B0604020202020204" pitchFamily="34" charset="0"/>
              </a:rPr>
              <a:t>14 But the two wings of the great eagle were given to the woman, so that she could fly into the wilderness to her place, where she was nourished for a time and times and half a time, from the presence of the serpent.</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36852123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1854341"/>
            <a:ext cx="7886700" cy="2677656"/>
          </a:xfrm>
          <a:prstGeom prst="rect">
            <a:avLst/>
          </a:prstGeom>
          <a:noFill/>
        </p:spPr>
        <p:txBody>
          <a:bodyPr wrap="square" rtlCol="0">
            <a:spAutoFit/>
          </a:bodyPr>
          <a:lstStyle/>
          <a:p>
            <a:r>
              <a:rPr lang="en-US" sz="2400" dirty="0">
                <a:cs typeface="Arial" panose="020B0604020202020204" pitchFamily="34" charset="0"/>
              </a:rPr>
              <a:t>15 And the serpent poured water like a river out of his mouth after the woman, so that he might cause her to be swept away with the flood.</a:t>
            </a:r>
          </a:p>
          <a:p>
            <a:endParaRPr lang="en-US" sz="2400" dirty="0">
              <a:cs typeface="Arial" panose="020B0604020202020204" pitchFamily="34" charset="0"/>
            </a:endParaRPr>
          </a:p>
          <a:p>
            <a:r>
              <a:rPr lang="en-US" sz="2400" dirty="0">
                <a:cs typeface="Arial" panose="020B0604020202020204" pitchFamily="34" charset="0"/>
              </a:rPr>
              <a:t>16 But the earth helped the woman, and the earth opened its mouth and drank up the river which the dragon poured out of his mouth.</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8476933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48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697706" y="2267838"/>
            <a:ext cx="7886700" cy="1569660"/>
          </a:xfrm>
          <a:prstGeom prst="rect">
            <a:avLst/>
          </a:prstGeom>
          <a:noFill/>
        </p:spPr>
        <p:txBody>
          <a:bodyPr wrap="square" rtlCol="0">
            <a:spAutoFit/>
          </a:bodyPr>
          <a:lstStyle/>
          <a:p>
            <a:r>
              <a:rPr lang="en-US" sz="2400" dirty="0">
                <a:cs typeface="Arial" panose="020B0604020202020204" pitchFamily="34" charset="0"/>
              </a:rPr>
              <a:t>17 So the dragon was enraged with the woman, and went off to make war with the rest of her children, who keep the commandments of God and hold to the testimony of Jesus.</a:t>
            </a:r>
            <a:endParaRPr lang="en-US" sz="24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661257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12 – The Woman &amp; Dragon</a:t>
            </a:r>
          </a:p>
        </p:txBody>
      </p:sp>
    </p:spTree>
    <p:extLst>
      <p:ext uri="{BB962C8B-B14F-4D97-AF65-F5344CB8AC3E}">
        <p14:creationId xmlns:p14="http://schemas.microsoft.com/office/powerpoint/2010/main" val="42259194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5</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780721" y="2702975"/>
            <a:ext cx="7886700" cy="600164"/>
          </a:xfrm>
          <a:prstGeom prst="rect">
            <a:avLst/>
          </a:prstGeom>
          <a:noFill/>
        </p:spPr>
        <p:txBody>
          <a:bodyPr wrap="square" rtlCol="0">
            <a:spAutoFit/>
          </a:bodyPr>
          <a:lstStyle/>
          <a:p>
            <a:pPr algn="ctr"/>
            <a:r>
              <a:rPr lang="en-US" sz="3300" dirty="0">
                <a:cs typeface="Arial" panose="020B0604020202020204" pitchFamily="34" charset="0"/>
              </a:rPr>
              <a:t>The 4 Horsemen</a:t>
            </a:r>
            <a:endParaRPr lang="en-US" sz="33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6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80721" y="3640861"/>
            <a:ext cx="7886700" cy="600164"/>
          </a:xfrm>
          <a:prstGeom prst="rect">
            <a:avLst/>
          </a:prstGeom>
          <a:noFill/>
        </p:spPr>
        <p:txBody>
          <a:bodyPr wrap="square" rtlCol="0">
            <a:spAutoFit/>
          </a:bodyPr>
          <a:lstStyle/>
          <a:p>
            <a:pPr algn="ctr"/>
            <a:r>
              <a:rPr lang="en-US" sz="3300" dirty="0">
                <a:cs typeface="Arial" panose="020B0604020202020204" pitchFamily="34" charset="0"/>
              </a:rPr>
              <a:t>The Tribulation Begins !</a:t>
            </a:r>
            <a:endParaRPr lang="en-US" sz="3300" dirty="0">
              <a:latin typeface="+mn-lt"/>
              <a:cs typeface="Arial" panose="020B0604020202020204" pitchFamily="34" charset="0"/>
            </a:endParaRPr>
          </a:p>
        </p:txBody>
      </p:sp>
    </p:spTree>
    <p:extLst>
      <p:ext uri="{BB962C8B-B14F-4D97-AF65-F5344CB8AC3E}">
        <p14:creationId xmlns:p14="http://schemas.microsoft.com/office/powerpoint/2010/main" val="11420659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6</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7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144,000 &amp; The Multitude</a:t>
            </a:r>
          </a:p>
          <a:p>
            <a:pPr algn="ctr"/>
            <a:r>
              <a:rPr lang="en-US" sz="3300" dirty="0">
                <a:latin typeface="+mn-lt"/>
                <a:cs typeface="Arial" panose="020B0604020202020204" pitchFamily="34" charset="0"/>
              </a:rPr>
              <a:t>God Seals the Believers</a:t>
            </a:r>
          </a:p>
        </p:txBody>
      </p:sp>
    </p:spTree>
    <p:extLst>
      <p:ext uri="{BB962C8B-B14F-4D97-AF65-F5344CB8AC3E}">
        <p14:creationId xmlns:p14="http://schemas.microsoft.com/office/powerpoint/2010/main" val="781961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7</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8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600164"/>
          </a:xfrm>
          <a:prstGeom prst="rect">
            <a:avLst/>
          </a:prstGeom>
          <a:noFill/>
        </p:spPr>
        <p:txBody>
          <a:bodyPr wrap="square" rtlCol="0">
            <a:spAutoFit/>
          </a:bodyPr>
          <a:lstStyle/>
          <a:p>
            <a:pPr algn="ctr"/>
            <a:r>
              <a:rPr lang="en-US" sz="3300" dirty="0">
                <a:cs typeface="Arial" panose="020B0604020202020204" pitchFamily="34" charset="0"/>
              </a:rPr>
              <a:t>The Trumpets Begin</a:t>
            </a:r>
            <a:endParaRPr lang="en-US" sz="3300" dirty="0">
              <a:latin typeface="+mn-lt"/>
              <a:cs typeface="Arial" panose="020B0604020202020204" pitchFamily="34" charset="0"/>
            </a:endParaRPr>
          </a:p>
        </p:txBody>
      </p:sp>
    </p:spTree>
    <p:extLst>
      <p:ext uri="{BB962C8B-B14F-4D97-AF65-F5344CB8AC3E}">
        <p14:creationId xmlns:p14="http://schemas.microsoft.com/office/powerpoint/2010/main" val="11676846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8</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Dreaded Scorpions</a:t>
            </a:r>
          </a:p>
          <a:p>
            <a:pPr algn="ctr"/>
            <a:r>
              <a:rPr lang="en-US" sz="3300" dirty="0">
                <a:latin typeface="+mn-lt"/>
                <a:cs typeface="Arial" panose="020B0604020202020204" pitchFamily="34" charset="0"/>
              </a:rPr>
              <a:t>Punishment Changes</a:t>
            </a:r>
          </a:p>
        </p:txBody>
      </p:sp>
    </p:spTree>
    <p:extLst>
      <p:ext uri="{BB962C8B-B14F-4D97-AF65-F5344CB8AC3E}">
        <p14:creationId xmlns:p14="http://schemas.microsoft.com/office/powerpoint/2010/main" val="31245741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057900" y="5541169"/>
            <a:ext cx="1485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900"/>
              <a:pPr algn="r" eaLnBrk="1" hangingPunct="1"/>
              <a:t>9</a:t>
            </a:fld>
            <a:endParaRPr lang="en-US" altLang="en-US" sz="900"/>
          </a:p>
        </p:txBody>
      </p:sp>
      <p:sp>
        <p:nvSpPr>
          <p:cNvPr id="5123" name="Rectangle 2"/>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3475435" y="2443163"/>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143000" y="-696516"/>
            <a:ext cx="685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143000" y="774591"/>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4502944" y="3105835"/>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780721" y="1241090"/>
            <a:ext cx="3335849" cy="53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3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559594" y="2716284"/>
            <a:ext cx="7886700" cy="1107996"/>
          </a:xfrm>
          <a:prstGeom prst="rect">
            <a:avLst/>
          </a:prstGeom>
          <a:noFill/>
        </p:spPr>
        <p:txBody>
          <a:bodyPr wrap="square" rtlCol="0">
            <a:spAutoFit/>
          </a:bodyPr>
          <a:lstStyle/>
          <a:p>
            <a:pPr algn="ctr"/>
            <a:r>
              <a:rPr lang="en-US" sz="3300" dirty="0">
                <a:cs typeface="Arial" panose="020B0604020202020204" pitchFamily="34" charset="0"/>
              </a:rPr>
              <a:t>The Dreaded Scorpions</a:t>
            </a:r>
          </a:p>
          <a:p>
            <a:pPr algn="ctr"/>
            <a:r>
              <a:rPr lang="en-US" sz="3300" dirty="0">
                <a:latin typeface="+mn-lt"/>
                <a:cs typeface="Arial" panose="020B0604020202020204" pitchFamily="34" charset="0"/>
              </a:rPr>
              <a:t>Punishment Changes</a:t>
            </a:r>
          </a:p>
        </p:txBody>
      </p:sp>
    </p:spTree>
    <p:extLst>
      <p:ext uri="{BB962C8B-B14F-4D97-AF65-F5344CB8AC3E}">
        <p14:creationId xmlns:p14="http://schemas.microsoft.com/office/powerpoint/2010/main" val="1177134534"/>
      </p:ext>
    </p:extLst>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155738</TotalTime>
  <Pages>9</Pages>
  <Words>3927</Words>
  <Application>Microsoft Office PowerPoint</Application>
  <PresentationFormat>On-screen Show (4:3)</PresentationFormat>
  <Paragraphs>524</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Times New Roman</vt:lpstr>
      <vt:lpstr>Verdana</vt:lpstr>
      <vt:lpstr>Wingdings</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1168</cp:revision>
  <cp:lastPrinted>2025-04-06T18:07:37Z</cp:lastPrinted>
  <dcterms:created xsi:type="dcterms:W3CDTF">1998-04-14T16:29:50Z</dcterms:created>
  <dcterms:modified xsi:type="dcterms:W3CDTF">2025-06-22T19:06:15Z</dcterms:modified>
</cp:coreProperties>
</file>