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141" r:id="rId1"/>
  </p:sldMasterIdLst>
  <p:notesMasterIdLst>
    <p:notesMasterId r:id="rId57"/>
  </p:notesMasterIdLst>
  <p:handoutMasterIdLst>
    <p:handoutMasterId r:id="rId58"/>
  </p:handoutMasterIdLst>
  <p:sldIdLst>
    <p:sldId id="2064" r:id="rId2"/>
    <p:sldId id="1977" r:id="rId3"/>
    <p:sldId id="2017" r:id="rId4"/>
    <p:sldId id="1460" r:id="rId5"/>
    <p:sldId id="2330" r:id="rId6"/>
    <p:sldId id="1665" r:id="rId7"/>
    <p:sldId id="2156" r:id="rId8"/>
    <p:sldId id="1664" r:id="rId9"/>
    <p:sldId id="2143" r:id="rId10"/>
    <p:sldId id="2184" r:id="rId11"/>
    <p:sldId id="2185" r:id="rId12"/>
    <p:sldId id="2197" r:id="rId13"/>
    <p:sldId id="2247" r:id="rId14"/>
    <p:sldId id="2273" r:id="rId15"/>
    <p:sldId id="2300" r:id="rId16"/>
    <p:sldId id="2301" r:id="rId17"/>
    <p:sldId id="2302" r:id="rId18"/>
    <p:sldId id="2303" r:id="rId19"/>
    <p:sldId id="2288" r:id="rId20"/>
    <p:sldId id="2296" r:id="rId21"/>
    <p:sldId id="2297" r:id="rId22"/>
    <p:sldId id="2298" r:id="rId23"/>
    <p:sldId id="2289" r:id="rId24"/>
    <p:sldId id="2290" r:id="rId25"/>
    <p:sldId id="2291" r:id="rId26"/>
    <p:sldId id="2313" r:id="rId27"/>
    <p:sldId id="2314" r:id="rId28"/>
    <p:sldId id="2316" r:id="rId29"/>
    <p:sldId id="2329" r:id="rId30"/>
    <p:sldId id="2319" r:id="rId31"/>
    <p:sldId id="2322" r:id="rId32"/>
    <p:sldId id="2320" r:id="rId33"/>
    <p:sldId id="2321" r:id="rId34"/>
    <p:sldId id="2323" r:id="rId35"/>
    <p:sldId id="2324" r:id="rId36"/>
    <p:sldId id="2326" r:id="rId37"/>
    <p:sldId id="2318" r:id="rId38"/>
    <p:sldId id="2325" r:id="rId39"/>
    <p:sldId id="2315" r:id="rId40"/>
    <p:sldId id="2317" r:id="rId41"/>
    <p:sldId id="2292" r:id="rId42"/>
    <p:sldId id="2293" r:id="rId43"/>
    <p:sldId id="2294" r:id="rId44"/>
    <p:sldId id="2304" r:id="rId45"/>
    <p:sldId id="2295" r:id="rId46"/>
    <p:sldId id="2305" r:id="rId47"/>
    <p:sldId id="2306" r:id="rId48"/>
    <p:sldId id="2327" r:id="rId49"/>
    <p:sldId id="2328" r:id="rId50"/>
    <p:sldId id="2307" r:id="rId51"/>
    <p:sldId id="2308" r:id="rId52"/>
    <p:sldId id="2309" r:id="rId53"/>
    <p:sldId id="2310" r:id="rId54"/>
    <p:sldId id="2311" r:id="rId55"/>
    <p:sldId id="2312" r:id="rId56"/>
  </p:sldIdLst>
  <p:sldSz cx="12192000" cy="6858000"/>
  <p:notesSz cx="7102475" cy="9388475"/>
  <p:kinsoku lang="ja-JP" invalStChars="、。，．・：；？！゛゜ヽヾゝゞ々ー’”）〕］｝〉》」』】°‰′″℃￠％ぁぃぅぇぉっゃゅょゎァィゥェォッャュョヮヵヶ!%),.:;?]}｡｣､･ｧｨｩｪｫｬｭｮｯｰﾞﾟ" invalEndChars="‘“（〔［｛〈《「『【￥＄$([\{｢￡"/>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000"/>
    <a:srgbClr val="3333FF"/>
    <a:srgbClr val="0066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7" autoAdjust="0"/>
    <p:restoredTop sz="94660"/>
  </p:normalViewPr>
  <p:slideViewPr>
    <p:cSldViewPr snapToGrid="0">
      <p:cViewPr varScale="1">
        <p:scale>
          <a:sx n="71" d="100"/>
          <a:sy n="71" d="100"/>
        </p:scale>
        <p:origin x="792" y="28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902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body" sz="quarter" idx="3"/>
          </p:nvPr>
        </p:nvSpPr>
        <p:spPr bwMode="auto">
          <a:xfrm>
            <a:off x="946150" y="4459288"/>
            <a:ext cx="5210175" cy="4224337"/>
          </a:xfrm>
          <a:prstGeom prst="rect">
            <a:avLst/>
          </a:prstGeom>
          <a:noFill/>
          <a:ln w="9525">
            <a:noFill/>
            <a:miter lim="800000"/>
            <a:headEnd/>
            <a:tailEnd/>
          </a:ln>
          <a:effectLst/>
        </p:spPr>
        <p:txBody>
          <a:bodyPr vert="horz" wrap="square" lIns="92370" tIns="45375" rIns="92370" bIns="45375"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39" name="Rectangle 3"/>
          <p:cNvSpPr>
            <a:spLocks noGrp="1" noRot="1" noChangeAspect="1" noChangeArrowheads="1" noTextEdit="1"/>
          </p:cNvSpPr>
          <p:nvPr>
            <p:ph type="sldImg" idx="2"/>
          </p:nvPr>
        </p:nvSpPr>
        <p:spPr bwMode="auto">
          <a:xfrm>
            <a:off x="438150" y="709613"/>
            <a:ext cx="6235700" cy="35083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4130980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438150" y="709613"/>
            <a:ext cx="6235700" cy="3508375"/>
          </a:xfrm>
          <a:ln cap="flat"/>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894267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934223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411683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432214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560733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504256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586609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89027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4573083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8579543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917928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438150" y="709613"/>
            <a:ext cx="6235700" cy="3508375"/>
          </a:xfrm>
          <a:ln cap="flat"/>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607694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8519859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222269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4023741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6688021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6560511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7902888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501342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9848729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806191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229258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5124067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40161466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8020924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9204626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42867047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9337537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3279808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8140120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1113092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766386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2143434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41001333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870492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535200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7744392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1609058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407254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1132865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542002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36391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655940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763390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4696950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9498570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560955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4127977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8068885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349481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847889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4107374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913549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endParaRPr lang="en-US" altLang="en-US" dirty="0"/>
          </a:p>
          <a:p>
            <a:endParaRPr lang="en-US" altLang="en-US" dirty="0"/>
          </a:p>
          <a:p>
            <a:pPr>
              <a:buFontTx/>
              <a:buChar char="•"/>
            </a:pPr>
            <a:r>
              <a:rPr lang="en-US" altLang="en-US" sz="1400" b="1" dirty="0"/>
              <a:t>The baseball diamond is used to represent the growth and progress as it relates to the Christian Life and Service Seminars.</a:t>
            </a:r>
          </a:p>
          <a:p>
            <a:endParaRPr lang="en-US" altLang="en-US" sz="1400" b="1" dirty="0"/>
          </a:p>
          <a:p>
            <a:pPr>
              <a:buFontTx/>
              <a:buChar char="•"/>
            </a:pPr>
            <a:r>
              <a:rPr lang="en-US" altLang="en-US" sz="1400" b="1" dirty="0"/>
              <a:t>Today’s Agenda/Housekeeping</a:t>
            </a:r>
          </a:p>
        </p:txBody>
      </p:sp>
    </p:spTree>
    <p:extLst>
      <p:ext uri="{BB962C8B-B14F-4D97-AF65-F5344CB8AC3E}">
        <p14:creationId xmlns:p14="http://schemas.microsoft.com/office/powerpoint/2010/main" val="1176806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36E7A79-B255-4557-B88B-10C88EF7D515}" type="slidenum">
              <a:rPr lang="en-US" smtClean="0"/>
              <a:pPr>
                <a:defRPr/>
              </a:pPr>
              <a:t>‹#›</a:t>
            </a:fld>
            <a:endParaRPr lang="en-US"/>
          </a:p>
        </p:txBody>
      </p:sp>
    </p:spTree>
    <p:extLst>
      <p:ext uri="{BB962C8B-B14F-4D97-AF65-F5344CB8AC3E}">
        <p14:creationId xmlns:p14="http://schemas.microsoft.com/office/powerpoint/2010/main" val="13935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229261606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311282014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82524989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213566583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54257782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200939179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95F0541-9276-4DF9-AB6A-44F44611E035}" type="slidenum">
              <a:rPr lang="en-US" smtClean="0"/>
              <a:pPr>
                <a:defRPr/>
              </a:pPr>
              <a:t>‹#›</a:t>
            </a:fld>
            <a:endParaRPr lang="en-US"/>
          </a:p>
        </p:txBody>
      </p:sp>
    </p:spTree>
    <p:extLst>
      <p:ext uri="{BB962C8B-B14F-4D97-AF65-F5344CB8AC3E}">
        <p14:creationId xmlns:p14="http://schemas.microsoft.com/office/powerpoint/2010/main" val="4172649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CA490AD-8348-4531-9D9D-6EDEC31C1C03}" type="slidenum">
              <a:rPr lang="en-US" smtClean="0"/>
              <a:pPr>
                <a:defRPr/>
              </a:pPr>
              <a:t>‹#›</a:t>
            </a:fld>
            <a:endParaRPr lang="en-US"/>
          </a:p>
        </p:txBody>
      </p:sp>
    </p:spTree>
    <p:extLst>
      <p:ext uri="{BB962C8B-B14F-4D97-AF65-F5344CB8AC3E}">
        <p14:creationId xmlns:p14="http://schemas.microsoft.com/office/powerpoint/2010/main" val="4224144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163E022-C3C5-479F-B9B3-F5B37C7ACD44}" type="slidenum">
              <a:rPr lang="en-US" smtClean="0"/>
              <a:pPr>
                <a:defRPr/>
              </a:pPr>
              <a:t>‹#›</a:t>
            </a:fld>
            <a:endParaRPr lang="en-US"/>
          </a:p>
        </p:txBody>
      </p:sp>
    </p:spTree>
    <p:extLst>
      <p:ext uri="{BB962C8B-B14F-4D97-AF65-F5344CB8AC3E}">
        <p14:creationId xmlns:p14="http://schemas.microsoft.com/office/powerpoint/2010/main" val="1274205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2053175-9E8B-4908-A95A-3791F4C0C31C}" type="slidenum">
              <a:rPr lang="en-US" smtClean="0"/>
              <a:pPr>
                <a:defRPr/>
              </a:pPr>
              <a:t>‹#›</a:t>
            </a:fld>
            <a:endParaRPr lang="en-US"/>
          </a:p>
        </p:txBody>
      </p:sp>
    </p:spTree>
    <p:extLst>
      <p:ext uri="{BB962C8B-B14F-4D97-AF65-F5344CB8AC3E}">
        <p14:creationId xmlns:p14="http://schemas.microsoft.com/office/powerpoint/2010/main" val="986136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FA7B0F1-8761-47A1-BD9C-189064AF1A59}" type="slidenum">
              <a:rPr lang="en-US" smtClean="0"/>
              <a:pPr>
                <a:defRPr/>
              </a:pPr>
              <a:t>‹#›</a:t>
            </a:fld>
            <a:endParaRPr lang="en-US"/>
          </a:p>
        </p:txBody>
      </p:sp>
    </p:spTree>
    <p:extLst>
      <p:ext uri="{BB962C8B-B14F-4D97-AF65-F5344CB8AC3E}">
        <p14:creationId xmlns:p14="http://schemas.microsoft.com/office/powerpoint/2010/main" val="2323549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28F2D80-99B8-42FF-8D95-67B2D5E01E3C}" type="slidenum">
              <a:rPr lang="en-US" smtClean="0"/>
              <a:pPr>
                <a:defRPr/>
              </a:pPr>
              <a:t>‹#›</a:t>
            </a:fld>
            <a:endParaRPr lang="en-US"/>
          </a:p>
        </p:txBody>
      </p:sp>
    </p:spTree>
    <p:extLst>
      <p:ext uri="{BB962C8B-B14F-4D97-AF65-F5344CB8AC3E}">
        <p14:creationId xmlns:p14="http://schemas.microsoft.com/office/powerpoint/2010/main" val="695078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E2E8869-E9D6-4F9A-BCA9-758C5B13937E}" type="slidenum">
              <a:rPr lang="en-US" smtClean="0"/>
              <a:pPr>
                <a:defRPr/>
              </a:pPr>
              <a:t>‹#›</a:t>
            </a:fld>
            <a:endParaRPr lang="en-US"/>
          </a:p>
        </p:txBody>
      </p:sp>
    </p:spTree>
    <p:extLst>
      <p:ext uri="{BB962C8B-B14F-4D97-AF65-F5344CB8AC3E}">
        <p14:creationId xmlns:p14="http://schemas.microsoft.com/office/powerpoint/2010/main" val="1207110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354118A-B675-455C-AE08-C00DA0C42FCD}" type="slidenum">
              <a:rPr lang="en-US" smtClean="0"/>
              <a:pPr>
                <a:defRPr/>
              </a:pPr>
              <a:t>‹#›</a:t>
            </a:fld>
            <a:endParaRPr lang="en-US"/>
          </a:p>
        </p:txBody>
      </p:sp>
    </p:spTree>
    <p:extLst>
      <p:ext uri="{BB962C8B-B14F-4D97-AF65-F5344CB8AC3E}">
        <p14:creationId xmlns:p14="http://schemas.microsoft.com/office/powerpoint/2010/main" val="3628234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1A78E-9F2C-4C96-992E-B13FD75E5692}" type="slidenum">
              <a:rPr lang="en-US" smtClean="0"/>
              <a:pPr>
                <a:defRPr/>
              </a:pPr>
              <a:t>‹#›</a:t>
            </a:fld>
            <a:endParaRPr lang="en-US"/>
          </a:p>
        </p:txBody>
      </p:sp>
    </p:spTree>
    <p:extLst>
      <p:ext uri="{BB962C8B-B14F-4D97-AF65-F5344CB8AC3E}">
        <p14:creationId xmlns:p14="http://schemas.microsoft.com/office/powerpoint/2010/main" val="689500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4B1B4A4-CFD4-494E-B45E-30280426BF87}" type="slidenum">
              <a:rPr lang="en-US" smtClean="0"/>
              <a:pPr>
                <a:defRPr/>
              </a:pPr>
              <a:t>‹#›</a:t>
            </a:fld>
            <a:endParaRPr lang="en-US"/>
          </a:p>
        </p:txBody>
      </p:sp>
    </p:spTree>
    <p:extLst>
      <p:ext uri="{BB962C8B-B14F-4D97-AF65-F5344CB8AC3E}">
        <p14:creationId xmlns:p14="http://schemas.microsoft.com/office/powerpoint/2010/main" val="2116749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118950141"/>
      </p:ext>
    </p:extLst>
  </p:cSld>
  <p:clrMap bg1="dk1" tx1="lt1" bg2="dk2" tx2="lt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 id="2147484154" r:id="rId13"/>
    <p:sldLayoutId id="2147484155" r:id="rId14"/>
    <p:sldLayoutId id="2147484156" r:id="rId15"/>
    <p:sldLayoutId id="2147484157" r:id="rId16"/>
    <p:sldLayoutId id="2147484158" r:id="rId17"/>
  </p:sldLayoutIdLst>
  <p:hf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ChangeArrowheads="1"/>
          </p:cNvSpPr>
          <p:nvPr/>
        </p:nvSpPr>
        <p:spPr bwMode="auto">
          <a:xfrm>
            <a:off x="2781300" y="3124200"/>
            <a:ext cx="6705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3077" name="TextBox 1"/>
          <p:cNvSpPr txBox="1">
            <a:spLocks noChangeArrowheads="1"/>
          </p:cNvSpPr>
          <p:nvPr/>
        </p:nvSpPr>
        <p:spPr bwMode="auto">
          <a:xfrm>
            <a:off x="838200" y="609600"/>
            <a:ext cx="7848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3600" b="1" i="1" u="none" strike="noStrike" kern="1200" cap="none" spc="0" normalizeH="0" baseline="0" noProof="0">
                <a:ln>
                  <a:noFill/>
                </a:ln>
                <a:solidFill>
                  <a:prstClr val="white"/>
                </a:solidFill>
                <a:effectLst/>
                <a:uLnTx/>
                <a:uFillTx/>
                <a:latin typeface="Bookman Old Style" panose="02050604050505020204"/>
                <a:ea typeface="+mn-ea"/>
                <a:cs typeface="Arial" charset="0"/>
              </a:rPr>
              <a:t>FBC Liberty Small Group</a:t>
            </a:r>
          </a:p>
        </p:txBody>
      </p:sp>
      <p:sp>
        <p:nvSpPr>
          <p:cNvPr id="6" name="Rectangle 2"/>
          <p:cNvSpPr txBox="1">
            <a:spLocks noChangeArrowheads="1"/>
          </p:cNvSpPr>
          <p:nvPr/>
        </p:nvSpPr>
        <p:spPr bwMode="auto">
          <a:xfrm>
            <a:off x="1295400" y="2895600"/>
            <a:ext cx="9372600"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l" rtl="0" eaLnBrk="0" fontAlgn="base" hangingPunct="0">
              <a:spcBef>
                <a:spcPct val="0"/>
              </a:spcBef>
              <a:spcAft>
                <a:spcPct val="0"/>
              </a:spcAft>
              <a:defRPr sz="4000" b="1" i="1">
                <a:solidFill>
                  <a:schemeClr val="tx2"/>
                </a:solidFill>
                <a:latin typeface="+mj-lt"/>
                <a:ea typeface="+mj-ea"/>
                <a:cs typeface="+mj-cs"/>
              </a:defRPr>
            </a:lvl1pPr>
            <a:lvl2pPr algn="l" rtl="0" eaLnBrk="0" fontAlgn="base" hangingPunct="0">
              <a:spcBef>
                <a:spcPct val="0"/>
              </a:spcBef>
              <a:spcAft>
                <a:spcPct val="0"/>
              </a:spcAft>
              <a:defRPr sz="4000" b="1" i="1">
                <a:solidFill>
                  <a:schemeClr val="tx2"/>
                </a:solidFill>
                <a:latin typeface="Arial" charset="0"/>
              </a:defRPr>
            </a:lvl2pPr>
            <a:lvl3pPr algn="l" rtl="0" eaLnBrk="0" fontAlgn="base" hangingPunct="0">
              <a:spcBef>
                <a:spcPct val="0"/>
              </a:spcBef>
              <a:spcAft>
                <a:spcPct val="0"/>
              </a:spcAft>
              <a:defRPr sz="4000" b="1" i="1">
                <a:solidFill>
                  <a:schemeClr val="tx2"/>
                </a:solidFill>
                <a:latin typeface="Arial" charset="0"/>
              </a:defRPr>
            </a:lvl3pPr>
            <a:lvl4pPr algn="l" rtl="0" eaLnBrk="0" fontAlgn="base" hangingPunct="0">
              <a:spcBef>
                <a:spcPct val="0"/>
              </a:spcBef>
              <a:spcAft>
                <a:spcPct val="0"/>
              </a:spcAft>
              <a:defRPr sz="4000" b="1" i="1">
                <a:solidFill>
                  <a:schemeClr val="tx2"/>
                </a:solidFill>
                <a:latin typeface="Arial" charset="0"/>
              </a:defRPr>
            </a:lvl4pPr>
            <a:lvl5pPr algn="l" rtl="0" eaLnBrk="0" fontAlgn="base" hangingPunct="0">
              <a:spcBef>
                <a:spcPct val="0"/>
              </a:spcBef>
              <a:spcAft>
                <a:spcPct val="0"/>
              </a:spcAft>
              <a:defRPr sz="4000" b="1" i="1">
                <a:solidFill>
                  <a:schemeClr val="tx2"/>
                </a:solidFill>
                <a:latin typeface="Arial" charset="0"/>
              </a:defRPr>
            </a:lvl5pPr>
            <a:lvl6pPr marL="457200" algn="l" rtl="0" fontAlgn="base">
              <a:spcBef>
                <a:spcPct val="0"/>
              </a:spcBef>
              <a:spcAft>
                <a:spcPct val="0"/>
              </a:spcAft>
              <a:defRPr sz="4000" b="1" i="1">
                <a:solidFill>
                  <a:schemeClr val="tx2"/>
                </a:solidFill>
                <a:latin typeface="Arial" charset="0"/>
              </a:defRPr>
            </a:lvl6pPr>
            <a:lvl7pPr marL="914400" algn="l" rtl="0" fontAlgn="base">
              <a:spcBef>
                <a:spcPct val="0"/>
              </a:spcBef>
              <a:spcAft>
                <a:spcPct val="0"/>
              </a:spcAft>
              <a:defRPr sz="4000" b="1" i="1">
                <a:solidFill>
                  <a:schemeClr val="tx2"/>
                </a:solidFill>
                <a:latin typeface="Arial" charset="0"/>
              </a:defRPr>
            </a:lvl7pPr>
            <a:lvl8pPr marL="1371600" algn="l" rtl="0" fontAlgn="base">
              <a:spcBef>
                <a:spcPct val="0"/>
              </a:spcBef>
              <a:spcAft>
                <a:spcPct val="0"/>
              </a:spcAft>
              <a:defRPr sz="4000" b="1" i="1">
                <a:solidFill>
                  <a:schemeClr val="tx2"/>
                </a:solidFill>
                <a:latin typeface="Arial" charset="0"/>
              </a:defRPr>
            </a:lvl8pPr>
            <a:lvl9pPr marL="1828800" algn="l" rtl="0" fontAlgn="base">
              <a:spcBef>
                <a:spcPct val="0"/>
              </a:spcBef>
              <a:spcAft>
                <a:spcPct val="0"/>
              </a:spcAft>
              <a:defRPr sz="4000" b="1" i="1">
                <a:solidFill>
                  <a:schemeClr val="tx2"/>
                </a:solidFill>
                <a:latin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rPr>
              <a:t>The Revelation of John</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rPr>
              <a:t>Revelation 2 - #4</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lang="en-US" altLang="en-US" sz="4100" i="0" kern="0" dirty="0" err="1">
                <a:solidFill>
                  <a:prstClr val="white"/>
                </a:solidFill>
                <a:latin typeface="Rockwell" panose="02060603020205020403"/>
              </a:rPr>
              <a:t>Febr</a:t>
            </a:r>
            <a:r>
              <a:rPr kumimoji="0" lang="en-US" altLang="en-US" sz="4100" b="1" i="0" u="none" strike="noStrike" kern="0" cap="none" spc="0" normalizeH="0" baseline="0" noProof="0" dirty="0" err="1">
                <a:ln>
                  <a:noFill/>
                </a:ln>
                <a:solidFill>
                  <a:prstClr val="white"/>
                </a:solidFill>
                <a:effectLst/>
                <a:uLnTx/>
                <a:uFillTx/>
                <a:latin typeface="Rockwell" panose="02060603020205020403"/>
                <a:ea typeface="+mj-ea"/>
                <a:cs typeface="+mj-cs"/>
              </a:rPr>
              <a:t>uary</a:t>
            </a:r>
            <a:r>
              <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rPr>
              <a:t> 16, 2025</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4100" b="1" i="1" u="none" strike="noStrike" kern="0" cap="none" spc="0" normalizeH="0" baseline="0" noProof="0" dirty="0">
              <a:ln>
                <a:noFill/>
              </a:ln>
              <a:solidFill>
                <a:prstClr val="white"/>
              </a:solidFill>
              <a:effectLst/>
              <a:uLnTx/>
              <a:uFillTx/>
              <a:latin typeface="Bookman Old Style" panose="02050604050505020204"/>
              <a:ea typeface="+mj-ea"/>
              <a:cs typeface="+mj-cs"/>
            </a:endParaRPr>
          </a:p>
        </p:txBody>
      </p:sp>
      <p:pic>
        <p:nvPicPr>
          <p:cNvPr id="3" name="Picture 2" descr="A book with text overlay&#10;&#10;AI-generated content may be incorrect.">
            <a:extLst>
              <a:ext uri="{FF2B5EF4-FFF2-40B4-BE49-F238E27FC236}">
                <a16:creationId xmlns:a16="http://schemas.microsoft.com/office/drawing/2014/main" id="{66B438F5-C7E2-A260-19FE-2ED9F28E0D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8917338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10</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2472397"/>
            <a:ext cx="10515600" cy="769441"/>
          </a:xfrm>
          <a:prstGeom prst="rect">
            <a:avLst/>
          </a:prstGeom>
          <a:noFill/>
        </p:spPr>
        <p:txBody>
          <a:bodyPr wrap="square" rtlCol="0">
            <a:spAutoFit/>
          </a:bodyPr>
          <a:lstStyle/>
          <a:p>
            <a:pPr algn="ctr"/>
            <a:r>
              <a:rPr lang="en-US" sz="4400" dirty="0">
                <a:cs typeface="Arial" panose="020B0604020202020204" pitchFamily="34" charset="0"/>
              </a:rPr>
              <a:t>The Throne</a:t>
            </a:r>
            <a:endParaRPr lang="en-US" sz="4400" dirty="0">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444673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4 Focus</a:t>
            </a:r>
          </a:p>
        </p:txBody>
      </p:sp>
    </p:spTree>
    <p:extLst>
      <p:ext uri="{BB962C8B-B14F-4D97-AF65-F5344CB8AC3E}">
        <p14:creationId xmlns:p14="http://schemas.microsoft.com/office/powerpoint/2010/main" val="330221348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11</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2472397"/>
            <a:ext cx="10515600" cy="2123658"/>
          </a:xfrm>
          <a:prstGeom prst="rect">
            <a:avLst/>
          </a:prstGeom>
          <a:noFill/>
        </p:spPr>
        <p:txBody>
          <a:bodyPr wrap="square" rtlCol="0">
            <a:spAutoFit/>
          </a:bodyPr>
          <a:lstStyle/>
          <a:p>
            <a:pPr algn="ctr"/>
            <a:r>
              <a:rPr lang="en-US" sz="4400" dirty="0">
                <a:cs typeface="Arial" panose="020B0604020202020204" pitchFamily="34" charset="0"/>
              </a:rPr>
              <a:t>The Scroll</a:t>
            </a:r>
          </a:p>
          <a:p>
            <a:pPr algn="ctr"/>
            <a:r>
              <a:rPr lang="en-US" sz="4400" dirty="0">
                <a:latin typeface="+mn-lt"/>
                <a:cs typeface="Arial" panose="020B0604020202020204" pitchFamily="34" charset="0"/>
              </a:rPr>
              <a:t>&amp;</a:t>
            </a:r>
          </a:p>
          <a:p>
            <a:pPr algn="ctr"/>
            <a:r>
              <a:rPr lang="en-US" sz="4400" dirty="0">
                <a:cs typeface="Arial" panose="020B0604020202020204" pitchFamily="34" charset="0"/>
              </a:rPr>
              <a:t>Who Holds the Scroll</a:t>
            </a:r>
            <a:endParaRPr lang="en-US" sz="4400" dirty="0">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444673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5 Focus</a:t>
            </a:r>
          </a:p>
        </p:txBody>
      </p:sp>
    </p:spTree>
    <p:extLst>
      <p:ext uri="{BB962C8B-B14F-4D97-AF65-F5344CB8AC3E}">
        <p14:creationId xmlns:p14="http://schemas.microsoft.com/office/powerpoint/2010/main" val="274388112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12</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1040961" y="2460967"/>
            <a:ext cx="10515600" cy="769441"/>
          </a:xfrm>
          <a:prstGeom prst="rect">
            <a:avLst/>
          </a:prstGeom>
          <a:noFill/>
        </p:spPr>
        <p:txBody>
          <a:bodyPr wrap="square" rtlCol="0">
            <a:spAutoFit/>
          </a:bodyPr>
          <a:lstStyle/>
          <a:p>
            <a:pPr algn="ctr"/>
            <a:r>
              <a:rPr lang="en-US" sz="4400" dirty="0">
                <a:cs typeface="Arial" panose="020B0604020202020204" pitchFamily="34" charset="0"/>
              </a:rPr>
              <a:t>The 4 Horsemen</a:t>
            </a:r>
            <a:endParaRPr lang="en-US" sz="4400" dirty="0">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444673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6 Focus</a:t>
            </a:r>
          </a:p>
        </p:txBody>
      </p:sp>
      <p:sp>
        <p:nvSpPr>
          <p:cNvPr id="4" name="TextBox 3">
            <a:extLst>
              <a:ext uri="{FF2B5EF4-FFF2-40B4-BE49-F238E27FC236}">
                <a16:creationId xmlns:a16="http://schemas.microsoft.com/office/drawing/2014/main" id="{CCA46A3D-79EA-32AE-11DC-A21FA7A5C958}"/>
              </a:ext>
            </a:extLst>
          </p:cNvPr>
          <p:cNvSpPr txBox="1"/>
          <p:nvPr/>
        </p:nvSpPr>
        <p:spPr>
          <a:xfrm>
            <a:off x="1040961" y="3711481"/>
            <a:ext cx="10515600" cy="769441"/>
          </a:xfrm>
          <a:prstGeom prst="rect">
            <a:avLst/>
          </a:prstGeom>
          <a:noFill/>
        </p:spPr>
        <p:txBody>
          <a:bodyPr wrap="square" rtlCol="0">
            <a:spAutoFit/>
          </a:bodyPr>
          <a:lstStyle/>
          <a:p>
            <a:pPr algn="ctr"/>
            <a:r>
              <a:rPr lang="en-US" sz="4400" dirty="0">
                <a:cs typeface="Arial" panose="020B0604020202020204" pitchFamily="34" charset="0"/>
              </a:rPr>
              <a:t>The Tribulation Begins !</a:t>
            </a:r>
            <a:endParaRPr lang="en-US" sz="4400" dirty="0">
              <a:latin typeface="+mn-lt"/>
              <a:cs typeface="Arial" panose="020B0604020202020204" pitchFamily="34" charset="0"/>
            </a:endParaRPr>
          </a:p>
        </p:txBody>
      </p:sp>
    </p:spTree>
    <p:extLst>
      <p:ext uri="{BB962C8B-B14F-4D97-AF65-F5344CB8AC3E}">
        <p14:creationId xmlns:p14="http://schemas.microsoft.com/office/powerpoint/2010/main" val="114206596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13</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444673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7 Focus</a:t>
            </a:r>
          </a:p>
        </p:txBody>
      </p:sp>
      <p:sp>
        <p:nvSpPr>
          <p:cNvPr id="4" name="TextBox 3">
            <a:extLst>
              <a:ext uri="{FF2B5EF4-FFF2-40B4-BE49-F238E27FC236}">
                <a16:creationId xmlns:a16="http://schemas.microsoft.com/office/drawing/2014/main" id="{CCA46A3D-79EA-32AE-11DC-A21FA7A5C958}"/>
              </a:ext>
            </a:extLst>
          </p:cNvPr>
          <p:cNvSpPr txBox="1"/>
          <p:nvPr/>
        </p:nvSpPr>
        <p:spPr>
          <a:xfrm>
            <a:off x="746125" y="2478712"/>
            <a:ext cx="10515600" cy="1446550"/>
          </a:xfrm>
          <a:prstGeom prst="rect">
            <a:avLst/>
          </a:prstGeom>
          <a:noFill/>
        </p:spPr>
        <p:txBody>
          <a:bodyPr wrap="square" rtlCol="0">
            <a:spAutoFit/>
          </a:bodyPr>
          <a:lstStyle/>
          <a:p>
            <a:pPr algn="ctr"/>
            <a:r>
              <a:rPr lang="en-US" sz="4400" dirty="0">
                <a:cs typeface="Arial" panose="020B0604020202020204" pitchFamily="34" charset="0"/>
              </a:rPr>
              <a:t>The 144,000 &amp; The Multitude</a:t>
            </a:r>
          </a:p>
          <a:p>
            <a:pPr algn="ctr"/>
            <a:r>
              <a:rPr lang="en-US" sz="4400" dirty="0">
                <a:latin typeface="+mn-lt"/>
                <a:cs typeface="Arial" panose="020B0604020202020204" pitchFamily="34" charset="0"/>
              </a:rPr>
              <a:t>God Seals the Believers</a:t>
            </a:r>
          </a:p>
        </p:txBody>
      </p:sp>
    </p:spTree>
    <p:extLst>
      <p:ext uri="{BB962C8B-B14F-4D97-AF65-F5344CB8AC3E}">
        <p14:creationId xmlns:p14="http://schemas.microsoft.com/office/powerpoint/2010/main" val="7819614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14</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444673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8 Focus</a:t>
            </a:r>
          </a:p>
        </p:txBody>
      </p:sp>
      <p:sp>
        <p:nvSpPr>
          <p:cNvPr id="4" name="TextBox 3">
            <a:extLst>
              <a:ext uri="{FF2B5EF4-FFF2-40B4-BE49-F238E27FC236}">
                <a16:creationId xmlns:a16="http://schemas.microsoft.com/office/drawing/2014/main" id="{CCA46A3D-79EA-32AE-11DC-A21FA7A5C958}"/>
              </a:ext>
            </a:extLst>
          </p:cNvPr>
          <p:cNvSpPr txBox="1"/>
          <p:nvPr/>
        </p:nvSpPr>
        <p:spPr>
          <a:xfrm>
            <a:off x="746125" y="2478712"/>
            <a:ext cx="10515600" cy="769441"/>
          </a:xfrm>
          <a:prstGeom prst="rect">
            <a:avLst/>
          </a:prstGeom>
          <a:noFill/>
        </p:spPr>
        <p:txBody>
          <a:bodyPr wrap="square" rtlCol="0">
            <a:spAutoFit/>
          </a:bodyPr>
          <a:lstStyle/>
          <a:p>
            <a:pPr algn="ctr"/>
            <a:r>
              <a:rPr lang="en-US" sz="4400" dirty="0">
                <a:cs typeface="Arial" panose="020B0604020202020204" pitchFamily="34" charset="0"/>
              </a:rPr>
              <a:t>The Trumpets Begin</a:t>
            </a:r>
            <a:endParaRPr lang="en-US" sz="4400" dirty="0">
              <a:latin typeface="+mn-lt"/>
              <a:cs typeface="Arial" panose="020B0604020202020204" pitchFamily="34" charset="0"/>
            </a:endParaRPr>
          </a:p>
        </p:txBody>
      </p:sp>
    </p:spTree>
    <p:extLst>
      <p:ext uri="{BB962C8B-B14F-4D97-AF65-F5344CB8AC3E}">
        <p14:creationId xmlns:p14="http://schemas.microsoft.com/office/powerpoint/2010/main" val="116768463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15</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444673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9 Focus</a:t>
            </a:r>
          </a:p>
        </p:txBody>
      </p:sp>
      <p:sp>
        <p:nvSpPr>
          <p:cNvPr id="4" name="TextBox 3">
            <a:extLst>
              <a:ext uri="{FF2B5EF4-FFF2-40B4-BE49-F238E27FC236}">
                <a16:creationId xmlns:a16="http://schemas.microsoft.com/office/drawing/2014/main" id="{CCA46A3D-79EA-32AE-11DC-A21FA7A5C958}"/>
              </a:ext>
            </a:extLst>
          </p:cNvPr>
          <p:cNvSpPr txBox="1"/>
          <p:nvPr/>
        </p:nvSpPr>
        <p:spPr>
          <a:xfrm>
            <a:off x="746125" y="2478712"/>
            <a:ext cx="10515600" cy="1446550"/>
          </a:xfrm>
          <a:prstGeom prst="rect">
            <a:avLst/>
          </a:prstGeom>
          <a:noFill/>
        </p:spPr>
        <p:txBody>
          <a:bodyPr wrap="square" rtlCol="0">
            <a:spAutoFit/>
          </a:bodyPr>
          <a:lstStyle/>
          <a:p>
            <a:pPr algn="ctr"/>
            <a:r>
              <a:rPr lang="en-US" sz="4400" dirty="0">
                <a:cs typeface="Arial" panose="020B0604020202020204" pitchFamily="34" charset="0"/>
              </a:rPr>
              <a:t>The Dreaded Scorpions</a:t>
            </a:r>
          </a:p>
          <a:p>
            <a:pPr algn="ctr"/>
            <a:r>
              <a:rPr lang="en-US" sz="4400" dirty="0">
                <a:latin typeface="+mn-lt"/>
                <a:cs typeface="Arial" panose="020B0604020202020204" pitchFamily="34" charset="0"/>
              </a:rPr>
              <a:t>Punishment Changes</a:t>
            </a:r>
          </a:p>
        </p:txBody>
      </p:sp>
    </p:spTree>
    <p:extLst>
      <p:ext uri="{BB962C8B-B14F-4D97-AF65-F5344CB8AC3E}">
        <p14:creationId xmlns:p14="http://schemas.microsoft.com/office/powerpoint/2010/main" val="312457417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16</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444673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9 Focus</a:t>
            </a:r>
          </a:p>
        </p:txBody>
      </p:sp>
      <p:sp>
        <p:nvSpPr>
          <p:cNvPr id="4" name="TextBox 3">
            <a:extLst>
              <a:ext uri="{FF2B5EF4-FFF2-40B4-BE49-F238E27FC236}">
                <a16:creationId xmlns:a16="http://schemas.microsoft.com/office/drawing/2014/main" id="{CCA46A3D-79EA-32AE-11DC-A21FA7A5C958}"/>
              </a:ext>
            </a:extLst>
          </p:cNvPr>
          <p:cNvSpPr txBox="1"/>
          <p:nvPr/>
        </p:nvSpPr>
        <p:spPr>
          <a:xfrm>
            <a:off x="746125" y="2478712"/>
            <a:ext cx="10515600" cy="1446550"/>
          </a:xfrm>
          <a:prstGeom prst="rect">
            <a:avLst/>
          </a:prstGeom>
          <a:noFill/>
        </p:spPr>
        <p:txBody>
          <a:bodyPr wrap="square" rtlCol="0">
            <a:spAutoFit/>
          </a:bodyPr>
          <a:lstStyle/>
          <a:p>
            <a:pPr algn="ctr"/>
            <a:r>
              <a:rPr lang="en-US" sz="4400" dirty="0">
                <a:cs typeface="Arial" panose="020B0604020202020204" pitchFamily="34" charset="0"/>
              </a:rPr>
              <a:t>The Dreaded Scorpions</a:t>
            </a:r>
          </a:p>
          <a:p>
            <a:pPr algn="ctr"/>
            <a:r>
              <a:rPr lang="en-US" sz="4400" dirty="0">
                <a:latin typeface="+mn-lt"/>
                <a:cs typeface="Arial" panose="020B0604020202020204" pitchFamily="34" charset="0"/>
              </a:rPr>
              <a:t>Punishment Changes</a:t>
            </a:r>
          </a:p>
        </p:txBody>
      </p:sp>
    </p:spTree>
    <p:extLst>
      <p:ext uri="{BB962C8B-B14F-4D97-AF65-F5344CB8AC3E}">
        <p14:creationId xmlns:p14="http://schemas.microsoft.com/office/powerpoint/2010/main" val="117713453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17</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4703211"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10 Focus</a:t>
            </a:r>
          </a:p>
        </p:txBody>
      </p:sp>
      <p:sp>
        <p:nvSpPr>
          <p:cNvPr id="4" name="TextBox 3">
            <a:extLst>
              <a:ext uri="{FF2B5EF4-FFF2-40B4-BE49-F238E27FC236}">
                <a16:creationId xmlns:a16="http://schemas.microsoft.com/office/drawing/2014/main" id="{CCA46A3D-79EA-32AE-11DC-A21FA7A5C958}"/>
              </a:ext>
            </a:extLst>
          </p:cNvPr>
          <p:cNvSpPr txBox="1"/>
          <p:nvPr/>
        </p:nvSpPr>
        <p:spPr>
          <a:xfrm>
            <a:off x="746125" y="2478712"/>
            <a:ext cx="10515600" cy="1446550"/>
          </a:xfrm>
          <a:prstGeom prst="rect">
            <a:avLst/>
          </a:prstGeom>
          <a:noFill/>
        </p:spPr>
        <p:txBody>
          <a:bodyPr wrap="square" rtlCol="0">
            <a:spAutoFit/>
          </a:bodyPr>
          <a:lstStyle/>
          <a:p>
            <a:pPr algn="ctr"/>
            <a:r>
              <a:rPr lang="en-US" sz="4400" dirty="0">
                <a:cs typeface="Arial" panose="020B0604020202020204" pitchFamily="34" charset="0"/>
              </a:rPr>
              <a:t>The Little Scroll</a:t>
            </a:r>
          </a:p>
          <a:p>
            <a:pPr algn="ctr"/>
            <a:r>
              <a:rPr lang="en-US" sz="4400" dirty="0">
                <a:latin typeface="+mn-lt"/>
                <a:cs typeface="Arial" panose="020B0604020202020204" pitchFamily="34" charset="0"/>
              </a:rPr>
              <a:t>Break in the Tribulation</a:t>
            </a:r>
          </a:p>
        </p:txBody>
      </p:sp>
    </p:spTree>
    <p:extLst>
      <p:ext uri="{BB962C8B-B14F-4D97-AF65-F5344CB8AC3E}">
        <p14:creationId xmlns:p14="http://schemas.microsoft.com/office/powerpoint/2010/main" val="208639466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18</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4674934"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11 Focus</a:t>
            </a:r>
          </a:p>
        </p:txBody>
      </p:sp>
      <p:sp>
        <p:nvSpPr>
          <p:cNvPr id="4" name="TextBox 3">
            <a:extLst>
              <a:ext uri="{FF2B5EF4-FFF2-40B4-BE49-F238E27FC236}">
                <a16:creationId xmlns:a16="http://schemas.microsoft.com/office/drawing/2014/main" id="{CCA46A3D-79EA-32AE-11DC-A21FA7A5C958}"/>
              </a:ext>
            </a:extLst>
          </p:cNvPr>
          <p:cNvSpPr txBox="1"/>
          <p:nvPr/>
        </p:nvSpPr>
        <p:spPr>
          <a:xfrm>
            <a:off x="746125" y="2478712"/>
            <a:ext cx="10515600" cy="1446550"/>
          </a:xfrm>
          <a:prstGeom prst="rect">
            <a:avLst/>
          </a:prstGeom>
          <a:noFill/>
        </p:spPr>
        <p:txBody>
          <a:bodyPr wrap="square" rtlCol="0">
            <a:spAutoFit/>
          </a:bodyPr>
          <a:lstStyle/>
          <a:p>
            <a:pPr algn="ctr"/>
            <a:r>
              <a:rPr lang="en-US" sz="4400" dirty="0">
                <a:cs typeface="Arial" panose="020B0604020202020204" pitchFamily="34" charset="0"/>
              </a:rPr>
              <a:t>The Two Witnesses</a:t>
            </a:r>
          </a:p>
          <a:p>
            <a:pPr algn="ctr"/>
            <a:r>
              <a:rPr lang="en-US" sz="4400" dirty="0">
                <a:latin typeface="+mn-lt"/>
                <a:cs typeface="Arial" panose="020B0604020202020204" pitchFamily="34" charset="0"/>
              </a:rPr>
              <a:t>Tribulation Break Continues</a:t>
            </a:r>
          </a:p>
        </p:txBody>
      </p:sp>
    </p:spTree>
    <p:extLst>
      <p:ext uri="{BB962C8B-B14F-4D97-AF65-F5344CB8AC3E}">
        <p14:creationId xmlns:p14="http://schemas.microsoft.com/office/powerpoint/2010/main" val="87926551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19</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402480"/>
            <a:ext cx="10515600" cy="5016758"/>
          </a:xfrm>
          <a:prstGeom prst="rect">
            <a:avLst/>
          </a:prstGeom>
          <a:noFill/>
        </p:spPr>
        <p:txBody>
          <a:bodyPr wrap="square" rtlCol="0">
            <a:spAutoFit/>
          </a:bodyPr>
          <a:lstStyle/>
          <a:p>
            <a:r>
              <a:rPr lang="en-US" sz="3200" dirty="0">
                <a:cs typeface="Arial" panose="020B0604020202020204" pitchFamily="34" charset="0"/>
              </a:rPr>
              <a:t>3 And I will appoint my two witnesses, and they will prophesy for 1,260 days, clothed in sackcloth.”</a:t>
            </a:r>
          </a:p>
          <a:p>
            <a:endParaRPr lang="en-US" sz="3200" dirty="0">
              <a:cs typeface="Arial" panose="020B0604020202020204" pitchFamily="34" charset="0"/>
            </a:endParaRPr>
          </a:p>
          <a:p>
            <a:r>
              <a:rPr lang="en-US" sz="3200" dirty="0">
                <a:cs typeface="Arial" panose="020B0604020202020204" pitchFamily="34" charset="0"/>
              </a:rPr>
              <a:t>4 They are “the two olive trees” and the two lampstands, and “they stand before the Lord of the earth.”</a:t>
            </a:r>
          </a:p>
          <a:p>
            <a:endParaRPr lang="en-US" sz="3200" dirty="0">
              <a:cs typeface="Arial" panose="020B0604020202020204" pitchFamily="34" charset="0"/>
            </a:endParaRPr>
          </a:p>
          <a:p>
            <a:r>
              <a:rPr lang="en-US" sz="3200" dirty="0">
                <a:cs typeface="Arial" panose="020B0604020202020204" pitchFamily="34" charset="0"/>
              </a:rPr>
              <a:t>5 If anyone tries to harm them, fire comes from their mouths and devours their enemies. This is how anyone who wants to harm them must die.</a:t>
            </a:r>
            <a:endParaRPr lang="en-US" sz="3200" dirty="0">
              <a:solidFill>
                <a:schemeClr val="bg1"/>
              </a:solidFill>
              <a:highlight>
                <a:srgbClr val="FFFF00"/>
              </a:highlight>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10194137"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11 – The Witnesses &amp; 7</a:t>
            </a:r>
            <a:r>
              <a:rPr lang="en-US" altLang="en-US" sz="4000" b="1" baseline="30000" dirty="0">
                <a:latin typeface="Times New Roman" pitchFamily="18" charset="0"/>
              </a:rPr>
              <a:t>th</a:t>
            </a:r>
            <a:r>
              <a:rPr lang="en-US" altLang="en-US" sz="4000" b="1" dirty="0">
                <a:latin typeface="Times New Roman" pitchFamily="18" charset="0"/>
              </a:rPr>
              <a:t> Trumpet</a:t>
            </a:r>
          </a:p>
        </p:txBody>
      </p:sp>
    </p:spTree>
    <p:extLst>
      <p:ext uri="{BB962C8B-B14F-4D97-AF65-F5344CB8AC3E}">
        <p14:creationId xmlns:p14="http://schemas.microsoft.com/office/powerpoint/2010/main" val="177531743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ChangeArrowheads="1"/>
          </p:cNvSpPr>
          <p:nvPr/>
        </p:nvSpPr>
        <p:spPr bwMode="auto">
          <a:xfrm>
            <a:off x="2781300" y="3124200"/>
            <a:ext cx="6705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3077" name="TextBox 1"/>
          <p:cNvSpPr txBox="1">
            <a:spLocks noChangeArrowheads="1"/>
          </p:cNvSpPr>
          <p:nvPr/>
        </p:nvSpPr>
        <p:spPr bwMode="auto">
          <a:xfrm>
            <a:off x="838200" y="609600"/>
            <a:ext cx="7848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3600" b="1" i="1" u="none" strike="noStrike" kern="1200" cap="none" spc="0" normalizeH="0" baseline="0" noProof="0">
                <a:ln>
                  <a:noFill/>
                </a:ln>
                <a:solidFill>
                  <a:prstClr val="white"/>
                </a:solidFill>
                <a:effectLst/>
                <a:uLnTx/>
                <a:uFillTx/>
                <a:latin typeface="Bookman Old Style" panose="02050604050505020204"/>
                <a:ea typeface="+mn-ea"/>
                <a:cs typeface="Arial" charset="0"/>
              </a:rPr>
              <a:t>FBC Liberty Small Group</a:t>
            </a:r>
          </a:p>
        </p:txBody>
      </p:sp>
      <p:sp>
        <p:nvSpPr>
          <p:cNvPr id="6" name="Rectangle 2"/>
          <p:cNvSpPr txBox="1">
            <a:spLocks noChangeArrowheads="1"/>
          </p:cNvSpPr>
          <p:nvPr/>
        </p:nvSpPr>
        <p:spPr bwMode="auto">
          <a:xfrm>
            <a:off x="1409700" y="1909482"/>
            <a:ext cx="9372600" cy="3996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l" rtl="0" eaLnBrk="0" fontAlgn="base" hangingPunct="0">
              <a:spcBef>
                <a:spcPct val="0"/>
              </a:spcBef>
              <a:spcAft>
                <a:spcPct val="0"/>
              </a:spcAft>
              <a:defRPr sz="4000" b="1" i="1">
                <a:solidFill>
                  <a:schemeClr val="tx2"/>
                </a:solidFill>
                <a:latin typeface="+mj-lt"/>
                <a:ea typeface="+mj-ea"/>
                <a:cs typeface="+mj-cs"/>
              </a:defRPr>
            </a:lvl1pPr>
            <a:lvl2pPr algn="l" rtl="0" eaLnBrk="0" fontAlgn="base" hangingPunct="0">
              <a:spcBef>
                <a:spcPct val="0"/>
              </a:spcBef>
              <a:spcAft>
                <a:spcPct val="0"/>
              </a:spcAft>
              <a:defRPr sz="4000" b="1" i="1">
                <a:solidFill>
                  <a:schemeClr val="tx2"/>
                </a:solidFill>
                <a:latin typeface="Arial" charset="0"/>
              </a:defRPr>
            </a:lvl2pPr>
            <a:lvl3pPr algn="l" rtl="0" eaLnBrk="0" fontAlgn="base" hangingPunct="0">
              <a:spcBef>
                <a:spcPct val="0"/>
              </a:spcBef>
              <a:spcAft>
                <a:spcPct val="0"/>
              </a:spcAft>
              <a:defRPr sz="4000" b="1" i="1">
                <a:solidFill>
                  <a:schemeClr val="tx2"/>
                </a:solidFill>
                <a:latin typeface="Arial" charset="0"/>
              </a:defRPr>
            </a:lvl3pPr>
            <a:lvl4pPr algn="l" rtl="0" eaLnBrk="0" fontAlgn="base" hangingPunct="0">
              <a:spcBef>
                <a:spcPct val="0"/>
              </a:spcBef>
              <a:spcAft>
                <a:spcPct val="0"/>
              </a:spcAft>
              <a:defRPr sz="4000" b="1" i="1">
                <a:solidFill>
                  <a:schemeClr val="tx2"/>
                </a:solidFill>
                <a:latin typeface="Arial" charset="0"/>
              </a:defRPr>
            </a:lvl4pPr>
            <a:lvl5pPr algn="l" rtl="0" eaLnBrk="0" fontAlgn="base" hangingPunct="0">
              <a:spcBef>
                <a:spcPct val="0"/>
              </a:spcBef>
              <a:spcAft>
                <a:spcPct val="0"/>
              </a:spcAft>
              <a:defRPr sz="4000" b="1" i="1">
                <a:solidFill>
                  <a:schemeClr val="tx2"/>
                </a:solidFill>
                <a:latin typeface="Arial" charset="0"/>
              </a:defRPr>
            </a:lvl5pPr>
            <a:lvl6pPr marL="457200" algn="l" rtl="0" fontAlgn="base">
              <a:spcBef>
                <a:spcPct val="0"/>
              </a:spcBef>
              <a:spcAft>
                <a:spcPct val="0"/>
              </a:spcAft>
              <a:defRPr sz="4000" b="1" i="1">
                <a:solidFill>
                  <a:schemeClr val="tx2"/>
                </a:solidFill>
                <a:latin typeface="Arial" charset="0"/>
              </a:defRPr>
            </a:lvl6pPr>
            <a:lvl7pPr marL="914400" algn="l" rtl="0" fontAlgn="base">
              <a:spcBef>
                <a:spcPct val="0"/>
              </a:spcBef>
              <a:spcAft>
                <a:spcPct val="0"/>
              </a:spcAft>
              <a:defRPr sz="4000" b="1" i="1">
                <a:solidFill>
                  <a:schemeClr val="tx2"/>
                </a:solidFill>
                <a:latin typeface="Arial" charset="0"/>
              </a:defRPr>
            </a:lvl7pPr>
            <a:lvl8pPr marL="1371600" algn="l" rtl="0" fontAlgn="base">
              <a:spcBef>
                <a:spcPct val="0"/>
              </a:spcBef>
              <a:spcAft>
                <a:spcPct val="0"/>
              </a:spcAft>
              <a:defRPr sz="4000" b="1" i="1">
                <a:solidFill>
                  <a:schemeClr val="tx2"/>
                </a:solidFill>
                <a:latin typeface="Arial" charset="0"/>
              </a:defRPr>
            </a:lvl8pPr>
            <a:lvl9pPr marL="1828800" algn="l" rtl="0" fontAlgn="base">
              <a:spcBef>
                <a:spcPct val="0"/>
              </a:spcBef>
              <a:spcAft>
                <a:spcPct val="0"/>
              </a:spcAft>
              <a:defRPr sz="4000" b="1" i="1">
                <a:solidFill>
                  <a:schemeClr val="tx2"/>
                </a:solidFill>
                <a:latin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rPr>
              <a:t>The Revelation of John</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rPr>
              <a:t>Who Are the Witnesses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rPr>
              <a:t>Revelation 12</a:t>
            </a:r>
            <a:endParaRPr lang="en-US" altLang="en-US" sz="4100" i="0" kern="0" dirty="0">
              <a:solidFill>
                <a:prstClr val="white"/>
              </a:solidFill>
              <a:latin typeface="Rockwell" panose="02060603020205020403"/>
            </a:endParaRP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lang="en-US" altLang="en-US" sz="4100" i="0" kern="0" dirty="0">
                <a:solidFill>
                  <a:prstClr val="white"/>
                </a:solidFill>
                <a:latin typeface="Rockwell" panose="02060603020205020403"/>
              </a:rPr>
              <a:t> June 22 </a:t>
            </a:r>
            <a:r>
              <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rPr>
              <a:t>, 2025</a:t>
            </a:r>
            <a:endParaRPr kumimoji="0" lang="en-US" altLang="en-US" sz="4100" b="1" i="1" u="none" strike="noStrike" kern="0" cap="none" spc="0" normalizeH="0" baseline="0" noProof="0" dirty="0">
              <a:ln>
                <a:noFill/>
              </a:ln>
              <a:solidFill>
                <a:prstClr val="white"/>
              </a:solidFill>
              <a:effectLst/>
              <a:uLnTx/>
              <a:uFillTx/>
              <a:latin typeface="Bookman Old Style" panose="02050604050505020204"/>
              <a:ea typeface="+mj-ea"/>
              <a:cs typeface="+mj-cs"/>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20</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745549"/>
            <a:ext cx="10515600" cy="3046988"/>
          </a:xfrm>
          <a:prstGeom prst="rect">
            <a:avLst/>
          </a:prstGeom>
          <a:noFill/>
        </p:spPr>
        <p:txBody>
          <a:bodyPr wrap="square" rtlCol="0">
            <a:spAutoFit/>
          </a:bodyPr>
          <a:lstStyle/>
          <a:p>
            <a:r>
              <a:rPr lang="en-US" sz="3200" dirty="0">
                <a:cs typeface="Arial" panose="020B0604020202020204" pitchFamily="34" charset="0"/>
              </a:rPr>
              <a:t>2 He asked me, “What do you see?” I answered, “I see a solid gold lamp stand with a bowl at the top and seven lamps on it, with seven channels to the lamps.</a:t>
            </a:r>
          </a:p>
          <a:p>
            <a:endParaRPr lang="en-US" sz="3200" dirty="0">
              <a:cs typeface="Arial" panose="020B0604020202020204" pitchFamily="34" charset="0"/>
            </a:endParaRPr>
          </a:p>
          <a:p>
            <a:r>
              <a:rPr lang="en-US" sz="3200" dirty="0">
                <a:cs typeface="Arial" panose="020B0604020202020204" pitchFamily="34" charset="0"/>
              </a:rPr>
              <a:t>3 Also there are two olive trees by it, one on the right of the bowl and the other on its left.”</a:t>
            </a:r>
            <a:endParaRPr lang="en-US" sz="3200" dirty="0">
              <a:solidFill>
                <a:schemeClr val="bg1"/>
              </a:solidFill>
              <a:highlight>
                <a:srgbClr val="FFFF00"/>
              </a:highlight>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5268302"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Zachariah’s Witnesses</a:t>
            </a:r>
          </a:p>
        </p:txBody>
      </p:sp>
    </p:spTree>
    <p:extLst>
      <p:ext uri="{BB962C8B-B14F-4D97-AF65-F5344CB8AC3E}">
        <p14:creationId xmlns:p14="http://schemas.microsoft.com/office/powerpoint/2010/main" val="7706332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21</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1040961" y="1220315"/>
            <a:ext cx="10515600" cy="3539430"/>
          </a:xfrm>
          <a:prstGeom prst="rect">
            <a:avLst/>
          </a:prstGeom>
          <a:noFill/>
        </p:spPr>
        <p:txBody>
          <a:bodyPr wrap="square" rtlCol="0">
            <a:spAutoFit/>
          </a:bodyPr>
          <a:lstStyle/>
          <a:p>
            <a:r>
              <a:rPr lang="en-US" sz="3200" dirty="0">
                <a:cs typeface="Arial" panose="020B0604020202020204" pitchFamily="34" charset="0"/>
              </a:rPr>
              <a:t>11 Then I asked the angel, “What are these two olive trees on the right and the left of the lampstand?”</a:t>
            </a:r>
          </a:p>
          <a:p>
            <a:endParaRPr lang="en-US" sz="3200" dirty="0">
              <a:cs typeface="Arial" panose="020B0604020202020204" pitchFamily="34" charset="0"/>
            </a:endParaRPr>
          </a:p>
          <a:p>
            <a:r>
              <a:rPr lang="en-US" sz="3200" dirty="0">
                <a:cs typeface="Arial" panose="020B0604020202020204" pitchFamily="34" charset="0"/>
              </a:rPr>
              <a:t>12 Again I asked him, “What are these two olive branches beside the two gold pipes that pour out golden oil?”</a:t>
            </a:r>
          </a:p>
          <a:p>
            <a:endParaRPr lang="en-US" sz="3200" dirty="0">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5268302"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Zachariah’s Witnesses</a:t>
            </a:r>
          </a:p>
        </p:txBody>
      </p:sp>
    </p:spTree>
    <p:extLst>
      <p:ext uri="{BB962C8B-B14F-4D97-AF65-F5344CB8AC3E}">
        <p14:creationId xmlns:p14="http://schemas.microsoft.com/office/powerpoint/2010/main" val="322090347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22</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1040961" y="1220315"/>
            <a:ext cx="10515600" cy="3046988"/>
          </a:xfrm>
          <a:prstGeom prst="rect">
            <a:avLst/>
          </a:prstGeom>
          <a:noFill/>
        </p:spPr>
        <p:txBody>
          <a:bodyPr wrap="square" rtlCol="0">
            <a:spAutoFit/>
          </a:bodyPr>
          <a:lstStyle/>
          <a:p>
            <a:endParaRPr lang="en-US" sz="3200" dirty="0">
              <a:cs typeface="Arial" panose="020B0604020202020204" pitchFamily="34" charset="0"/>
            </a:endParaRPr>
          </a:p>
          <a:p>
            <a:r>
              <a:rPr lang="en-US" sz="3200" dirty="0">
                <a:cs typeface="Arial" panose="020B0604020202020204" pitchFamily="34" charset="0"/>
              </a:rPr>
              <a:t>13 He replied, “Do you not know what these are?” “No, my lord,” I </a:t>
            </a:r>
            <a:r>
              <a:rPr lang="en-US" sz="3200">
                <a:cs typeface="Arial" panose="020B0604020202020204" pitchFamily="34" charset="0"/>
              </a:rPr>
              <a:t>said.</a:t>
            </a:r>
          </a:p>
          <a:p>
            <a:endParaRPr lang="en-US" sz="3200" dirty="0">
              <a:cs typeface="Arial" panose="020B0604020202020204" pitchFamily="34" charset="0"/>
            </a:endParaRPr>
          </a:p>
          <a:p>
            <a:r>
              <a:rPr lang="en-US" sz="3200" dirty="0">
                <a:cs typeface="Arial" panose="020B0604020202020204" pitchFamily="34" charset="0"/>
              </a:rPr>
              <a:t>14 So he said, “These are the two who are anointed to serve the Lord of all the earth.”</a:t>
            </a:r>
            <a:endParaRPr lang="en-US" sz="3200" dirty="0">
              <a:solidFill>
                <a:schemeClr val="bg1"/>
              </a:solidFill>
              <a:highlight>
                <a:srgbClr val="FFFF00"/>
              </a:highlight>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5268302"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Zachariah’s Witnesses</a:t>
            </a:r>
          </a:p>
        </p:txBody>
      </p:sp>
    </p:spTree>
    <p:extLst>
      <p:ext uri="{BB962C8B-B14F-4D97-AF65-F5344CB8AC3E}">
        <p14:creationId xmlns:p14="http://schemas.microsoft.com/office/powerpoint/2010/main" val="283750641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23</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402480"/>
            <a:ext cx="10515600" cy="4524315"/>
          </a:xfrm>
          <a:prstGeom prst="rect">
            <a:avLst/>
          </a:prstGeom>
          <a:noFill/>
        </p:spPr>
        <p:txBody>
          <a:bodyPr wrap="square" rtlCol="0">
            <a:spAutoFit/>
          </a:bodyPr>
          <a:lstStyle/>
          <a:p>
            <a:r>
              <a:rPr lang="en-US" sz="3200" dirty="0">
                <a:cs typeface="Arial" panose="020B0604020202020204" pitchFamily="34" charset="0"/>
              </a:rPr>
              <a:t>6 They have power to shut up the heavens so that it will not rain during the time they are prophesying; and they have power to turn the waters into blood and to strike the earth with every kind of plague as often as they want.</a:t>
            </a:r>
          </a:p>
          <a:p>
            <a:endParaRPr lang="en-US" sz="3200" dirty="0">
              <a:cs typeface="Arial" panose="020B0604020202020204" pitchFamily="34" charset="0"/>
            </a:endParaRPr>
          </a:p>
          <a:p>
            <a:r>
              <a:rPr lang="en-US" sz="3200" dirty="0">
                <a:cs typeface="Arial" panose="020B0604020202020204" pitchFamily="34" charset="0"/>
              </a:rPr>
              <a:t>7 Now when they have finished their testimony, the beast that comes up from the Abyss will attack them, and overpower and kill them.</a:t>
            </a:r>
            <a:endParaRPr lang="en-US" sz="3200" dirty="0">
              <a:solidFill>
                <a:schemeClr val="bg1"/>
              </a:solidFill>
              <a:highlight>
                <a:srgbClr val="FFFF00"/>
              </a:highlight>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10194137"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11 – The Witnesses &amp; 7</a:t>
            </a:r>
            <a:r>
              <a:rPr lang="en-US" altLang="en-US" sz="4000" b="1" baseline="30000" dirty="0">
                <a:latin typeface="Times New Roman" pitchFamily="18" charset="0"/>
              </a:rPr>
              <a:t>th</a:t>
            </a:r>
            <a:r>
              <a:rPr lang="en-US" altLang="en-US" sz="4000" b="1" dirty="0">
                <a:latin typeface="Times New Roman" pitchFamily="18" charset="0"/>
              </a:rPr>
              <a:t> Trumpet</a:t>
            </a:r>
          </a:p>
        </p:txBody>
      </p:sp>
    </p:spTree>
    <p:extLst>
      <p:ext uri="{BB962C8B-B14F-4D97-AF65-F5344CB8AC3E}">
        <p14:creationId xmlns:p14="http://schemas.microsoft.com/office/powerpoint/2010/main" val="209341729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24</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402480"/>
            <a:ext cx="10515600" cy="3539430"/>
          </a:xfrm>
          <a:prstGeom prst="rect">
            <a:avLst/>
          </a:prstGeom>
          <a:noFill/>
        </p:spPr>
        <p:txBody>
          <a:bodyPr wrap="square" rtlCol="0">
            <a:spAutoFit/>
          </a:bodyPr>
          <a:lstStyle/>
          <a:p>
            <a:r>
              <a:rPr lang="en-US" sz="3200" dirty="0">
                <a:cs typeface="Arial" panose="020B0604020202020204" pitchFamily="34" charset="0"/>
              </a:rPr>
              <a:t>8 Their bodies will lie in the public square of the great city—which is figuratively called Sodom and Egypt—where also their Lord was crucified.</a:t>
            </a:r>
          </a:p>
          <a:p>
            <a:endParaRPr lang="en-US" sz="3200" dirty="0">
              <a:cs typeface="Arial" panose="020B0604020202020204" pitchFamily="34" charset="0"/>
            </a:endParaRPr>
          </a:p>
          <a:p>
            <a:r>
              <a:rPr lang="en-US" sz="3200" dirty="0">
                <a:cs typeface="Arial" panose="020B0604020202020204" pitchFamily="34" charset="0"/>
              </a:rPr>
              <a:t>9 For three and a half days some from every people, tribe, language and nation will gaze on their bodies and refuse them burial.</a:t>
            </a:r>
            <a:endParaRPr lang="en-US" sz="3200" dirty="0">
              <a:solidFill>
                <a:schemeClr val="bg1"/>
              </a:solidFill>
              <a:highlight>
                <a:srgbClr val="FFFF00"/>
              </a:highlight>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10194137"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11 – The Witnesses &amp; 7</a:t>
            </a:r>
            <a:r>
              <a:rPr lang="en-US" altLang="en-US" sz="4000" b="1" baseline="30000" dirty="0">
                <a:latin typeface="Times New Roman" pitchFamily="18" charset="0"/>
              </a:rPr>
              <a:t>th</a:t>
            </a:r>
            <a:r>
              <a:rPr lang="en-US" altLang="en-US" sz="4000" b="1" dirty="0">
                <a:latin typeface="Times New Roman" pitchFamily="18" charset="0"/>
              </a:rPr>
              <a:t> Trumpet</a:t>
            </a:r>
          </a:p>
        </p:txBody>
      </p:sp>
    </p:spTree>
    <p:extLst>
      <p:ext uri="{BB962C8B-B14F-4D97-AF65-F5344CB8AC3E}">
        <p14:creationId xmlns:p14="http://schemas.microsoft.com/office/powerpoint/2010/main" val="142845819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25</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402480"/>
            <a:ext cx="10515600" cy="4031873"/>
          </a:xfrm>
          <a:prstGeom prst="rect">
            <a:avLst/>
          </a:prstGeom>
          <a:noFill/>
        </p:spPr>
        <p:txBody>
          <a:bodyPr wrap="square" rtlCol="0">
            <a:spAutoFit/>
          </a:bodyPr>
          <a:lstStyle/>
          <a:p>
            <a:r>
              <a:rPr lang="en-US" sz="3200" dirty="0">
                <a:cs typeface="Arial" panose="020B0604020202020204" pitchFamily="34" charset="0"/>
              </a:rPr>
              <a:t>10 The inhabitants of the earth will gloat over them and will celebrate by sending each other gifts, because these two prophets had tormented those who live on the earth.</a:t>
            </a:r>
          </a:p>
          <a:p>
            <a:endParaRPr lang="en-US" sz="3200" dirty="0">
              <a:cs typeface="Arial" panose="020B0604020202020204" pitchFamily="34" charset="0"/>
            </a:endParaRPr>
          </a:p>
          <a:p>
            <a:r>
              <a:rPr lang="en-US" sz="3200" dirty="0">
                <a:cs typeface="Arial" panose="020B0604020202020204" pitchFamily="34" charset="0"/>
              </a:rPr>
              <a:t>11 But after the three and a half days the breath of life from God entered them, and they stood on their feet, and terror struck those who saw them.</a:t>
            </a:r>
            <a:endParaRPr lang="en-US" sz="3200" dirty="0">
              <a:solidFill>
                <a:schemeClr val="bg1"/>
              </a:solidFill>
              <a:highlight>
                <a:srgbClr val="FFFF00"/>
              </a:highlight>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10194137"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11 – The Witnesses &amp; 7</a:t>
            </a:r>
            <a:r>
              <a:rPr lang="en-US" altLang="en-US" sz="4000" b="1" baseline="30000" dirty="0">
                <a:latin typeface="Times New Roman" pitchFamily="18" charset="0"/>
              </a:rPr>
              <a:t>th</a:t>
            </a:r>
            <a:r>
              <a:rPr lang="en-US" altLang="en-US" sz="4000" b="1" dirty="0">
                <a:latin typeface="Times New Roman" pitchFamily="18" charset="0"/>
              </a:rPr>
              <a:t> Trumpet</a:t>
            </a:r>
          </a:p>
        </p:txBody>
      </p:sp>
    </p:spTree>
    <p:extLst>
      <p:ext uri="{BB962C8B-B14F-4D97-AF65-F5344CB8AC3E}">
        <p14:creationId xmlns:p14="http://schemas.microsoft.com/office/powerpoint/2010/main" val="48339675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26</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998931" y="2352423"/>
            <a:ext cx="9827177" cy="1016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a:t>
            </a:r>
            <a:r>
              <a:rPr lang="en-US" altLang="en-US" sz="6000" b="1" dirty="0">
                <a:latin typeface="Times New Roman" pitchFamily="18" charset="0"/>
              </a:rPr>
              <a:t>Who Are the Witnesses  ????</a:t>
            </a:r>
          </a:p>
        </p:txBody>
      </p:sp>
    </p:spTree>
    <p:extLst>
      <p:ext uri="{BB962C8B-B14F-4D97-AF65-F5344CB8AC3E}">
        <p14:creationId xmlns:p14="http://schemas.microsoft.com/office/powerpoint/2010/main" val="226829962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27</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402480"/>
            <a:ext cx="10515600" cy="3539430"/>
          </a:xfrm>
          <a:prstGeom prst="rect">
            <a:avLst/>
          </a:prstGeom>
          <a:noFill/>
        </p:spPr>
        <p:txBody>
          <a:bodyPr wrap="square" rtlCol="0">
            <a:spAutoFit/>
          </a:bodyPr>
          <a:lstStyle/>
          <a:p>
            <a:r>
              <a:rPr lang="en-US" sz="3200" dirty="0">
                <a:cs typeface="Arial" panose="020B0604020202020204" pitchFamily="34" charset="0"/>
              </a:rPr>
              <a:t>Plain Christian people</a:t>
            </a:r>
          </a:p>
          <a:p>
            <a:endParaRPr lang="en-US" sz="3200" dirty="0">
              <a:cs typeface="Arial" panose="020B0604020202020204" pitchFamily="34" charset="0"/>
            </a:endParaRPr>
          </a:p>
          <a:p>
            <a:r>
              <a:rPr lang="en-US" sz="3200" dirty="0">
                <a:cs typeface="Arial" panose="020B0604020202020204" pitchFamily="34" charset="0"/>
              </a:rPr>
              <a:t>Moses</a:t>
            </a:r>
          </a:p>
          <a:p>
            <a:endParaRPr lang="en-US" sz="3200" dirty="0">
              <a:cs typeface="Arial" panose="020B0604020202020204" pitchFamily="34" charset="0"/>
            </a:endParaRPr>
          </a:p>
          <a:p>
            <a:r>
              <a:rPr lang="en-US" sz="3200" dirty="0">
                <a:cs typeface="Arial" panose="020B0604020202020204" pitchFamily="34" charset="0"/>
              </a:rPr>
              <a:t>Elijah</a:t>
            </a:r>
          </a:p>
          <a:p>
            <a:endParaRPr lang="en-US" sz="3200" dirty="0">
              <a:cs typeface="Arial" panose="020B0604020202020204" pitchFamily="34" charset="0"/>
            </a:endParaRPr>
          </a:p>
          <a:p>
            <a:r>
              <a:rPr lang="en-US" sz="3200" dirty="0">
                <a:cs typeface="Arial" panose="020B0604020202020204" pitchFamily="34" charset="0"/>
              </a:rPr>
              <a:t>Enoch</a:t>
            </a: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4890762"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Potential Candidates</a:t>
            </a:r>
          </a:p>
        </p:txBody>
      </p:sp>
    </p:spTree>
    <p:extLst>
      <p:ext uri="{BB962C8B-B14F-4D97-AF65-F5344CB8AC3E}">
        <p14:creationId xmlns:p14="http://schemas.microsoft.com/office/powerpoint/2010/main" val="247697096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28</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838200" y="1220315"/>
            <a:ext cx="10515600" cy="5016758"/>
          </a:xfrm>
          <a:prstGeom prst="rect">
            <a:avLst/>
          </a:prstGeom>
          <a:noFill/>
        </p:spPr>
        <p:txBody>
          <a:bodyPr wrap="square" rtlCol="0">
            <a:spAutoFit/>
          </a:bodyPr>
          <a:lstStyle/>
          <a:p>
            <a:pPr marL="457200" indent="-457200">
              <a:buFont typeface="Arial" panose="020B0604020202020204" pitchFamily="34" charset="0"/>
              <a:buChar char="•"/>
            </a:pPr>
            <a:r>
              <a:rPr lang="en-US" sz="3200" dirty="0">
                <a:cs typeface="Arial" panose="020B0604020202020204" pitchFamily="34" charset="0"/>
              </a:rPr>
              <a:t>28 About eight days after Jesus said this, he took Peter, John and James with him and went up onto a mountain to pray.</a:t>
            </a:r>
          </a:p>
          <a:p>
            <a:pPr marL="457200" indent="-457200">
              <a:buFont typeface="Arial" panose="020B0604020202020204" pitchFamily="34" charset="0"/>
              <a:buChar char="•"/>
            </a:pPr>
            <a:r>
              <a:rPr lang="en-US" sz="3200" dirty="0">
                <a:cs typeface="Arial" panose="020B0604020202020204" pitchFamily="34" charset="0"/>
              </a:rPr>
              <a:t>29 As he was praying, the appearance of his face changed, and his clothes became as bright as a flash of lightning.</a:t>
            </a:r>
          </a:p>
          <a:p>
            <a:pPr marL="457200" indent="-457200">
              <a:buFont typeface="Arial" panose="020B0604020202020204" pitchFamily="34" charset="0"/>
              <a:buChar char="•"/>
            </a:pPr>
            <a:r>
              <a:rPr lang="en-US" sz="3200" dirty="0">
                <a:cs typeface="Arial" panose="020B0604020202020204" pitchFamily="34" charset="0"/>
              </a:rPr>
              <a:t>30 Two men, Moses and Elijah, appeared in glorious splendor, talking with Jesus.</a:t>
            </a:r>
          </a:p>
          <a:p>
            <a:pPr marL="457200" indent="-457200">
              <a:buFont typeface="Arial" panose="020B0604020202020204" pitchFamily="34" charset="0"/>
              <a:buChar char="•"/>
            </a:pPr>
            <a:r>
              <a:rPr lang="en-US" sz="3200" dirty="0">
                <a:cs typeface="Arial" panose="020B0604020202020204" pitchFamily="34" charset="0"/>
              </a:rPr>
              <a:t>31 They spoke about his departure, which he was about to bring to fulfillment at Jerusalem.</a:t>
            </a: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5537093"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Case for Elijah &amp; Moses</a:t>
            </a:r>
          </a:p>
        </p:txBody>
      </p:sp>
    </p:spTree>
    <p:extLst>
      <p:ext uri="{BB962C8B-B14F-4D97-AF65-F5344CB8AC3E}">
        <p14:creationId xmlns:p14="http://schemas.microsoft.com/office/powerpoint/2010/main" val="297786003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29</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570037"/>
            <a:ext cx="10515600" cy="3539430"/>
          </a:xfrm>
          <a:prstGeom prst="rect">
            <a:avLst/>
          </a:prstGeom>
          <a:noFill/>
        </p:spPr>
        <p:txBody>
          <a:bodyPr wrap="square" rtlCol="0">
            <a:spAutoFit/>
          </a:bodyPr>
          <a:lstStyle/>
          <a:p>
            <a:pPr marL="457200" indent="-457200">
              <a:buFont typeface="Arial" panose="020B0604020202020204" pitchFamily="34" charset="0"/>
              <a:buChar char="•"/>
            </a:pPr>
            <a:r>
              <a:rPr lang="en-US" sz="3200" dirty="0">
                <a:cs typeface="Arial" panose="020B0604020202020204" pitchFamily="34" charset="0"/>
              </a:rPr>
              <a:t>His ministry seems like one of these two witnesses (2 Kings 1 and James 5:17-18).</a:t>
            </a:r>
          </a:p>
          <a:p>
            <a:pPr marL="457200" indent="-457200">
              <a:buFont typeface="Arial" panose="020B0604020202020204" pitchFamily="34" charset="0"/>
              <a:buChar char="•"/>
            </a:pPr>
            <a:endParaRPr lang="en-US" sz="3200" dirty="0">
              <a:cs typeface="Arial" panose="020B0604020202020204" pitchFamily="34" charset="0"/>
            </a:endParaRPr>
          </a:p>
          <a:p>
            <a:pPr marL="457200" indent="-457200">
              <a:buFont typeface="Arial" panose="020B0604020202020204" pitchFamily="34" charset="0"/>
              <a:buChar char="•"/>
            </a:pPr>
            <a:r>
              <a:rPr lang="en-US" sz="3200" dirty="0">
                <a:cs typeface="Arial" panose="020B0604020202020204" pitchFamily="34" charset="0"/>
              </a:rPr>
              <a:t>He was carried up to heaven (2 Kings 2:11).</a:t>
            </a:r>
          </a:p>
          <a:p>
            <a:pPr marL="457200" indent="-457200">
              <a:buFont typeface="Arial" panose="020B0604020202020204" pitchFamily="34" charset="0"/>
              <a:buChar char="•"/>
            </a:pPr>
            <a:endParaRPr lang="en-US" sz="3200" dirty="0">
              <a:cs typeface="Arial" panose="020B0604020202020204" pitchFamily="34" charset="0"/>
            </a:endParaRPr>
          </a:p>
          <a:p>
            <a:pPr marL="457200" indent="-457200">
              <a:buFont typeface="Arial" panose="020B0604020202020204" pitchFamily="34" charset="0"/>
              <a:buChar char="•"/>
            </a:pPr>
            <a:r>
              <a:rPr lang="en-US" sz="3200" dirty="0">
                <a:cs typeface="Arial" panose="020B0604020202020204" pitchFamily="34" charset="0"/>
              </a:rPr>
              <a:t>Enemies of Elijah were destroyed by fire (2 Kings 1).</a:t>
            </a:r>
          </a:p>
          <a:p>
            <a:endParaRPr lang="en-US" sz="3200" dirty="0">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3483646"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Case for Elijah</a:t>
            </a:r>
          </a:p>
        </p:txBody>
      </p:sp>
    </p:spTree>
    <p:extLst>
      <p:ext uri="{BB962C8B-B14F-4D97-AF65-F5344CB8AC3E}">
        <p14:creationId xmlns:p14="http://schemas.microsoft.com/office/powerpoint/2010/main" val="174524027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3</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990600" y="632361"/>
            <a:ext cx="10591799" cy="4032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lnSpc>
                <a:spcPct val="150000"/>
              </a:lnSpc>
            </a:pPr>
            <a:r>
              <a:rPr lang="en-US" sz="4400" b="0" i="0" dirty="0">
                <a:effectLst/>
                <a:latin typeface="arial" panose="020B0604020202020204" pitchFamily="34" charset="0"/>
              </a:rPr>
              <a:t> </a:t>
            </a:r>
            <a:r>
              <a:rPr lang="en-US" sz="4400" b="1" i="0" dirty="0">
                <a:effectLst/>
                <a:latin typeface="+mn-lt"/>
              </a:rPr>
              <a:t>Most of all, it is the Revelation of Jesus Christ to us. If we catch everything else, but miss Jesus in the book, we miss the Book of Revelation</a:t>
            </a:r>
            <a:r>
              <a:rPr lang="en-US" sz="3600" b="1" i="0" dirty="0">
                <a:effectLst/>
                <a:latin typeface="+mn-lt"/>
              </a:rPr>
              <a:t>.</a:t>
            </a:r>
            <a:endParaRPr lang="en-US" sz="3600" b="1" dirty="0">
              <a:latin typeface="+mn-lt"/>
              <a:cs typeface="Arial" panose="020B0604020202020204" pitchFamily="34" charset="0"/>
            </a:endParaRPr>
          </a:p>
        </p:txBody>
      </p:sp>
    </p:spTree>
    <p:extLst>
      <p:ext uri="{BB962C8B-B14F-4D97-AF65-F5344CB8AC3E}">
        <p14:creationId xmlns:p14="http://schemas.microsoft.com/office/powerpoint/2010/main" val="119279393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30</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838200" y="1220315"/>
            <a:ext cx="10515600" cy="3046988"/>
          </a:xfrm>
          <a:prstGeom prst="rect">
            <a:avLst/>
          </a:prstGeom>
          <a:noFill/>
        </p:spPr>
        <p:txBody>
          <a:bodyPr wrap="square" rtlCol="0">
            <a:spAutoFit/>
          </a:bodyPr>
          <a:lstStyle/>
          <a:p>
            <a:endParaRPr lang="en-US" sz="3200" dirty="0">
              <a:cs typeface="Arial" panose="020B0604020202020204" pitchFamily="34" charset="0"/>
            </a:endParaRPr>
          </a:p>
          <a:p>
            <a:pPr marL="457200" indent="-457200">
              <a:buFont typeface="Arial" panose="020B0604020202020204" pitchFamily="34" charset="0"/>
              <a:buChar char="•"/>
            </a:pPr>
            <a:r>
              <a:rPr lang="en-US" sz="3200" dirty="0">
                <a:cs typeface="Arial" panose="020B0604020202020204" pitchFamily="34" charset="0"/>
              </a:rPr>
              <a:t>It is specifically prophesied that Elijah will return before the end of the age (Malachi 4:5-6).</a:t>
            </a:r>
          </a:p>
          <a:p>
            <a:pPr marL="457200" indent="-457200">
              <a:buFont typeface="Arial" panose="020B0604020202020204" pitchFamily="34" charset="0"/>
              <a:buChar char="•"/>
            </a:pPr>
            <a:endParaRPr lang="en-US" sz="3200" dirty="0">
              <a:cs typeface="Arial" panose="020B0604020202020204" pitchFamily="34" charset="0"/>
            </a:endParaRPr>
          </a:p>
          <a:p>
            <a:pPr marL="457200" indent="-457200">
              <a:buFont typeface="Arial" panose="020B0604020202020204" pitchFamily="34" charset="0"/>
              <a:buChar char="•"/>
            </a:pPr>
            <a:r>
              <a:rPr lang="en-US" sz="3200" dirty="0">
                <a:cs typeface="Arial" panose="020B0604020202020204" pitchFamily="34" charset="0"/>
              </a:rPr>
              <a:t>Elijah had a unique “conference” with Jesus at the Mount of Transfiguration (Matthew 17:1-6).</a:t>
            </a: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3483646"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Case for Elijah</a:t>
            </a:r>
          </a:p>
        </p:txBody>
      </p:sp>
    </p:spTree>
    <p:extLst>
      <p:ext uri="{BB962C8B-B14F-4D97-AF65-F5344CB8AC3E}">
        <p14:creationId xmlns:p14="http://schemas.microsoft.com/office/powerpoint/2010/main" val="316720410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31</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838200" y="1220315"/>
            <a:ext cx="10515600" cy="5509200"/>
          </a:xfrm>
          <a:prstGeom prst="rect">
            <a:avLst/>
          </a:prstGeom>
          <a:noFill/>
        </p:spPr>
        <p:txBody>
          <a:bodyPr wrap="square" rtlCol="0">
            <a:spAutoFit/>
          </a:bodyPr>
          <a:lstStyle/>
          <a:p>
            <a:r>
              <a:rPr lang="en-US" sz="3200" dirty="0">
                <a:cs typeface="Arial" panose="020B0604020202020204" pitchFamily="34" charset="0"/>
              </a:rPr>
              <a:t>4 “Remember the law of my servant Moses, the decrees and laws I gave him at Horeb for all Israel.</a:t>
            </a:r>
          </a:p>
          <a:p>
            <a:endParaRPr lang="en-US" sz="3200" dirty="0">
              <a:cs typeface="Arial" panose="020B0604020202020204" pitchFamily="34" charset="0"/>
            </a:endParaRPr>
          </a:p>
          <a:p>
            <a:r>
              <a:rPr lang="en-US" sz="3200" dirty="0">
                <a:cs typeface="Arial" panose="020B0604020202020204" pitchFamily="34" charset="0"/>
              </a:rPr>
              <a:t>5 “See, I will send the prophet Elijah to you before that great and dreadful day of the LORD comes.</a:t>
            </a:r>
          </a:p>
          <a:p>
            <a:endParaRPr lang="en-US" sz="3200" dirty="0">
              <a:cs typeface="Arial" panose="020B0604020202020204" pitchFamily="34" charset="0"/>
            </a:endParaRPr>
          </a:p>
          <a:p>
            <a:r>
              <a:rPr lang="en-US" sz="3200" dirty="0">
                <a:cs typeface="Arial" panose="020B0604020202020204" pitchFamily="34" charset="0"/>
              </a:rPr>
              <a:t>6 He will turn the hearts of the parents to their children, and the hearts of the children to their parents; or else I will come and strike the land with total destruction.”  (Malachi 4:5-6).</a:t>
            </a:r>
          </a:p>
          <a:p>
            <a:endParaRPr lang="en-US" sz="3200" dirty="0">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3483646"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Case for Elijah</a:t>
            </a:r>
          </a:p>
        </p:txBody>
      </p:sp>
    </p:spTree>
    <p:extLst>
      <p:ext uri="{BB962C8B-B14F-4D97-AF65-F5344CB8AC3E}">
        <p14:creationId xmlns:p14="http://schemas.microsoft.com/office/powerpoint/2010/main" val="331573554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32</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838200" y="1220315"/>
            <a:ext cx="10515600" cy="5016758"/>
          </a:xfrm>
          <a:prstGeom prst="rect">
            <a:avLst/>
          </a:prstGeom>
          <a:noFill/>
        </p:spPr>
        <p:txBody>
          <a:bodyPr wrap="square" rtlCol="0">
            <a:spAutoFit/>
          </a:bodyPr>
          <a:lstStyle/>
          <a:p>
            <a:pPr marL="457200" indent="-457200">
              <a:buFont typeface="Arial" panose="020B0604020202020204" pitchFamily="34" charset="0"/>
              <a:buChar char="•"/>
            </a:pPr>
            <a:r>
              <a:rPr lang="en-US" sz="3200" dirty="0">
                <a:cs typeface="Arial" panose="020B0604020202020204" pitchFamily="34" charset="0"/>
              </a:rPr>
              <a:t>His ministry seems like one of these witnesses (Exodus 7:20-21).</a:t>
            </a:r>
          </a:p>
          <a:p>
            <a:pPr marL="457200" indent="-457200">
              <a:buFont typeface="Arial" panose="020B0604020202020204" pitchFamily="34" charset="0"/>
              <a:buChar char="•"/>
            </a:pPr>
            <a:endParaRPr lang="en-US" sz="3200" dirty="0">
              <a:cs typeface="Arial" panose="020B0604020202020204" pitchFamily="34" charset="0"/>
            </a:endParaRPr>
          </a:p>
          <a:p>
            <a:pPr marL="457200" indent="-457200">
              <a:buFont typeface="Arial" panose="020B0604020202020204" pitchFamily="34" charset="0"/>
              <a:buChar char="•"/>
            </a:pPr>
            <a:r>
              <a:rPr lang="en-US" sz="3200" dirty="0">
                <a:cs typeface="Arial" panose="020B0604020202020204" pitchFamily="34" charset="0"/>
              </a:rPr>
              <a:t>God seems to have a special purpose for the body of Moses that Satan wanted to defeat</a:t>
            </a:r>
            <a:br>
              <a:rPr lang="en-US" sz="3200" dirty="0">
                <a:cs typeface="Arial" panose="020B0604020202020204" pitchFamily="34" charset="0"/>
              </a:rPr>
            </a:br>
            <a:endParaRPr lang="en-US" sz="3200" dirty="0">
              <a:cs typeface="Arial" panose="020B0604020202020204" pitchFamily="34" charset="0"/>
            </a:endParaRPr>
          </a:p>
          <a:p>
            <a:pPr marL="457200" indent="-457200">
              <a:buFont typeface="Arial" panose="020B0604020202020204" pitchFamily="34" charset="0"/>
              <a:buChar char="•"/>
            </a:pPr>
            <a:r>
              <a:rPr lang="en-US" sz="3200" dirty="0">
                <a:cs typeface="Arial" panose="020B0604020202020204" pitchFamily="34" charset="0"/>
              </a:rPr>
              <a:t>Moses’ body was never found  (Jude 1:9).</a:t>
            </a:r>
          </a:p>
          <a:p>
            <a:pPr marL="457200" indent="-457200">
              <a:buFont typeface="Arial" panose="020B0604020202020204" pitchFamily="34" charset="0"/>
              <a:buChar char="•"/>
            </a:pPr>
            <a:endParaRPr lang="en-US" sz="3200" dirty="0">
              <a:cs typeface="Arial" panose="020B0604020202020204" pitchFamily="34" charset="0"/>
            </a:endParaRPr>
          </a:p>
          <a:p>
            <a:pPr marL="457200" indent="-457200">
              <a:buFont typeface="Arial" panose="020B0604020202020204" pitchFamily="34" charset="0"/>
              <a:buChar char="•"/>
            </a:pPr>
            <a:r>
              <a:rPr lang="en-US" sz="3200" dirty="0">
                <a:cs typeface="Arial" panose="020B0604020202020204" pitchFamily="34" charset="0"/>
              </a:rPr>
              <a:t>The enemies of Moses were destroyed by fire (Numbers 16:35).</a:t>
            </a: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351250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Case for Moses</a:t>
            </a:r>
          </a:p>
        </p:txBody>
      </p:sp>
    </p:spTree>
    <p:extLst>
      <p:ext uri="{BB962C8B-B14F-4D97-AF65-F5344CB8AC3E}">
        <p14:creationId xmlns:p14="http://schemas.microsoft.com/office/powerpoint/2010/main" val="90894126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33</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838200" y="1220315"/>
            <a:ext cx="10515600" cy="3046988"/>
          </a:xfrm>
          <a:prstGeom prst="rect">
            <a:avLst/>
          </a:prstGeom>
          <a:noFill/>
        </p:spPr>
        <p:txBody>
          <a:bodyPr wrap="square" rtlCol="0">
            <a:spAutoFit/>
          </a:bodyPr>
          <a:lstStyle/>
          <a:p>
            <a:pPr marL="457200" indent="-457200">
              <a:buFont typeface="Arial" panose="020B0604020202020204" pitchFamily="34" charset="0"/>
              <a:buChar char="•"/>
            </a:pPr>
            <a:endParaRPr lang="en-US" sz="3200" dirty="0">
              <a:cs typeface="Arial" panose="020B0604020202020204" pitchFamily="34" charset="0"/>
            </a:endParaRPr>
          </a:p>
          <a:p>
            <a:pPr marL="457200" indent="-457200">
              <a:buFont typeface="Arial" panose="020B0604020202020204" pitchFamily="34" charset="0"/>
              <a:buChar char="•"/>
            </a:pPr>
            <a:endParaRPr lang="en-US" sz="3200" dirty="0">
              <a:cs typeface="Arial" panose="020B0604020202020204" pitchFamily="34" charset="0"/>
            </a:endParaRPr>
          </a:p>
          <a:p>
            <a:pPr marL="457200" indent="-457200">
              <a:buFont typeface="Arial" panose="020B0604020202020204" pitchFamily="34" charset="0"/>
              <a:buChar char="•"/>
            </a:pPr>
            <a:r>
              <a:rPr lang="en-US" sz="3200" dirty="0">
                <a:cs typeface="Arial" panose="020B0604020202020204" pitchFamily="34" charset="0"/>
              </a:rPr>
              <a:t>Moses had a unique “conference” with Jesus at the Mount of Transfiguration (Matthew 17:1-6).</a:t>
            </a:r>
            <a:br>
              <a:rPr lang="en-US" sz="3200" dirty="0">
                <a:cs typeface="Arial" panose="020B0604020202020204" pitchFamily="34" charset="0"/>
              </a:rPr>
            </a:br>
            <a:endParaRPr lang="en-US" sz="3200" dirty="0">
              <a:cs typeface="Arial" panose="020B0604020202020204" pitchFamily="34" charset="0"/>
            </a:endParaRPr>
          </a:p>
          <a:p>
            <a:pPr marL="457200" indent="-457200">
              <a:buFont typeface="Arial" panose="020B0604020202020204" pitchFamily="34" charset="0"/>
              <a:buChar char="•"/>
            </a:pPr>
            <a:r>
              <a:rPr lang="en-US" sz="3200" dirty="0">
                <a:cs typeface="Arial" panose="020B0604020202020204" pitchFamily="34" charset="0"/>
              </a:rPr>
              <a:t>Moses has already turned water to blood  Exodus 7</a:t>
            </a: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351250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Case for Moses</a:t>
            </a:r>
          </a:p>
        </p:txBody>
      </p:sp>
    </p:spTree>
    <p:extLst>
      <p:ext uri="{BB962C8B-B14F-4D97-AF65-F5344CB8AC3E}">
        <p14:creationId xmlns:p14="http://schemas.microsoft.com/office/powerpoint/2010/main" val="273549432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34</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838200" y="1220315"/>
            <a:ext cx="10515600" cy="2554545"/>
          </a:xfrm>
          <a:prstGeom prst="rect">
            <a:avLst/>
          </a:prstGeom>
          <a:noFill/>
        </p:spPr>
        <p:txBody>
          <a:bodyPr wrap="square" rtlCol="0">
            <a:spAutoFit/>
          </a:bodyPr>
          <a:lstStyle/>
          <a:p>
            <a:endParaRPr lang="en-US" sz="3200" dirty="0">
              <a:cs typeface="Arial" panose="020B0604020202020204" pitchFamily="34" charset="0"/>
            </a:endParaRPr>
          </a:p>
          <a:p>
            <a:r>
              <a:rPr lang="en-US" sz="3200" dirty="0">
                <a:cs typeface="Arial" panose="020B0604020202020204" pitchFamily="34" charset="0"/>
              </a:rPr>
              <a:t>9 But even the archangel Michael, when he was disputing with the devil about the body of Moses, did not himself dare to condemn him for slander but said, “The Lord rebuke you!”  (Jude 1:9)</a:t>
            </a: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351250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Case for Moses</a:t>
            </a:r>
          </a:p>
        </p:txBody>
      </p:sp>
    </p:spTree>
    <p:extLst>
      <p:ext uri="{BB962C8B-B14F-4D97-AF65-F5344CB8AC3E}">
        <p14:creationId xmlns:p14="http://schemas.microsoft.com/office/powerpoint/2010/main" val="92359263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35</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838200" y="1220315"/>
            <a:ext cx="10515600" cy="5509200"/>
          </a:xfrm>
          <a:prstGeom prst="rect">
            <a:avLst/>
          </a:prstGeom>
          <a:noFill/>
        </p:spPr>
        <p:txBody>
          <a:bodyPr wrap="square" rtlCol="0">
            <a:spAutoFit/>
          </a:bodyPr>
          <a:lstStyle/>
          <a:p>
            <a:r>
              <a:rPr lang="en-US" sz="3200" dirty="0">
                <a:cs typeface="Arial" panose="020B0604020202020204" pitchFamily="34" charset="0"/>
              </a:rPr>
              <a:t>14 Then the LORD said to Moses, “Pharaoh’s heart is unyielding; he refuses to let the people go.</a:t>
            </a:r>
          </a:p>
          <a:p>
            <a:endParaRPr lang="en-US" sz="3200" dirty="0">
              <a:cs typeface="Arial" panose="020B0604020202020204" pitchFamily="34" charset="0"/>
            </a:endParaRPr>
          </a:p>
          <a:p>
            <a:r>
              <a:rPr lang="en-US" sz="3200" dirty="0">
                <a:cs typeface="Arial" panose="020B0604020202020204" pitchFamily="34" charset="0"/>
              </a:rPr>
              <a:t>15 Go to Pharaoh in the morning as he goes out to the river. Confront him on the bank of the Nile, and take in your hand the staff that was changed into a snake.</a:t>
            </a:r>
          </a:p>
          <a:p>
            <a:endParaRPr lang="en-US" sz="3200" dirty="0">
              <a:cs typeface="Arial" panose="020B0604020202020204" pitchFamily="34" charset="0"/>
            </a:endParaRPr>
          </a:p>
          <a:p>
            <a:r>
              <a:rPr lang="en-US" sz="3200" dirty="0">
                <a:cs typeface="Arial" panose="020B0604020202020204" pitchFamily="34" charset="0"/>
              </a:rPr>
              <a:t>17 This is what the LORD says: By this you will know that I am the LORD: With the staff that is in my hand I will strike the water of the Nile, and it will be changed into blood.  Exodus 7</a:t>
            </a: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351250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Case for Moses</a:t>
            </a:r>
          </a:p>
        </p:txBody>
      </p:sp>
    </p:spTree>
    <p:extLst>
      <p:ext uri="{BB962C8B-B14F-4D97-AF65-F5344CB8AC3E}">
        <p14:creationId xmlns:p14="http://schemas.microsoft.com/office/powerpoint/2010/main" val="211581711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36</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838200" y="1220315"/>
            <a:ext cx="10515600" cy="4524315"/>
          </a:xfrm>
          <a:prstGeom prst="rect">
            <a:avLst/>
          </a:prstGeom>
          <a:noFill/>
        </p:spPr>
        <p:txBody>
          <a:bodyPr wrap="square" rtlCol="0">
            <a:spAutoFit/>
          </a:bodyPr>
          <a:lstStyle/>
          <a:p>
            <a:r>
              <a:rPr lang="en-US" sz="3200" dirty="0">
                <a:cs typeface="Arial" panose="020B0604020202020204" pitchFamily="34" charset="0"/>
              </a:rPr>
              <a:t>20 Moses and Aaron did just as the LORD had commanded. He raised his staff in the presence of Pharaoh and his officials and struck the water of the Nile, and all the water was changed into blood.</a:t>
            </a:r>
          </a:p>
          <a:p>
            <a:endParaRPr lang="en-US" sz="3200" dirty="0">
              <a:cs typeface="Arial" panose="020B0604020202020204" pitchFamily="34" charset="0"/>
            </a:endParaRPr>
          </a:p>
          <a:p>
            <a:r>
              <a:rPr lang="en-US" sz="3200" dirty="0">
                <a:cs typeface="Arial" panose="020B0604020202020204" pitchFamily="34" charset="0"/>
              </a:rPr>
              <a:t>21 The fish in the Nile died, and the river smelled so bad that the Egyptians could not drink its water. Blood was everywhere in Egypt.</a:t>
            </a:r>
          </a:p>
          <a:p>
            <a:r>
              <a:rPr lang="en-US" sz="3200" dirty="0">
                <a:cs typeface="Arial" panose="020B0604020202020204" pitchFamily="34" charset="0"/>
              </a:rPr>
              <a:t>Exodus 7</a:t>
            </a: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351250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Case for Moses</a:t>
            </a:r>
          </a:p>
        </p:txBody>
      </p:sp>
    </p:spTree>
    <p:extLst>
      <p:ext uri="{BB962C8B-B14F-4D97-AF65-F5344CB8AC3E}">
        <p14:creationId xmlns:p14="http://schemas.microsoft.com/office/powerpoint/2010/main" val="305911593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37</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402480"/>
            <a:ext cx="10515600" cy="2554545"/>
          </a:xfrm>
          <a:prstGeom prst="rect">
            <a:avLst/>
          </a:prstGeom>
          <a:noFill/>
        </p:spPr>
        <p:txBody>
          <a:bodyPr wrap="square" rtlCol="0">
            <a:spAutoFit/>
          </a:bodyPr>
          <a:lstStyle/>
          <a:p>
            <a:pPr marL="457200" indent="-457200">
              <a:buFont typeface="Arial" panose="020B0604020202020204" pitchFamily="34" charset="0"/>
              <a:buChar char="•"/>
            </a:pPr>
            <a:r>
              <a:rPr lang="en-US" sz="3200" dirty="0">
                <a:cs typeface="Arial" panose="020B0604020202020204" pitchFamily="34" charset="0"/>
              </a:rPr>
              <a:t>Enoch was taken straight to heaven</a:t>
            </a:r>
            <a:br>
              <a:rPr lang="en-US" sz="3200" dirty="0">
                <a:cs typeface="Arial" panose="020B0604020202020204" pitchFamily="34" charset="0"/>
              </a:rPr>
            </a:br>
            <a:endParaRPr lang="en-US" sz="3200" dirty="0">
              <a:cs typeface="Arial" panose="020B0604020202020204" pitchFamily="34" charset="0"/>
            </a:endParaRPr>
          </a:p>
          <a:p>
            <a:pPr marL="457200" indent="-457200">
              <a:buFont typeface="Arial" panose="020B0604020202020204" pitchFamily="34" charset="0"/>
              <a:buChar char="•"/>
            </a:pPr>
            <a:r>
              <a:rPr lang="en-US" sz="3200" dirty="0">
                <a:cs typeface="Arial" panose="020B0604020202020204" pitchFamily="34" charset="0"/>
              </a:rPr>
              <a:t>Jude foretells the actions of Enoch as a witness</a:t>
            </a:r>
            <a:br>
              <a:rPr lang="en-US" sz="3200" dirty="0">
                <a:cs typeface="Arial" panose="020B0604020202020204" pitchFamily="34" charset="0"/>
              </a:rPr>
            </a:br>
            <a:endParaRPr lang="en-US" sz="3200" dirty="0">
              <a:cs typeface="Arial" panose="020B0604020202020204" pitchFamily="34" charset="0"/>
            </a:endParaRPr>
          </a:p>
          <a:p>
            <a:pPr marL="457200" indent="-457200">
              <a:buFont typeface="Arial" panose="020B0604020202020204" pitchFamily="34" charset="0"/>
              <a:buChar char="•"/>
            </a:pPr>
            <a:endParaRPr lang="en-US" sz="3200" dirty="0">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3539752"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Case for Enoch</a:t>
            </a:r>
          </a:p>
        </p:txBody>
      </p:sp>
    </p:spTree>
    <p:extLst>
      <p:ext uri="{BB962C8B-B14F-4D97-AF65-F5344CB8AC3E}">
        <p14:creationId xmlns:p14="http://schemas.microsoft.com/office/powerpoint/2010/main" val="369770346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38</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402480"/>
            <a:ext cx="10515600" cy="5016758"/>
          </a:xfrm>
          <a:prstGeom prst="rect">
            <a:avLst/>
          </a:prstGeom>
          <a:noFill/>
        </p:spPr>
        <p:txBody>
          <a:bodyPr wrap="square" rtlCol="0">
            <a:spAutoFit/>
          </a:bodyPr>
          <a:lstStyle/>
          <a:p>
            <a:r>
              <a:rPr lang="en-US" sz="3200" dirty="0">
                <a:cs typeface="Arial" panose="020B0604020202020204" pitchFamily="34" charset="0"/>
              </a:rPr>
              <a:t>21 When Enoch had lived 65 years, he became the father of Methuselah.</a:t>
            </a:r>
          </a:p>
          <a:p>
            <a:endParaRPr lang="en-US" sz="3200" dirty="0">
              <a:cs typeface="Arial" panose="020B0604020202020204" pitchFamily="34" charset="0"/>
            </a:endParaRPr>
          </a:p>
          <a:p>
            <a:r>
              <a:rPr lang="en-US" sz="3200" dirty="0">
                <a:cs typeface="Arial" panose="020B0604020202020204" pitchFamily="34" charset="0"/>
              </a:rPr>
              <a:t>22 After he became the father of Methuselah, Enoch walked faithfully with God 300 years and had other sons and daughters.</a:t>
            </a:r>
          </a:p>
          <a:p>
            <a:endParaRPr lang="en-US" sz="3200" dirty="0">
              <a:cs typeface="Arial" panose="020B0604020202020204" pitchFamily="34" charset="0"/>
            </a:endParaRPr>
          </a:p>
          <a:p>
            <a:r>
              <a:rPr lang="en-US" sz="3200" dirty="0">
                <a:cs typeface="Arial" panose="020B0604020202020204" pitchFamily="34" charset="0"/>
              </a:rPr>
              <a:t>23 Altogether, Enoch lived a total of 365 years.</a:t>
            </a:r>
          </a:p>
          <a:p>
            <a:r>
              <a:rPr lang="en-US" sz="3200" dirty="0">
                <a:cs typeface="Arial" panose="020B0604020202020204" pitchFamily="34" charset="0"/>
              </a:rPr>
              <a:t>24 Enoch walked faithfully with God; then he was no more, because God took him away.  Genesis 5</a:t>
            </a: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3539752"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Case for Enoch</a:t>
            </a:r>
          </a:p>
        </p:txBody>
      </p:sp>
    </p:spTree>
    <p:extLst>
      <p:ext uri="{BB962C8B-B14F-4D97-AF65-F5344CB8AC3E}">
        <p14:creationId xmlns:p14="http://schemas.microsoft.com/office/powerpoint/2010/main" val="206984246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39</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402480"/>
            <a:ext cx="10515600" cy="4524315"/>
          </a:xfrm>
          <a:prstGeom prst="rect">
            <a:avLst/>
          </a:prstGeom>
          <a:noFill/>
        </p:spPr>
        <p:txBody>
          <a:bodyPr wrap="square" rtlCol="0">
            <a:spAutoFit/>
          </a:bodyPr>
          <a:lstStyle/>
          <a:p>
            <a:r>
              <a:rPr lang="en-US" sz="3200" dirty="0">
                <a:cs typeface="Arial" panose="020B0604020202020204" pitchFamily="34" charset="0"/>
              </a:rPr>
              <a:t>5 By faith Enoch was taken from this life, so that he did not experience death: “He could not be found, because God had taken him away.” For before he was taken, he was commended as one who pleased God.</a:t>
            </a:r>
          </a:p>
          <a:p>
            <a:endParaRPr lang="en-US" sz="3200" dirty="0">
              <a:cs typeface="Arial" panose="020B0604020202020204" pitchFamily="34" charset="0"/>
            </a:endParaRPr>
          </a:p>
          <a:p>
            <a:r>
              <a:rPr lang="en-US" sz="3200" dirty="0">
                <a:cs typeface="Arial" panose="020B0604020202020204" pitchFamily="34" charset="0"/>
              </a:rPr>
              <a:t>6 And without faith it is impossible to please God, because anyone who comes to him must believe that he exists and that he rewards those who earnestly seek him.  Hebrews 5</a:t>
            </a: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3539752"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Case for Enoch</a:t>
            </a:r>
          </a:p>
        </p:txBody>
      </p:sp>
    </p:spTree>
    <p:extLst>
      <p:ext uri="{BB962C8B-B14F-4D97-AF65-F5344CB8AC3E}">
        <p14:creationId xmlns:p14="http://schemas.microsoft.com/office/powerpoint/2010/main" val="249031127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4</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7" name="Rectangle 17"/>
          <p:cNvSpPr>
            <a:spLocks noChangeArrowheads="1"/>
          </p:cNvSpPr>
          <p:nvPr/>
        </p:nvSpPr>
        <p:spPr bwMode="auto">
          <a:xfrm>
            <a:off x="1765301" y="320675"/>
            <a:ext cx="3498073"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a:latin typeface="Times New Roman" pitchFamily="18" charset="0"/>
              </a:rPr>
              <a:t>Apostles Creed</a:t>
            </a:r>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892175" y="2296743"/>
            <a:ext cx="10591799" cy="26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lnSpc>
                <a:spcPct val="150000"/>
              </a:lnSpc>
            </a:pPr>
            <a:r>
              <a:rPr lang="en-US" sz="6000" b="1" dirty="0">
                <a:latin typeface="Arial" panose="020B0604020202020204" pitchFamily="34" charset="0"/>
                <a:cs typeface="Arial" panose="020B0604020202020204" pitchFamily="34" charset="0"/>
              </a:rPr>
              <a:t>June 16, 325</a:t>
            </a:r>
          </a:p>
          <a:p>
            <a:pPr algn="ctr">
              <a:lnSpc>
                <a:spcPct val="150000"/>
              </a:lnSpc>
            </a:pPr>
            <a:r>
              <a:rPr lang="en-US" sz="6000" b="1" dirty="0">
                <a:latin typeface="Arial" panose="020B0604020202020204" pitchFamily="34" charset="0"/>
                <a:cs typeface="Arial" panose="020B0604020202020204" pitchFamily="34" charset="0"/>
              </a:rPr>
              <a:t>1700 Year Anniversary</a:t>
            </a:r>
          </a:p>
        </p:txBody>
      </p:sp>
    </p:spTree>
    <p:extLst>
      <p:ext uri="{BB962C8B-B14F-4D97-AF65-F5344CB8AC3E}">
        <p14:creationId xmlns:p14="http://schemas.microsoft.com/office/powerpoint/2010/main" val="164901565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40</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402480"/>
            <a:ext cx="10515600" cy="4031873"/>
          </a:xfrm>
          <a:prstGeom prst="rect">
            <a:avLst/>
          </a:prstGeom>
          <a:noFill/>
        </p:spPr>
        <p:txBody>
          <a:bodyPr wrap="square" rtlCol="0">
            <a:spAutoFit/>
          </a:bodyPr>
          <a:lstStyle/>
          <a:p>
            <a:r>
              <a:rPr lang="en-US" sz="3200" dirty="0">
                <a:cs typeface="Arial" panose="020B0604020202020204" pitchFamily="34" charset="0"/>
              </a:rPr>
              <a:t>14 Enoch, the seventh from Adam, prophesied about them: “See, the Lord is coming with thousands upon thousands of his holy ones</a:t>
            </a:r>
          </a:p>
          <a:p>
            <a:endParaRPr lang="en-US" sz="3200" dirty="0">
              <a:cs typeface="Arial" panose="020B0604020202020204" pitchFamily="34" charset="0"/>
            </a:endParaRPr>
          </a:p>
          <a:p>
            <a:r>
              <a:rPr lang="en-US" sz="3200" dirty="0">
                <a:cs typeface="Arial" panose="020B0604020202020204" pitchFamily="34" charset="0"/>
              </a:rPr>
              <a:t>15 to judge everyone, and to convict all of them of all the ungodly acts they have committed in their ungodliness, and of all the defiant words ungodly sinners have spoken against him.”  Jude 1</a:t>
            </a: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3539752"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Case for Enoch</a:t>
            </a:r>
          </a:p>
        </p:txBody>
      </p:sp>
    </p:spTree>
    <p:extLst>
      <p:ext uri="{BB962C8B-B14F-4D97-AF65-F5344CB8AC3E}">
        <p14:creationId xmlns:p14="http://schemas.microsoft.com/office/powerpoint/2010/main" val="204391180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41</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220315"/>
            <a:ext cx="10515600" cy="5509200"/>
          </a:xfrm>
          <a:prstGeom prst="rect">
            <a:avLst/>
          </a:prstGeom>
          <a:noFill/>
        </p:spPr>
        <p:txBody>
          <a:bodyPr wrap="square" rtlCol="0">
            <a:spAutoFit/>
          </a:bodyPr>
          <a:lstStyle/>
          <a:p>
            <a:r>
              <a:rPr lang="en-US" sz="3200" dirty="0">
                <a:cs typeface="Arial" panose="020B0604020202020204" pitchFamily="34" charset="0"/>
              </a:rPr>
              <a:t>12 Then they heard a loud voice from heaven saying to them, “Come up here.” And they went up to heaven in a cloud, while their enemies looked on.</a:t>
            </a:r>
          </a:p>
          <a:p>
            <a:endParaRPr lang="en-US" sz="3200" dirty="0">
              <a:cs typeface="Arial" panose="020B0604020202020204" pitchFamily="34" charset="0"/>
            </a:endParaRPr>
          </a:p>
          <a:p>
            <a:r>
              <a:rPr lang="en-US" sz="3200" dirty="0">
                <a:cs typeface="Arial" panose="020B0604020202020204" pitchFamily="34" charset="0"/>
              </a:rPr>
              <a:t>13 At that very hour there was a severe earthquake and a tenth of the city collapsed. Seven thousand people were killed in the earthquake, and the survivors were terrified and gave glory to the God of heaven. </a:t>
            </a:r>
          </a:p>
          <a:p>
            <a:endParaRPr lang="en-US" sz="3200" dirty="0">
              <a:cs typeface="Arial" panose="020B0604020202020204" pitchFamily="34" charset="0"/>
            </a:endParaRPr>
          </a:p>
          <a:p>
            <a:r>
              <a:rPr lang="en-US" sz="3200" dirty="0">
                <a:cs typeface="Arial" panose="020B0604020202020204" pitchFamily="34" charset="0"/>
              </a:rPr>
              <a:t>14 The second woe has passed; the third woe is coming soon.</a:t>
            </a:r>
            <a:endParaRPr lang="en-US" sz="3200" dirty="0">
              <a:solidFill>
                <a:schemeClr val="bg1"/>
              </a:solidFill>
              <a:highlight>
                <a:srgbClr val="FFFF00"/>
              </a:highlight>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10194137"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11 – The Witnesses &amp; 7</a:t>
            </a:r>
            <a:r>
              <a:rPr lang="en-US" altLang="en-US" sz="4000" b="1" baseline="30000" dirty="0">
                <a:latin typeface="Times New Roman" pitchFamily="18" charset="0"/>
              </a:rPr>
              <a:t>th</a:t>
            </a:r>
            <a:r>
              <a:rPr lang="en-US" altLang="en-US" sz="4000" b="1" dirty="0">
                <a:latin typeface="Times New Roman" pitchFamily="18" charset="0"/>
              </a:rPr>
              <a:t> Trumpet</a:t>
            </a:r>
          </a:p>
        </p:txBody>
      </p:sp>
    </p:spTree>
    <p:extLst>
      <p:ext uri="{BB962C8B-B14F-4D97-AF65-F5344CB8AC3E}">
        <p14:creationId xmlns:p14="http://schemas.microsoft.com/office/powerpoint/2010/main" val="336101895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42</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402480"/>
            <a:ext cx="10515600" cy="4031873"/>
          </a:xfrm>
          <a:prstGeom prst="rect">
            <a:avLst/>
          </a:prstGeom>
          <a:noFill/>
        </p:spPr>
        <p:txBody>
          <a:bodyPr wrap="square" rtlCol="0">
            <a:spAutoFit/>
          </a:bodyPr>
          <a:lstStyle/>
          <a:p>
            <a:r>
              <a:rPr lang="en-US" sz="3200" dirty="0">
                <a:cs typeface="Arial" panose="020B0604020202020204" pitchFamily="34" charset="0"/>
              </a:rPr>
              <a:t>15 The seventh angel sounded his trumpet, and there were loud voices in heaven, which said: “The kingdom of the world has become the kingdom of our Lord and of his Messiah, and he will reign for ever and ever.”</a:t>
            </a:r>
          </a:p>
          <a:p>
            <a:endParaRPr lang="en-US" sz="3200" dirty="0">
              <a:cs typeface="Arial" panose="020B0604020202020204" pitchFamily="34" charset="0"/>
            </a:endParaRPr>
          </a:p>
          <a:p>
            <a:r>
              <a:rPr lang="en-US" sz="3200" dirty="0">
                <a:cs typeface="Arial" panose="020B0604020202020204" pitchFamily="34" charset="0"/>
              </a:rPr>
              <a:t>16 And the twenty-four elders, who were seated on their thrones before God, fell on their faces and worshiped God,</a:t>
            </a:r>
            <a:endParaRPr lang="en-US" sz="3200" dirty="0">
              <a:solidFill>
                <a:schemeClr val="bg1"/>
              </a:solidFill>
              <a:highlight>
                <a:srgbClr val="FFFF00"/>
              </a:highlight>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10194137"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11 – The Witnesses &amp; 7</a:t>
            </a:r>
            <a:r>
              <a:rPr lang="en-US" altLang="en-US" sz="4000" b="1" baseline="30000" dirty="0">
                <a:latin typeface="Times New Roman" pitchFamily="18" charset="0"/>
              </a:rPr>
              <a:t>th</a:t>
            </a:r>
            <a:r>
              <a:rPr lang="en-US" altLang="en-US" sz="4000" b="1" dirty="0">
                <a:latin typeface="Times New Roman" pitchFamily="18" charset="0"/>
              </a:rPr>
              <a:t> Trumpet</a:t>
            </a:r>
          </a:p>
        </p:txBody>
      </p:sp>
    </p:spTree>
    <p:extLst>
      <p:ext uri="{BB962C8B-B14F-4D97-AF65-F5344CB8AC3E}">
        <p14:creationId xmlns:p14="http://schemas.microsoft.com/office/powerpoint/2010/main" val="149707458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43</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402480"/>
            <a:ext cx="10515600" cy="4524315"/>
          </a:xfrm>
          <a:prstGeom prst="rect">
            <a:avLst/>
          </a:prstGeom>
          <a:noFill/>
        </p:spPr>
        <p:txBody>
          <a:bodyPr wrap="square" rtlCol="0">
            <a:spAutoFit/>
          </a:bodyPr>
          <a:lstStyle/>
          <a:p>
            <a:r>
              <a:rPr lang="en-US" sz="3200" dirty="0">
                <a:cs typeface="Arial" panose="020B0604020202020204" pitchFamily="34" charset="0"/>
              </a:rPr>
              <a:t>17 saying: “We give thanks to you, Lord God Almighty, the One who is and who was, because you have taken your great power and have begun to reign.</a:t>
            </a:r>
          </a:p>
          <a:p>
            <a:endParaRPr lang="en-US" sz="3200" dirty="0">
              <a:cs typeface="Arial" panose="020B0604020202020204" pitchFamily="34" charset="0"/>
            </a:endParaRPr>
          </a:p>
          <a:p>
            <a:r>
              <a:rPr lang="en-US" sz="3200" dirty="0">
                <a:cs typeface="Arial" panose="020B0604020202020204" pitchFamily="34" charset="0"/>
              </a:rPr>
              <a:t>18 The nations were angry, and your wrath has come. The time has come for judging the dead, and for rewarding your servants the prophets and your people who revere your name, both great and small— and for destroying those who destroy the earth.”</a:t>
            </a:r>
            <a:endParaRPr lang="en-US" sz="3200" dirty="0">
              <a:solidFill>
                <a:schemeClr val="bg1"/>
              </a:solidFill>
              <a:highlight>
                <a:srgbClr val="FFFF00"/>
              </a:highlight>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10194137"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11 – The Witnesses &amp; 7</a:t>
            </a:r>
            <a:r>
              <a:rPr lang="en-US" altLang="en-US" sz="4000" b="1" baseline="30000" dirty="0">
                <a:latin typeface="Times New Roman" pitchFamily="18" charset="0"/>
              </a:rPr>
              <a:t>th</a:t>
            </a:r>
            <a:r>
              <a:rPr lang="en-US" altLang="en-US" sz="4000" b="1" dirty="0">
                <a:latin typeface="Times New Roman" pitchFamily="18" charset="0"/>
              </a:rPr>
              <a:t> Trumpet</a:t>
            </a:r>
          </a:p>
        </p:txBody>
      </p:sp>
    </p:spTree>
    <p:extLst>
      <p:ext uri="{BB962C8B-B14F-4D97-AF65-F5344CB8AC3E}">
        <p14:creationId xmlns:p14="http://schemas.microsoft.com/office/powerpoint/2010/main" val="269198061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44</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745549"/>
            <a:ext cx="10515600" cy="2062103"/>
          </a:xfrm>
          <a:prstGeom prst="rect">
            <a:avLst/>
          </a:prstGeom>
          <a:noFill/>
        </p:spPr>
        <p:txBody>
          <a:bodyPr wrap="square" rtlCol="0">
            <a:spAutoFit/>
          </a:bodyPr>
          <a:lstStyle/>
          <a:p>
            <a:r>
              <a:rPr lang="en-US" sz="3200" dirty="0">
                <a:cs typeface="Arial" panose="020B0604020202020204" pitchFamily="34" charset="0"/>
              </a:rPr>
              <a:t>19 Then God’s temple in heaven was opened, and within his temple was seen the ark of his covenant. And there came flashes of lightning, rumblings, peals of thunder, an earthquake and a severe hailstorm.</a:t>
            </a:r>
            <a:endParaRPr lang="en-US" sz="3200" dirty="0">
              <a:solidFill>
                <a:schemeClr val="bg1"/>
              </a:solidFill>
              <a:highlight>
                <a:srgbClr val="FFFF00"/>
              </a:highlight>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10194137"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11 – The Witnesses &amp; 7</a:t>
            </a:r>
            <a:r>
              <a:rPr lang="en-US" altLang="en-US" sz="4000" b="1" baseline="30000" dirty="0">
                <a:latin typeface="Times New Roman" pitchFamily="18" charset="0"/>
              </a:rPr>
              <a:t>th</a:t>
            </a:r>
            <a:r>
              <a:rPr lang="en-US" altLang="en-US" sz="4000" b="1" dirty="0">
                <a:latin typeface="Times New Roman" pitchFamily="18" charset="0"/>
              </a:rPr>
              <a:t> Trumpet</a:t>
            </a:r>
          </a:p>
        </p:txBody>
      </p:sp>
    </p:spTree>
    <p:extLst>
      <p:ext uri="{BB962C8B-B14F-4D97-AF65-F5344CB8AC3E}">
        <p14:creationId xmlns:p14="http://schemas.microsoft.com/office/powerpoint/2010/main" val="327510200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45</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745549"/>
            <a:ext cx="10515600" cy="3046988"/>
          </a:xfrm>
          <a:prstGeom prst="rect">
            <a:avLst/>
          </a:prstGeom>
          <a:noFill/>
        </p:spPr>
        <p:txBody>
          <a:bodyPr wrap="square" rtlCol="0">
            <a:spAutoFit/>
          </a:bodyPr>
          <a:lstStyle/>
          <a:p>
            <a:r>
              <a:rPr lang="en-US" sz="3200" dirty="0">
                <a:cs typeface="Arial" panose="020B0604020202020204" pitchFamily="34" charset="0"/>
              </a:rPr>
              <a:t>1 A </a:t>
            </a:r>
            <a:r>
              <a:rPr lang="en-US" sz="3200" dirty="0">
                <a:highlight>
                  <a:srgbClr val="FF0000"/>
                </a:highlight>
                <a:cs typeface="Arial" panose="020B0604020202020204" pitchFamily="34" charset="0"/>
              </a:rPr>
              <a:t>great sign appeared in heaven</a:t>
            </a:r>
            <a:r>
              <a:rPr lang="en-US" sz="3200" dirty="0">
                <a:cs typeface="Arial" panose="020B0604020202020204" pitchFamily="34" charset="0"/>
              </a:rPr>
              <a:t>: a </a:t>
            </a:r>
            <a:r>
              <a:rPr lang="en-US" sz="3200" dirty="0">
                <a:highlight>
                  <a:srgbClr val="FF0000"/>
                </a:highlight>
                <a:cs typeface="Arial" panose="020B0604020202020204" pitchFamily="34" charset="0"/>
              </a:rPr>
              <a:t>woman (Israel)</a:t>
            </a:r>
            <a:r>
              <a:rPr lang="en-US" sz="3200" dirty="0">
                <a:cs typeface="Arial" panose="020B0604020202020204" pitchFamily="34" charset="0"/>
              </a:rPr>
              <a:t> clothed with the sun, and the moon under her feet, and on her head a </a:t>
            </a:r>
            <a:r>
              <a:rPr lang="en-US" sz="3200" dirty="0">
                <a:highlight>
                  <a:srgbClr val="FF0000"/>
                </a:highlight>
                <a:cs typeface="Arial" panose="020B0604020202020204" pitchFamily="34" charset="0"/>
              </a:rPr>
              <a:t>crown of twelve stars (12 tribes)</a:t>
            </a:r>
            <a:r>
              <a:rPr lang="en-US" sz="3200" dirty="0">
                <a:cs typeface="Arial" panose="020B0604020202020204" pitchFamily="34" charset="0"/>
              </a:rPr>
              <a:t>;</a:t>
            </a:r>
          </a:p>
          <a:p>
            <a:endParaRPr lang="en-US" sz="3200" dirty="0">
              <a:cs typeface="Arial" panose="020B0604020202020204" pitchFamily="34" charset="0"/>
            </a:endParaRPr>
          </a:p>
          <a:p>
            <a:r>
              <a:rPr lang="en-US" sz="3200" dirty="0">
                <a:cs typeface="Arial" panose="020B0604020202020204" pitchFamily="34" charset="0"/>
              </a:rPr>
              <a:t>2 and she was with </a:t>
            </a:r>
            <a:r>
              <a:rPr lang="en-US" sz="3200" dirty="0">
                <a:highlight>
                  <a:srgbClr val="FF0000"/>
                </a:highlight>
                <a:cs typeface="Arial" panose="020B0604020202020204" pitchFamily="34" charset="0"/>
              </a:rPr>
              <a:t>child (Jesus)</a:t>
            </a:r>
            <a:r>
              <a:rPr lang="en-US" sz="3200" dirty="0">
                <a:cs typeface="Arial" panose="020B0604020202020204" pitchFamily="34" charset="0"/>
              </a:rPr>
              <a:t>; and she cried out, being in labor and in pain to give birth.</a:t>
            </a:r>
            <a:endParaRPr lang="en-US" sz="3200" dirty="0">
              <a:solidFill>
                <a:schemeClr val="bg1"/>
              </a:solidFill>
              <a:highlight>
                <a:srgbClr val="FFFF00"/>
              </a:highlight>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8789457"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12 – The Woman &amp; Dragon</a:t>
            </a:r>
          </a:p>
        </p:txBody>
      </p:sp>
    </p:spTree>
    <p:extLst>
      <p:ext uri="{BB962C8B-B14F-4D97-AF65-F5344CB8AC3E}">
        <p14:creationId xmlns:p14="http://schemas.microsoft.com/office/powerpoint/2010/main" val="1553395670"/>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46</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745549"/>
            <a:ext cx="10515600" cy="4031873"/>
          </a:xfrm>
          <a:prstGeom prst="rect">
            <a:avLst/>
          </a:prstGeom>
          <a:noFill/>
        </p:spPr>
        <p:txBody>
          <a:bodyPr wrap="square" rtlCol="0">
            <a:spAutoFit/>
          </a:bodyPr>
          <a:lstStyle/>
          <a:p>
            <a:r>
              <a:rPr lang="en-US" sz="3200" dirty="0">
                <a:cs typeface="Arial" panose="020B0604020202020204" pitchFamily="34" charset="0"/>
              </a:rPr>
              <a:t>3 Then another sign appeared in heaven: and behold, a </a:t>
            </a:r>
            <a:r>
              <a:rPr lang="en-US" sz="3200" dirty="0">
                <a:highlight>
                  <a:srgbClr val="FF0000"/>
                </a:highlight>
                <a:cs typeface="Arial" panose="020B0604020202020204" pitchFamily="34" charset="0"/>
              </a:rPr>
              <a:t>great red dragon (Satan) </a:t>
            </a:r>
            <a:r>
              <a:rPr lang="en-US" sz="3200" dirty="0">
                <a:cs typeface="Arial" panose="020B0604020202020204" pitchFamily="34" charset="0"/>
              </a:rPr>
              <a:t>having seven heads and ten horns, and on his heads were seven diadems.</a:t>
            </a:r>
          </a:p>
          <a:p>
            <a:endParaRPr lang="en-US" sz="3200" dirty="0">
              <a:cs typeface="Arial" panose="020B0604020202020204" pitchFamily="34" charset="0"/>
            </a:endParaRPr>
          </a:p>
          <a:p>
            <a:r>
              <a:rPr lang="en-US" sz="3200" dirty="0">
                <a:cs typeface="Arial" panose="020B0604020202020204" pitchFamily="34" charset="0"/>
              </a:rPr>
              <a:t>4 And his tail swept away a third of the stars of heaven and threw them to the earth. And the dragon stood before the woman who was about to give birth, so that when she gave birth he might devour her child.</a:t>
            </a:r>
            <a:endParaRPr lang="en-US" sz="3200" dirty="0">
              <a:solidFill>
                <a:schemeClr val="bg1"/>
              </a:solidFill>
              <a:highlight>
                <a:srgbClr val="FFFF00"/>
              </a:highlight>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8789457"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12 – The Woman &amp; Dragon</a:t>
            </a:r>
          </a:p>
        </p:txBody>
      </p:sp>
    </p:spTree>
    <p:extLst>
      <p:ext uri="{BB962C8B-B14F-4D97-AF65-F5344CB8AC3E}">
        <p14:creationId xmlns:p14="http://schemas.microsoft.com/office/powerpoint/2010/main" val="229831965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47</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745549"/>
            <a:ext cx="10515600" cy="4031873"/>
          </a:xfrm>
          <a:prstGeom prst="rect">
            <a:avLst/>
          </a:prstGeom>
          <a:noFill/>
        </p:spPr>
        <p:txBody>
          <a:bodyPr wrap="square" rtlCol="0">
            <a:spAutoFit/>
          </a:bodyPr>
          <a:lstStyle/>
          <a:p>
            <a:r>
              <a:rPr lang="en-US" sz="3200" dirty="0">
                <a:cs typeface="Arial" panose="020B0604020202020204" pitchFamily="34" charset="0"/>
              </a:rPr>
              <a:t>5 And she gave birth to a son, a male child, who is to rule all the nations with a rod of iron; and her child was caught up to God and to His throne.</a:t>
            </a:r>
          </a:p>
          <a:p>
            <a:endParaRPr lang="en-US" sz="3200" dirty="0">
              <a:cs typeface="Arial" panose="020B0604020202020204" pitchFamily="34" charset="0"/>
            </a:endParaRPr>
          </a:p>
          <a:p>
            <a:r>
              <a:rPr lang="en-US" sz="3200" dirty="0">
                <a:cs typeface="Arial" panose="020B0604020202020204" pitchFamily="34" charset="0"/>
              </a:rPr>
              <a:t>6 Then the woman fled into the wilderness where she had a place prepared by God, so that there she would be nourished for one thousand two hundred and sixty days.</a:t>
            </a:r>
            <a:endParaRPr lang="en-US" sz="3200" dirty="0">
              <a:solidFill>
                <a:schemeClr val="bg1"/>
              </a:solidFill>
              <a:highlight>
                <a:srgbClr val="FFFF00"/>
              </a:highlight>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8789457"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12 – The Woman &amp; Dragon</a:t>
            </a:r>
          </a:p>
        </p:txBody>
      </p:sp>
    </p:spTree>
    <p:extLst>
      <p:ext uri="{BB962C8B-B14F-4D97-AF65-F5344CB8AC3E}">
        <p14:creationId xmlns:p14="http://schemas.microsoft.com/office/powerpoint/2010/main" val="87542449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48</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838200" y="1220315"/>
            <a:ext cx="10515600" cy="5509200"/>
          </a:xfrm>
          <a:prstGeom prst="rect">
            <a:avLst/>
          </a:prstGeom>
          <a:noFill/>
        </p:spPr>
        <p:txBody>
          <a:bodyPr wrap="square" rtlCol="0">
            <a:spAutoFit/>
          </a:bodyPr>
          <a:lstStyle/>
          <a:p>
            <a:r>
              <a:rPr lang="en-US" sz="3200" dirty="0">
                <a:cs typeface="Arial" panose="020B0604020202020204" pitchFamily="34" charset="0"/>
              </a:rPr>
              <a:t>24 “Seventy ‘sevens’ are decreed for your people and your holy city to finish transgression, to put an end to sin, to atone for wickedness, to bring in everlasting righteousness, to seal up vision and prophecy and to anoint the Most Holy Place.</a:t>
            </a:r>
          </a:p>
          <a:p>
            <a:endParaRPr lang="en-US" sz="3200" dirty="0">
              <a:cs typeface="Arial" panose="020B0604020202020204" pitchFamily="34" charset="0"/>
            </a:endParaRPr>
          </a:p>
          <a:p>
            <a:r>
              <a:rPr lang="en-US" sz="3200" dirty="0">
                <a:cs typeface="Arial" panose="020B0604020202020204" pitchFamily="34" charset="0"/>
              </a:rPr>
              <a:t>25 “Know and understand this: From the time the word goes out to restore and rebuild Jerusalem until the Anointed One, the ruler, comes, there will be seven ‘sevens,’ and sixty-two ‘sevens.’ It will be rebuilt with streets and a trench, but in times of trouble.</a:t>
            </a:r>
            <a:endParaRPr lang="en-US" sz="3200" dirty="0">
              <a:solidFill>
                <a:schemeClr val="bg1"/>
              </a:solidFill>
              <a:highlight>
                <a:srgbClr val="FFFF00"/>
              </a:highlight>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561532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12 – Daniel 9</a:t>
            </a:r>
          </a:p>
        </p:txBody>
      </p:sp>
    </p:spTree>
    <p:extLst>
      <p:ext uri="{BB962C8B-B14F-4D97-AF65-F5344CB8AC3E}">
        <p14:creationId xmlns:p14="http://schemas.microsoft.com/office/powerpoint/2010/main" val="1919113684"/>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49</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838200" y="1220315"/>
            <a:ext cx="10515600" cy="5509200"/>
          </a:xfrm>
          <a:prstGeom prst="rect">
            <a:avLst/>
          </a:prstGeom>
          <a:noFill/>
        </p:spPr>
        <p:txBody>
          <a:bodyPr wrap="square" rtlCol="0">
            <a:spAutoFit/>
          </a:bodyPr>
          <a:lstStyle/>
          <a:p>
            <a:r>
              <a:rPr lang="en-US" sz="3200" dirty="0">
                <a:cs typeface="Arial" panose="020B0604020202020204" pitchFamily="34" charset="0"/>
              </a:rPr>
              <a:t>26 After the sixty-two ‘sevens,’ the Anointed One will be put to death and will have nothing. The people of the ruler who will come will destroy the city and the sanctuary. The end will come like a flood: War will continue until the end, and desolations have been decreed.</a:t>
            </a:r>
          </a:p>
          <a:p>
            <a:r>
              <a:rPr lang="en-US" sz="3200" dirty="0">
                <a:cs typeface="Arial" panose="020B0604020202020204" pitchFamily="34" charset="0"/>
              </a:rPr>
              <a:t>27 He will confirm a covenant with many for one ‘seven.’ In the middle of the ‘seven’ he will put an end to sacrifice and offering. And at the temple he will set up an abomination that causes desolation, until the end that is decreed is poured out on him. ”</a:t>
            </a:r>
            <a:endParaRPr lang="en-US" sz="3200" dirty="0">
              <a:solidFill>
                <a:schemeClr val="bg1"/>
              </a:solidFill>
              <a:highlight>
                <a:srgbClr val="FFFF00"/>
              </a:highlight>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561532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12 – Daniel 9</a:t>
            </a:r>
          </a:p>
        </p:txBody>
      </p:sp>
    </p:spTree>
    <p:extLst>
      <p:ext uri="{BB962C8B-B14F-4D97-AF65-F5344CB8AC3E}">
        <p14:creationId xmlns:p14="http://schemas.microsoft.com/office/powerpoint/2010/main" val="297273589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5</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7" name="Rectangle 17"/>
          <p:cNvSpPr>
            <a:spLocks noChangeArrowheads="1"/>
          </p:cNvSpPr>
          <p:nvPr/>
        </p:nvSpPr>
        <p:spPr bwMode="auto">
          <a:xfrm>
            <a:off x="1765301" y="320675"/>
            <a:ext cx="3498073"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a:latin typeface="Times New Roman" pitchFamily="18" charset="0"/>
              </a:rPr>
              <a:t>Apostles Creed</a:t>
            </a:r>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892175" y="1570037"/>
            <a:ext cx="10591799" cy="414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150000"/>
              </a:lnSpc>
            </a:pPr>
            <a:r>
              <a:rPr lang="en-US" sz="3600" b="1" dirty="0">
                <a:latin typeface="Arial" panose="020B0604020202020204" pitchFamily="34" charset="0"/>
                <a:cs typeface="Arial" panose="020B0604020202020204" pitchFamily="34" charset="0"/>
              </a:rPr>
              <a:t>I believe in God, the Father almighty,</a:t>
            </a:r>
          </a:p>
          <a:p>
            <a:pPr>
              <a:lnSpc>
                <a:spcPct val="150000"/>
              </a:lnSpc>
            </a:pPr>
            <a:r>
              <a:rPr lang="en-US" sz="3600" b="1" dirty="0">
                <a:latin typeface="Arial" panose="020B0604020202020204" pitchFamily="34" charset="0"/>
                <a:cs typeface="Arial" panose="020B0604020202020204" pitchFamily="34" charset="0"/>
              </a:rPr>
              <a:t>Maker of heaven and earth,</a:t>
            </a:r>
          </a:p>
          <a:p>
            <a:pPr>
              <a:lnSpc>
                <a:spcPct val="150000"/>
              </a:lnSpc>
            </a:pPr>
            <a:r>
              <a:rPr lang="en-US" sz="3600" b="1" dirty="0">
                <a:latin typeface="Arial" panose="020B0604020202020204" pitchFamily="34" charset="0"/>
                <a:cs typeface="Arial" panose="020B0604020202020204" pitchFamily="34" charset="0"/>
              </a:rPr>
              <a:t>and in Jesus Christ, his only Son, our Lord,</a:t>
            </a:r>
          </a:p>
          <a:p>
            <a:pPr>
              <a:lnSpc>
                <a:spcPct val="150000"/>
              </a:lnSpc>
            </a:pPr>
            <a:r>
              <a:rPr lang="en-US" sz="3600" b="1" dirty="0">
                <a:latin typeface="Arial" panose="020B0604020202020204" pitchFamily="34" charset="0"/>
                <a:cs typeface="Arial" panose="020B0604020202020204" pitchFamily="34" charset="0"/>
              </a:rPr>
              <a:t>who was conceived by the Holy Spirit,</a:t>
            </a:r>
          </a:p>
          <a:p>
            <a:pPr>
              <a:lnSpc>
                <a:spcPct val="150000"/>
              </a:lnSpc>
            </a:pPr>
            <a:r>
              <a:rPr lang="en-US" sz="3600" b="1" dirty="0">
                <a:latin typeface="Arial" panose="020B0604020202020204" pitchFamily="34" charset="0"/>
                <a:cs typeface="Arial" panose="020B0604020202020204" pitchFamily="34" charset="0"/>
              </a:rPr>
              <a:t>born of the Virgin Mary,</a:t>
            </a:r>
          </a:p>
        </p:txBody>
      </p:sp>
    </p:spTree>
    <p:extLst>
      <p:ext uri="{BB962C8B-B14F-4D97-AF65-F5344CB8AC3E}">
        <p14:creationId xmlns:p14="http://schemas.microsoft.com/office/powerpoint/2010/main" val="2298342645"/>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50</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745549"/>
            <a:ext cx="10515600" cy="3046988"/>
          </a:xfrm>
          <a:prstGeom prst="rect">
            <a:avLst/>
          </a:prstGeom>
          <a:noFill/>
        </p:spPr>
        <p:txBody>
          <a:bodyPr wrap="square" rtlCol="0">
            <a:spAutoFit/>
          </a:bodyPr>
          <a:lstStyle/>
          <a:p>
            <a:r>
              <a:rPr lang="en-US" sz="3200" dirty="0">
                <a:cs typeface="Arial" panose="020B0604020202020204" pitchFamily="34" charset="0"/>
              </a:rPr>
              <a:t>7 And there was war in heaven, Michael and his angels waging war with the dragon. The dragon and his angels waged war,</a:t>
            </a:r>
          </a:p>
          <a:p>
            <a:endParaRPr lang="en-US" sz="3200" dirty="0">
              <a:cs typeface="Arial" panose="020B0604020202020204" pitchFamily="34" charset="0"/>
            </a:endParaRPr>
          </a:p>
          <a:p>
            <a:r>
              <a:rPr lang="en-US" sz="3200" dirty="0">
                <a:cs typeface="Arial" panose="020B0604020202020204" pitchFamily="34" charset="0"/>
              </a:rPr>
              <a:t>8 and they were not strong enough, and there was no longer a place found for them in heaven.</a:t>
            </a:r>
            <a:endParaRPr lang="en-US" sz="3200" dirty="0">
              <a:solidFill>
                <a:schemeClr val="bg1"/>
              </a:solidFill>
              <a:highlight>
                <a:srgbClr val="FFFF00"/>
              </a:highlight>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8789457"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12 – The Woman &amp; Dragon</a:t>
            </a:r>
          </a:p>
        </p:txBody>
      </p:sp>
    </p:spTree>
    <p:extLst>
      <p:ext uri="{BB962C8B-B14F-4D97-AF65-F5344CB8AC3E}">
        <p14:creationId xmlns:p14="http://schemas.microsoft.com/office/powerpoint/2010/main" val="1505598676"/>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51</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329455"/>
            <a:ext cx="10515600" cy="5016758"/>
          </a:xfrm>
          <a:prstGeom prst="rect">
            <a:avLst/>
          </a:prstGeom>
          <a:noFill/>
        </p:spPr>
        <p:txBody>
          <a:bodyPr wrap="square" rtlCol="0">
            <a:spAutoFit/>
          </a:bodyPr>
          <a:lstStyle/>
          <a:p>
            <a:r>
              <a:rPr lang="en-US" sz="3200" dirty="0">
                <a:cs typeface="Arial" panose="020B0604020202020204" pitchFamily="34" charset="0"/>
              </a:rPr>
              <a:t>9 And the great dragon was thrown down, the serpent of old who is called the devil and Satan, who deceives the whole world; he was thrown down to the earth, and his angels were thrown down with him.</a:t>
            </a:r>
          </a:p>
          <a:p>
            <a:endParaRPr lang="en-US" sz="3200" dirty="0">
              <a:cs typeface="Arial" panose="020B0604020202020204" pitchFamily="34" charset="0"/>
            </a:endParaRPr>
          </a:p>
          <a:p>
            <a:r>
              <a:rPr lang="en-US" sz="3200" dirty="0">
                <a:cs typeface="Arial" panose="020B0604020202020204" pitchFamily="34" charset="0"/>
              </a:rPr>
              <a:t>10 Then I heard a loud voice in heaven, saying, "Now the salvation, and the power, and the kingdom of our God and the authority of His Christ have come, for the accuser of our brethren has been thrown down, he who accuses them before our God day and night.</a:t>
            </a:r>
            <a:endParaRPr lang="en-US" sz="3200" dirty="0">
              <a:solidFill>
                <a:schemeClr val="bg1"/>
              </a:solidFill>
              <a:highlight>
                <a:srgbClr val="FFFF00"/>
              </a:highlight>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8789457"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12 – The Woman &amp; Dragon</a:t>
            </a:r>
          </a:p>
        </p:txBody>
      </p:sp>
    </p:spTree>
    <p:extLst>
      <p:ext uri="{BB962C8B-B14F-4D97-AF65-F5344CB8AC3E}">
        <p14:creationId xmlns:p14="http://schemas.microsoft.com/office/powerpoint/2010/main" val="685859901"/>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52</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329455"/>
            <a:ext cx="10515600" cy="4031873"/>
          </a:xfrm>
          <a:prstGeom prst="rect">
            <a:avLst/>
          </a:prstGeom>
          <a:noFill/>
        </p:spPr>
        <p:txBody>
          <a:bodyPr wrap="square" rtlCol="0">
            <a:spAutoFit/>
          </a:bodyPr>
          <a:lstStyle/>
          <a:p>
            <a:r>
              <a:rPr lang="en-US" sz="3200" dirty="0">
                <a:cs typeface="Arial" panose="020B0604020202020204" pitchFamily="34" charset="0"/>
              </a:rPr>
              <a:t>11 "And they overcame him because of the blood of the Lamb and because of the word of their testimony, and they did not love their life even when faced with death.</a:t>
            </a:r>
          </a:p>
          <a:p>
            <a:endParaRPr lang="en-US" sz="3200" dirty="0">
              <a:cs typeface="Arial" panose="020B0604020202020204" pitchFamily="34" charset="0"/>
            </a:endParaRPr>
          </a:p>
          <a:p>
            <a:r>
              <a:rPr lang="en-US" sz="3200" dirty="0">
                <a:cs typeface="Arial" panose="020B0604020202020204" pitchFamily="34" charset="0"/>
              </a:rPr>
              <a:t>12 "For this reason, rejoice, O heavens and you who dwell in them. Woe to the earth and the sea, because the devil has come down to you, having great wrath, knowing that he has only a short time."</a:t>
            </a:r>
            <a:endParaRPr lang="en-US" sz="3200" dirty="0">
              <a:solidFill>
                <a:schemeClr val="bg1"/>
              </a:solidFill>
              <a:highlight>
                <a:srgbClr val="FFFF00"/>
              </a:highlight>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8789457"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12 – The Woman &amp; Dragon</a:t>
            </a:r>
          </a:p>
        </p:txBody>
      </p:sp>
    </p:spTree>
    <p:extLst>
      <p:ext uri="{BB962C8B-B14F-4D97-AF65-F5344CB8AC3E}">
        <p14:creationId xmlns:p14="http://schemas.microsoft.com/office/powerpoint/2010/main" val="1558519611"/>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53</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329455"/>
            <a:ext cx="10515600" cy="4031873"/>
          </a:xfrm>
          <a:prstGeom prst="rect">
            <a:avLst/>
          </a:prstGeom>
          <a:noFill/>
        </p:spPr>
        <p:txBody>
          <a:bodyPr wrap="square" rtlCol="0">
            <a:spAutoFit/>
          </a:bodyPr>
          <a:lstStyle/>
          <a:p>
            <a:r>
              <a:rPr lang="en-US" sz="3200" dirty="0">
                <a:cs typeface="Arial" panose="020B0604020202020204" pitchFamily="34" charset="0"/>
              </a:rPr>
              <a:t>13 And when the dragon saw that he was thrown down to the earth, he persecuted the woman who gave birth to the male child.</a:t>
            </a:r>
          </a:p>
          <a:p>
            <a:endParaRPr lang="en-US" sz="3200" dirty="0">
              <a:cs typeface="Arial" panose="020B0604020202020204" pitchFamily="34" charset="0"/>
            </a:endParaRPr>
          </a:p>
          <a:p>
            <a:r>
              <a:rPr lang="en-US" sz="3200" dirty="0">
                <a:cs typeface="Arial" panose="020B0604020202020204" pitchFamily="34" charset="0"/>
              </a:rPr>
              <a:t>14 But the two wings of the great eagle were given to the woman, so that she could fly into the wilderness to her place, where she was nourished for a time and times and half a time, from the presence of the serpent.</a:t>
            </a:r>
            <a:endParaRPr lang="en-US" sz="3200" dirty="0">
              <a:solidFill>
                <a:schemeClr val="bg1"/>
              </a:solidFill>
              <a:highlight>
                <a:srgbClr val="FFFF00"/>
              </a:highlight>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8789457"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12 – The Woman &amp; Dragon</a:t>
            </a:r>
          </a:p>
        </p:txBody>
      </p:sp>
    </p:spTree>
    <p:extLst>
      <p:ext uri="{BB962C8B-B14F-4D97-AF65-F5344CB8AC3E}">
        <p14:creationId xmlns:p14="http://schemas.microsoft.com/office/powerpoint/2010/main" val="3685212314"/>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54</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329455"/>
            <a:ext cx="10515600" cy="3539430"/>
          </a:xfrm>
          <a:prstGeom prst="rect">
            <a:avLst/>
          </a:prstGeom>
          <a:noFill/>
        </p:spPr>
        <p:txBody>
          <a:bodyPr wrap="square" rtlCol="0">
            <a:spAutoFit/>
          </a:bodyPr>
          <a:lstStyle/>
          <a:p>
            <a:r>
              <a:rPr lang="en-US" sz="3200" dirty="0">
                <a:cs typeface="Arial" panose="020B0604020202020204" pitchFamily="34" charset="0"/>
              </a:rPr>
              <a:t>15 And the serpent poured water like a river out of his mouth after the woman, so that he might cause her to be swept away with the flood.</a:t>
            </a:r>
          </a:p>
          <a:p>
            <a:endParaRPr lang="en-US" sz="3200" dirty="0">
              <a:cs typeface="Arial" panose="020B0604020202020204" pitchFamily="34" charset="0"/>
            </a:endParaRPr>
          </a:p>
          <a:p>
            <a:r>
              <a:rPr lang="en-US" sz="3200" dirty="0">
                <a:cs typeface="Arial" panose="020B0604020202020204" pitchFamily="34" charset="0"/>
              </a:rPr>
              <a:t>16 But the earth helped the woman, and the earth opened its mouth and drank up the river which the dragon poured out of his mouth.</a:t>
            </a:r>
            <a:endParaRPr lang="en-US" sz="3200" dirty="0">
              <a:solidFill>
                <a:schemeClr val="bg1"/>
              </a:solidFill>
              <a:highlight>
                <a:srgbClr val="FFFF00"/>
              </a:highlight>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8789457"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12 – The Woman &amp; Dragon</a:t>
            </a:r>
          </a:p>
        </p:txBody>
      </p:sp>
    </p:spTree>
    <p:extLst>
      <p:ext uri="{BB962C8B-B14F-4D97-AF65-F5344CB8AC3E}">
        <p14:creationId xmlns:p14="http://schemas.microsoft.com/office/powerpoint/2010/main" val="847693383"/>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55</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880784"/>
            <a:ext cx="10515600" cy="2062103"/>
          </a:xfrm>
          <a:prstGeom prst="rect">
            <a:avLst/>
          </a:prstGeom>
          <a:noFill/>
        </p:spPr>
        <p:txBody>
          <a:bodyPr wrap="square" rtlCol="0">
            <a:spAutoFit/>
          </a:bodyPr>
          <a:lstStyle/>
          <a:p>
            <a:r>
              <a:rPr lang="en-US" sz="3200" dirty="0">
                <a:cs typeface="Arial" panose="020B0604020202020204" pitchFamily="34" charset="0"/>
              </a:rPr>
              <a:t>17 So the dragon was enraged with the woman, and went off to make war with the rest of her children, who keep the commandments of God and hold to the testimony of Jesus.</a:t>
            </a:r>
            <a:endParaRPr lang="en-US" sz="3200" dirty="0">
              <a:solidFill>
                <a:schemeClr val="bg1"/>
              </a:solidFill>
              <a:highlight>
                <a:srgbClr val="FFFF00"/>
              </a:highlight>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8789457"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12 – The Woman &amp; Dragon</a:t>
            </a:r>
          </a:p>
        </p:txBody>
      </p:sp>
    </p:spTree>
    <p:extLst>
      <p:ext uri="{BB962C8B-B14F-4D97-AF65-F5344CB8AC3E}">
        <p14:creationId xmlns:p14="http://schemas.microsoft.com/office/powerpoint/2010/main" val="422591941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6</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7" name="Rectangle 17"/>
          <p:cNvSpPr>
            <a:spLocks noChangeArrowheads="1"/>
          </p:cNvSpPr>
          <p:nvPr/>
        </p:nvSpPr>
        <p:spPr bwMode="auto">
          <a:xfrm>
            <a:off x="1765301" y="320675"/>
            <a:ext cx="3498073"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a:latin typeface="Times New Roman" pitchFamily="18" charset="0"/>
              </a:rPr>
              <a:t>Apostles Creed</a:t>
            </a:r>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1084729" y="1545155"/>
            <a:ext cx="10022541" cy="3313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150000"/>
              </a:lnSpc>
            </a:pPr>
            <a:r>
              <a:rPr lang="en-US" sz="3600" b="1" dirty="0">
                <a:latin typeface="Arial" panose="020B0604020202020204" pitchFamily="34" charset="0"/>
                <a:cs typeface="Arial" panose="020B0604020202020204" pitchFamily="34" charset="0"/>
              </a:rPr>
              <a:t>suffered under Pontius Pilate,</a:t>
            </a:r>
          </a:p>
          <a:p>
            <a:pPr>
              <a:lnSpc>
                <a:spcPct val="150000"/>
              </a:lnSpc>
            </a:pPr>
            <a:r>
              <a:rPr lang="en-US" sz="3600" b="1" dirty="0">
                <a:latin typeface="Arial" panose="020B0604020202020204" pitchFamily="34" charset="0"/>
                <a:cs typeface="Arial" panose="020B0604020202020204" pitchFamily="34" charset="0"/>
              </a:rPr>
              <a:t>was crucified, died and was buried;</a:t>
            </a:r>
          </a:p>
          <a:p>
            <a:pPr>
              <a:lnSpc>
                <a:spcPct val="150000"/>
              </a:lnSpc>
            </a:pPr>
            <a:r>
              <a:rPr lang="en-US" sz="3600" b="1" dirty="0">
                <a:latin typeface="Arial" panose="020B0604020202020204" pitchFamily="34" charset="0"/>
                <a:cs typeface="Arial" panose="020B0604020202020204" pitchFamily="34" charset="0"/>
              </a:rPr>
              <a:t>on the third day he rose from the dead and ascended into heaven,</a:t>
            </a:r>
          </a:p>
        </p:txBody>
      </p:sp>
    </p:spTree>
    <p:extLst>
      <p:ext uri="{BB962C8B-B14F-4D97-AF65-F5344CB8AC3E}">
        <p14:creationId xmlns:p14="http://schemas.microsoft.com/office/powerpoint/2010/main" val="34079794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7</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7" name="Rectangle 17"/>
          <p:cNvSpPr>
            <a:spLocks noChangeArrowheads="1"/>
          </p:cNvSpPr>
          <p:nvPr/>
        </p:nvSpPr>
        <p:spPr bwMode="auto">
          <a:xfrm>
            <a:off x="1765301" y="320675"/>
            <a:ext cx="3498073"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a:latin typeface="Times New Roman" pitchFamily="18" charset="0"/>
              </a:rPr>
              <a:t>Apostles Creed</a:t>
            </a:r>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992654" y="1570037"/>
            <a:ext cx="10022541" cy="3313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150000"/>
              </a:lnSpc>
            </a:pPr>
            <a:r>
              <a:rPr lang="en-US" sz="3600" b="1" dirty="0">
                <a:latin typeface="Arial" panose="020B0604020202020204" pitchFamily="34" charset="0"/>
                <a:cs typeface="Arial" panose="020B0604020202020204" pitchFamily="34" charset="0"/>
              </a:rPr>
              <a:t>and is seated at the right hand of God the Father almighty;</a:t>
            </a:r>
          </a:p>
          <a:p>
            <a:pPr>
              <a:lnSpc>
                <a:spcPct val="150000"/>
              </a:lnSpc>
            </a:pPr>
            <a:r>
              <a:rPr lang="en-US" sz="3600" b="1" dirty="0">
                <a:latin typeface="Arial" panose="020B0604020202020204" pitchFamily="34" charset="0"/>
                <a:cs typeface="Arial" panose="020B0604020202020204" pitchFamily="34" charset="0"/>
              </a:rPr>
              <a:t>from there he will come to judge the living and the dead.</a:t>
            </a:r>
          </a:p>
        </p:txBody>
      </p:sp>
    </p:spTree>
    <p:extLst>
      <p:ext uri="{BB962C8B-B14F-4D97-AF65-F5344CB8AC3E}">
        <p14:creationId xmlns:p14="http://schemas.microsoft.com/office/powerpoint/2010/main" val="109460306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8</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7" name="Rectangle 17"/>
          <p:cNvSpPr>
            <a:spLocks noChangeArrowheads="1"/>
          </p:cNvSpPr>
          <p:nvPr/>
        </p:nvSpPr>
        <p:spPr bwMode="auto">
          <a:xfrm>
            <a:off x="1765301" y="320675"/>
            <a:ext cx="3498073"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a:latin typeface="Times New Roman" pitchFamily="18" charset="0"/>
              </a:rPr>
              <a:t>Apostles Creed</a:t>
            </a:r>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1295400" y="1266272"/>
            <a:ext cx="9296400" cy="4979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150000"/>
              </a:lnSpc>
            </a:pPr>
            <a:r>
              <a:rPr lang="en-US" sz="3600" b="1" dirty="0">
                <a:latin typeface="Arial" panose="020B0604020202020204" pitchFamily="34" charset="0"/>
                <a:cs typeface="Arial" panose="020B0604020202020204" pitchFamily="34" charset="0"/>
              </a:rPr>
              <a:t>I believe in the Holy Spirit,</a:t>
            </a:r>
          </a:p>
          <a:p>
            <a:pPr>
              <a:lnSpc>
                <a:spcPct val="150000"/>
              </a:lnSpc>
            </a:pPr>
            <a:r>
              <a:rPr lang="en-US" sz="3600" b="1" dirty="0">
                <a:latin typeface="Arial" panose="020B0604020202020204" pitchFamily="34" charset="0"/>
                <a:cs typeface="Arial" panose="020B0604020202020204" pitchFamily="34" charset="0"/>
              </a:rPr>
              <a:t>the holy catholic Church,</a:t>
            </a:r>
          </a:p>
          <a:p>
            <a:pPr>
              <a:lnSpc>
                <a:spcPct val="150000"/>
              </a:lnSpc>
            </a:pPr>
            <a:r>
              <a:rPr lang="en-US" sz="3600" b="1" dirty="0">
                <a:latin typeface="Arial" panose="020B0604020202020204" pitchFamily="34" charset="0"/>
                <a:cs typeface="Arial" panose="020B0604020202020204" pitchFamily="34" charset="0"/>
              </a:rPr>
              <a:t>the communion of saints,</a:t>
            </a:r>
          </a:p>
          <a:p>
            <a:pPr>
              <a:lnSpc>
                <a:spcPct val="150000"/>
              </a:lnSpc>
            </a:pPr>
            <a:r>
              <a:rPr lang="en-US" sz="3600" b="1" dirty="0">
                <a:latin typeface="Arial" panose="020B0604020202020204" pitchFamily="34" charset="0"/>
                <a:cs typeface="Arial" panose="020B0604020202020204" pitchFamily="34" charset="0"/>
              </a:rPr>
              <a:t>the forgiveness of sins,</a:t>
            </a:r>
          </a:p>
          <a:p>
            <a:pPr>
              <a:lnSpc>
                <a:spcPct val="150000"/>
              </a:lnSpc>
            </a:pPr>
            <a:r>
              <a:rPr lang="en-US" sz="3600" b="1" dirty="0">
                <a:latin typeface="Arial" panose="020B0604020202020204" pitchFamily="34" charset="0"/>
                <a:cs typeface="Arial" panose="020B0604020202020204" pitchFamily="34" charset="0"/>
              </a:rPr>
              <a:t>the resurrection of the body,</a:t>
            </a:r>
          </a:p>
          <a:p>
            <a:pPr>
              <a:lnSpc>
                <a:spcPct val="150000"/>
              </a:lnSpc>
            </a:pPr>
            <a:r>
              <a:rPr lang="en-US" sz="3600" b="1" dirty="0">
                <a:latin typeface="Arial" panose="020B0604020202020204" pitchFamily="34" charset="0"/>
                <a:cs typeface="Arial" panose="020B0604020202020204" pitchFamily="34" charset="0"/>
              </a:rPr>
              <a:t>and life everlasting.     Amen.</a:t>
            </a:r>
          </a:p>
        </p:txBody>
      </p:sp>
    </p:spTree>
    <p:extLst>
      <p:ext uri="{BB962C8B-B14F-4D97-AF65-F5344CB8AC3E}">
        <p14:creationId xmlns:p14="http://schemas.microsoft.com/office/powerpoint/2010/main" val="278222533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9</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pic>
        <p:nvPicPr>
          <p:cNvPr id="2" name="Picture 1">
            <a:extLst>
              <a:ext uri="{FF2B5EF4-FFF2-40B4-BE49-F238E27FC236}">
                <a16:creationId xmlns:a16="http://schemas.microsoft.com/office/drawing/2014/main" id="{10C21646-78CF-5854-2DB1-4388C1894B91}"/>
              </a:ext>
            </a:extLst>
          </p:cNvPr>
          <p:cNvPicPr>
            <a:picLocks noChangeAspect="1"/>
          </p:cNvPicPr>
          <p:nvPr/>
        </p:nvPicPr>
        <p:blipFill>
          <a:blip r:embed="rId3">
            <a:duotone>
              <a:prstClr val="black"/>
              <a:schemeClr val="accent4">
                <a:tint val="45000"/>
                <a:satMod val="400000"/>
              </a:schemeClr>
            </a:duotone>
          </a:blip>
          <a:stretch>
            <a:fillRect/>
          </a:stretch>
        </p:blipFill>
        <p:spPr>
          <a:xfrm>
            <a:off x="0" y="9341"/>
            <a:ext cx="12192000" cy="6857997"/>
          </a:xfrm>
          <a:prstGeom prst="rect">
            <a:avLst/>
          </a:prstGeom>
          <a:solidFill>
            <a:schemeClr val="bg2">
              <a:alpha val="19000"/>
            </a:schemeClr>
          </a:solidFill>
        </p:spPr>
      </p:pic>
    </p:spTree>
    <p:extLst>
      <p:ext uri="{BB962C8B-B14F-4D97-AF65-F5344CB8AC3E}">
        <p14:creationId xmlns:p14="http://schemas.microsoft.com/office/powerpoint/2010/main" val="3578196762"/>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TM04033921[[fn=Damask]]</Template>
  <TotalTime>102654</TotalTime>
  <Words>4286</Words>
  <Application>Microsoft Office PowerPoint</Application>
  <PresentationFormat>Widescreen</PresentationFormat>
  <Paragraphs>595</Paragraphs>
  <Slides>55</Slides>
  <Notes>55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Arial</vt:lpstr>
      <vt:lpstr>Bookman Old Style</vt:lpstr>
      <vt:lpstr>Rockwell</vt:lpstr>
      <vt:lpstr>Times New Roman</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Recommending a Strategy</dc:title>
  <dc:creator>Harrelson Computer</dc:creator>
  <cp:lastModifiedBy>John Harrelson</cp:lastModifiedBy>
  <cp:revision>108</cp:revision>
  <cp:lastPrinted>2025-03-14T22:24:26Z</cp:lastPrinted>
  <dcterms:created xsi:type="dcterms:W3CDTF">1998-04-14T16:29:50Z</dcterms:created>
  <dcterms:modified xsi:type="dcterms:W3CDTF">2025-06-22T19:05:49Z</dcterms:modified>
</cp:coreProperties>
</file>