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39"/>
  </p:notesMasterIdLst>
  <p:handoutMasterIdLst>
    <p:handoutMasterId r:id="rId40"/>
  </p:handoutMasterIdLst>
  <p:sldIdLst>
    <p:sldId id="2064" r:id="rId2"/>
    <p:sldId id="1977" r:id="rId3"/>
    <p:sldId id="2017" r:id="rId4"/>
    <p:sldId id="1460" r:id="rId5"/>
    <p:sldId id="1665" r:id="rId6"/>
    <p:sldId id="2156" r:id="rId7"/>
    <p:sldId id="1664" r:id="rId8"/>
    <p:sldId id="2143" r:id="rId9"/>
    <p:sldId id="2184" r:id="rId10"/>
    <p:sldId id="2185" r:id="rId11"/>
    <p:sldId id="2197" r:id="rId12"/>
    <p:sldId id="2247" r:id="rId13"/>
    <p:sldId id="2273" r:id="rId14"/>
    <p:sldId id="2274" r:id="rId15"/>
    <p:sldId id="2270" r:id="rId16"/>
    <p:sldId id="2294" r:id="rId17"/>
    <p:sldId id="2288" r:id="rId18"/>
    <p:sldId id="2295" r:id="rId19"/>
    <p:sldId id="2292" r:id="rId20"/>
    <p:sldId id="2275" r:id="rId21"/>
    <p:sldId id="2276" r:id="rId22"/>
    <p:sldId id="2277" r:id="rId23"/>
    <p:sldId id="2287" r:id="rId24"/>
    <p:sldId id="2296" r:id="rId25"/>
    <p:sldId id="2297" r:id="rId26"/>
    <p:sldId id="2278" r:id="rId27"/>
    <p:sldId id="2279" r:id="rId28"/>
    <p:sldId id="2285" r:id="rId29"/>
    <p:sldId id="2280" r:id="rId30"/>
    <p:sldId id="2281" r:id="rId31"/>
    <p:sldId id="2282" r:id="rId32"/>
    <p:sldId id="2293" r:id="rId33"/>
    <p:sldId id="2289" r:id="rId34"/>
    <p:sldId id="2290" r:id="rId35"/>
    <p:sldId id="2291" r:id="rId36"/>
    <p:sldId id="2283" r:id="rId37"/>
    <p:sldId id="2284" r:id="rId38"/>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71" d="100"/>
          <a:sy n="71" d="100"/>
        </p:scale>
        <p:origin x="792"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426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1168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3221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6073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0425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4977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4869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9161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51362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98054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2659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064103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98572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703197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91138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34856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18376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5845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33786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27225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090400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21875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55513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60572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62505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670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60411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24977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9216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1434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737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354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93422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295400" y="2895600"/>
            <a:ext cx="93726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Revelation 2 - #4</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err="1">
                <a:solidFill>
                  <a:prstClr val="white"/>
                </a:solidFill>
                <a:latin typeface="Rockwell" panose="02060603020205020403"/>
              </a:rPr>
              <a:t>Febr</a:t>
            </a:r>
            <a:r>
              <a:rPr kumimoji="0" lang="en-US" altLang="en-US" sz="4100" b="1" i="0" u="none" strike="noStrike" kern="0" cap="none" spc="0" normalizeH="0" baseline="0" noProof="0" dirty="0" err="1">
                <a:ln>
                  <a:noFill/>
                </a:ln>
                <a:solidFill>
                  <a:prstClr val="white"/>
                </a:solidFill>
                <a:effectLst/>
                <a:uLnTx/>
                <a:uFillTx/>
                <a:latin typeface="Rockwell" panose="02060603020205020403"/>
                <a:ea typeface="+mj-ea"/>
                <a:cs typeface="+mj-cs"/>
              </a:rPr>
              <a:t>uary</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16, 2025</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pic>
        <p:nvPicPr>
          <p:cNvPr id="3" name="Picture 2" descr="A book with text overlay&#10;&#10;AI-generated content may be incorrect.">
            <a:extLst>
              <a:ext uri="{FF2B5EF4-FFF2-40B4-BE49-F238E27FC236}">
                <a16:creationId xmlns:a16="http://schemas.microsoft.com/office/drawing/2014/main" id="{66B438F5-C7E2-A260-19FE-2ED9F28E0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91733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472397"/>
            <a:ext cx="10515600" cy="2123658"/>
          </a:xfrm>
          <a:prstGeom prst="rect">
            <a:avLst/>
          </a:prstGeom>
          <a:noFill/>
        </p:spPr>
        <p:txBody>
          <a:bodyPr wrap="square" rtlCol="0">
            <a:spAutoFit/>
          </a:bodyPr>
          <a:lstStyle/>
          <a:p>
            <a:pPr algn="ctr"/>
            <a:r>
              <a:rPr lang="en-US" sz="4400" dirty="0">
                <a:cs typeface="Arial" panose="020B0604020202020204" pitchFamily="34" charset="0"/>
              </a:rPr>
              <a:t>The Scroll</a:t>
            </a:r>
          </a:p>
          <a:p>
            <a:pPr algn="ctr"/>
            <a:r>
              <a:rPr lang="en-US" sz="4400" dirty="0">
                <a:latin typeface="+mn-lt"/>
                <a:cs typeface="Arial" panose="020B0604020202020204" pitchFamily="34" charset="0"/>
              </a:rPr>
              <a:t>&amp;</a:t>
            </a:r>
          </a:p>
          <a:p>
            <a:pPr algn="ctr"/>
            <a:r>
              <a:rPr lang="en-US" sz="4400" dirty="0">
                <a:cs typeface="Arial" panose="020B0604020202020204" pitchFamily="34" charset="0"/>
              </a:rPr>
              <a:t>Who Holds the Scroll</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5 Focus</a:t>
            </a:r>
          </a:p>
        </p:txBody>
      </p:sp>
    </p:spTree>
    <p:extLst>
      <p:ext uri="{BB962C8B-B14F-4D97-AF65-F5344CB8AC3E}">
        <p14:creationId xmlns:p14="http://schemas.microsoft.com/office/powerpoint/2010/main" val="27438811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1040961" y="2460967"/>
            <a:ext cx="10515600" cy="769441"/>
          </a:xfrm>
          <a:prstGeom prst="rect">
            <a:avLst/>
          </a:prstGeom>
          <a:noFill/>
        </p:spPr>
        <p:txBody>
          <a:bodyPr wrap="square" rtlCol="0">
            <a:spAutoFit/>
          </a:bodyPr>
          <a:lstStyle/>
          <a:p>
            <a:pPr algn="ctr"/>
            <a:r>
              <a:rPr lang="en-US" sz="4400" dirty="0">
                <a:cs typeface="Arial" panose="020B0604020202020204" pitchFamily="34" charset="0"/>
              </a:rPr>
              <a:t>The 4 Horsemen</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6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1040961" y="3711481"/>
            <a:ext cx="10515600" cy="769441"/>
          </a:xfrm>
          <a:prstGeom prst="rect">
            <a:avLst/>
          </a:prstGeom>
          <a:noFill/>
        </p:spPr>
        <p:txBody>
          <a:bodyPr wrap="square" rtlCol="0">
            <a:spAutoFit/>
          </a:bodyPr>
          <a:lstStyle/>
          <a:p>
            <a:pPr algn="ctr"/>
            <a:r>
              <a:rPr lang="en-US" sz="4400" dirty="0">
                <a:cs typeface="Arial" panose="020B0604020202020204" pitchFamily="34" charset="0"/>
              </a:rPr>
              <a:t>The Tribulation Begins !</a:t>
            </a:r>
            <a:endParaRPr lang="en-US" sz="4400" dirty="0">
              <a:latin typeface="+mn-lt"/>
              <a:cs typeface="Arial" panose="020B0604020202020204" pitchFamily="34" charset="0"/>
            </a:endParaRPr>
          </a:p>
        </p:txBody>
      </p:sp>
    </p:spTree>
    <p:extLst>
      <p:ext uri="{BB962C8B-B14F-4D97-AF65-F5344CB8AC3E}">
        <p14:creationId xmlns:p14="http://schemas.microsoft.com/office/powerpoint/2010/main" val="11420659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7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144,000 &amp; The Multitude</a:t>
            </a:r>
          </a:p>
          <a:p>
            <a:pPr algn="ctr"/>
            <a:r>
              <a:rPr lang="en-US" sz="4400" dirty="0">
                <a:latin typeface="+mn-lt"/>
                <a:cs typeface="Arial" panose="020B0604020202020204" pitchFamily="34" charset="0"/>
              </a:rPr>
              <a:t>God Seals the Believers</a:t>
            </a:r>
          </a:p>
        </p:txBody>
      </p:sp>
    </p:spTree>
    <p:extLst>
      <p:ext uri="{BB962C8B-B14F-4D97-AF65-F5344CB8AC3E}">
        <p14:creationId xmlns:p14="http://schemas.microsoft.com/office/powerpoint/2010/main" val="781961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8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Trumpets Begin</a:t>
            </a:r>
          </a:p>
          <a:p>
            <a:pPr algn="ctr"/>
            <a:r>
              <a:rPr lang="en-US" sz="4400" dirty="0">
                <a:cs typeface="Arial" panose="020B0604020202020204" pitchFamily="34" charset="0"/>
              </a:rPr>
              <a:t>Wormwood and 1/3 dead</a:t>
            </a:r>
            <a:endParaRPr lang="en-US" sz="4400" dirty="0">
              <a:latin typeface="+mn-lt"/>
              <a:cs typeface="Arial" panose="020B0604020202020204" pitchFamily="34" charset="0"/>
            </a:endParaRPr>
          </a:p>
        </p:txBody>
      </p:sp>
    </p:spTree>
    <p:extLst>
      <p:ext uri="{BB962C8B-B14F-4D97-AF65-F5344CB8AC3E}">
        <p14:creationId xmlns:p14="http://schemas.microsoft.com/office/powerpoint/2010/main" val="11676846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2123658"/>
          </a:xfrm>
          <a:prstGeom prst="rect">
            <a:avLst/>
          </a:prstGeom>
          <a:noFill/>
        </p:spPr>
        <p:txBody>
          <a:bodyPr wrap="square" rtlCol="0">
            <a:spAutoFit/>
          </a:bodyPr>
          <a:lstStyle/>
          <a:p>
            <a:pPr algn="ctr"/>
            <a:r>
              <a:rPr lang="en-US" sz="4400" dirty="0">
                <a:cs typeface="Arial" panose="020B0604020202020204" pitchFamily="34" charset="0"/>
              </a:rPr>
              <a:t>The Worst of the Worst</a:t>
            </a:r>
          </a:p>
          <a:p>
            <a:pPr algn="ctr"/>
            <a:r>
              <a:rPr lang="en-US" sz="4400" dirty="0">
                <a:latin typeface="+mn-lt"/>
                <a:cs typeface="Arial" panose="020B0604020202020204" pitchFamily="34" charset="0"/>
              </a:rPr>
              <a:t>Scorpions</a:t>
            </a:r>
          </a:p>
          <a:p>
            <a:pPr algn="ctr"/>
            <a:r>
              <a:rPr lang="en-US" sz="4400" dirty="0">
                <a:cs typeface="Arial" panose="020B0604020202020204" pitchFamily="34" charset="0"/>
              </a:rPr>
              <a:t>Satan’s Angels Loosed</a:t>
            </a:r>
            <a:endParaRPr lang="en-US" sz="4400" dirty="0">
              <a:latin typeface="+mn-lt"/>
              <a:cs typeface="Arial" panose="020B0604020202020204" pitchFamily="34" charset="0"/>
            </a:endParaRPr>
          </a:p>
        </p:txBody>
      </p:sp>
    </p:spTree>
    <p:extLst>
      <p:ext uri="{BB962C8B-B14F-4D97-AF65-F5344CB8AC3E}">
        <p14:creationId xmlns:p14="http://schemas.microsoft.com/office/powerpoint/2010/main" val="17894484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199" y="1570037"/>
            <a:ext cx="10610461" cy="4031873"/>
          </a:xfrm>
          <a:prstGeom prst="rect">
            <a:avLst/>
          </a:prstGeom>
          <a:noFill/>
        </p:spPr>
        <p:txBody>
          <a:bodyPr wrap="square" rtlCol="0">
            <a:spAutoFit/>
          </a:bodyPr>
          <a:lstStyle/>
          <a:p>
            <a:r>
              <a:rPr lang="en-US" sz="3200" dirty="0">
                <a:cs typeface="Arial" panose="020B0604020202020204" pitchFamily="34" charset="0"/>
              </a:rPr>
              <a:t>#1	Hail, fire, &amp; blood and 1/3 burned up</a:t>
            </a:r>
          </a:p>
          <a:p>
            <a:endParaRPr lang="en-US" sz="3200" dirty="0">
              <a:latin typeface="+mn-lt"/>
              <a:cs typeface="Arial" panose="020B0604020202020204" pitchFamily="34" charset="0"/>
            </a:endParaRPr>
          </a:p>
          <a:p>
            <a:r>
              <a:rPr lang="en-US" sz="3200" dirty="0">
                <a:cs typeface="Arial" panose="020B0604020202020204" pitchFamily="34" charset="0"/>
              </a:rPr>
              <a:t>#2	Mountain hurled to sea &amp; blood.  1/3 ships &amp; sea 			creatures dead</a:t>
            </a:r>
          </a:p>
          <a:p>
            <a:endParaRPr lang="en-US" sz="3200" dirty="0">
              <a:latin typeface="+mn-lt"/>
              <a:cs typeface="Arial" panose="020B0604020202020204" pitchFamily="34" charset="0"/>
            </a:endParaRPr>
          </a:p>
          <a:p>
            <a:r>
              <a:rPr lang="en-US" sz="3200" dirty="0">
                <a:cs typeface="Arial" panose="020B0604020202020204" pitchFamily="34" charset="0"/>
              </a:rPr>
              <a:t>#3	Star Wormwood crashes and water bitter, many die</a:t>
            </a:r>
          </a:p>
          <a:p>
            <a:endParaRPr lang="en-US" sz="3200" dirty="0">
              <a:latin typeface="+mn-lt"/>
              <a:cs typeface="Arial" panose="020B0604020202020204" pitchFamily="34" charset="0"/>
            </a:endParaRPr>
          </a:p>
          <a:p>
            <a:r>
              <a:rPr lang="en-US" sz="3200" dirty="0">
                <a:cs typeface="Arial" panose="020B0604020202020204" pitchFamily="34" charset="0"/>
              </a:rPr>
              <a:t>#4	1/3 sun, moon, stars go dark</a:t>
            </a:r>
            <a:endParaRPr lang="en-US" sz="32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462292" y="511787"/>
            <a:ext cx="783971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4000" b="1" dirty="0">
                <a:latin typeface="Times New Roman" pitchFamily="18" charset="0"/>
              </a:rPr>
              <a:t> The Seven Trumpets of Revelation</a:t>
            </a:r>
          </a:p>
        </p:txBody>
      </p:sp>
    </p:spTree>
    <p:extLst>
      <p:ext uri="{BB962C8B-B14F-4D97-AF65-F5344CB8AC3E}">
        <p14:creationId xmlns:p14="http://schemas.microsoft.com/office/powerpoint/2010/main" val="28565057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081824"/>
            <a:ext cx="10515600" cy="3046988"/>
          </a:xfrm>
          <a:prstGeom prst="rect">
            <a:avLst/>
          </a:prstGeom>
          <a:noFill/>
        </p:spPr>
        <p:txBody>
          <a:bodyPr wrap="square" rtlCol="0">
            <a:spAutoFit/>
          </a:bodyPr>
          <a:lstStyle/>
          <a:p>
            <a:r>
              <a:rPr lang="en-US" sz="3200" dirty="0">
                <a:cs typeface="Arial" panose="020B0604020202020204" pitchFamily="34" charset="0"/>
              </a:rPr>
              <a:t>35 For it will come on all those who live on the face of the whole earth.</a:t>
            </a:r>
          </a:p>
          <a:p>
            <a:endParaRPr lang="en-US" sz="3200" dirty="0">
              <a:cs typeface="Arial" panose="020B0604020202020204" pitchFamily="34" charset="0"/>
            </a:endParaRPr>
          </a:p>
          <a:p>
            <a:r>
              <a:rPr lang="en-US" sz="3200" dirty="0">
                <a:cs typeface="Arial" panose="020B0604020202020204" pitchFamily="34" charset="0"/>
              </a:rPr>
              <a:t>36 Be always on the watch, and pray that you may be able to escape all that is about to happen, and that you may be able to stand before the Son of Man.”</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132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4000" b="1" dirty="0">
                <a:latin typeface="Times New Roman" pitchFamily="18" charset="0"/>
              </a:rPr>
              <a:t> Revelation 9 – The Worst of the Worst</a:t>
            </a:r>
          </a:p>
          <a:p>
            <a:pPr algn="ctr" eaLnBrk="1" hangingPunct="1"/>
            <a:r>
              <a:rPr lang="en-US" altLang="en-US" sz="4000" b="1" dirty="0">
                <a:latin typeface="Times New Roman" pitchFamily="18" charset="0"/>
              </a:rPr>
              <a:t>Luke’s Prophecy for Chapter 9</a:t>
            </a:r>
          </a:p>
        </p:txBody>
      </p:sp>
    </p:spTree>
    <p:extLst>
      <p:ext uri="{BB962C8B-B14F-4D97-AF65-F5344CB8AC3E}">
        <p14:creationId xmlns:p14="http://schemas.microsoft.com/office/powerpoint/2010/main" val="30854746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570037"/>
            <a:ext cx="10515600" cy="4524315"/>
          </a:xfrm>
          <a:prstGeom prst="rect">
            <a:avLst/>
          </a:prstGeom>
          <a:noFill/>
        </p:spPr>
        <p:txBody>
          <a:bodyPr wrap="square" rtlCol="0">
            <a:spAutoFit/>
          </a:bodyPr>
          <a:lstStyle/>
          <a:p>
            <a:r>
              <a:rPr lang="en-US" sz="3200" dirty="0">
                <a:cs typeface="Arial" panose="020B0604020202020204" pitchFamily="34" charset="0"/>
              </a:rPr>
              <a:t>1 After this I saw four angels standing at the four corners of the earth, holding back the four winds of the earth to prevent any wind from blowing on the land or on the sea or on any tree.</a:t>
            </a:r>
          </a:p>
          <a:p>
            <a:endParaRPr lang="en-US" sz="3200" dirty="0">
              <a:cs typeface="Arial" panose="020B0604020202020204" pitchFamily="34" charset="0"/>
            </a:endParaRPr>
          </a:p>
          <a:p>
            <a:r>
              <a:rPr lang="en-US" sz="3200" dirty="0">
                <a:cs typeface="Arial" panose="020B0604020202020204" pitchFamily="34" charset="0"/>
              </a:rPr>
              <a:t>2 Then I saw another angel coming up from the east, having the seal of the living God. He called out in a loud voice to the four angels who had been given power to harm the land and the sea:</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780944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7 – The 1</a:t>
            </a:r>
            <a:r>
              <a:rPr lang="en-US" altLang="en-US" sz="4000" b="1" baseline="30000" dirty="0">
                <a:latin typeface="Times New Roman" pitchFamily="18" charset="0"/>
              </a:rPr>
              <a:t>st</a:t>
            </a:r>
            <a:r>
              <a:rPr lang="en-US" altLang="en-US" sz="4000" b="1" dirty="0">
                <a:latin typeface="Times New Roman" pitchFamily="18" charset="0"/>
              </a:rPr>
              <a:t> Four Angels</a:t>
            </a:r>
          </a:p>
        </p:txBody>
      </p:sp>
    </p:spTree>
    <p:extLst>
      <p:ext uri="{BB962C8B-B14F-4D97-AF65-F5344CB8AC3E}">
        <p14:creationId xmlns:p14="http://schemas.microsoft.com/office/powerpoint/2010/main" val="6699400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746125" y="1329455"/>
            <a:ext cx="10515600" cy="4031873"/>
          </a:xfrm>
          <a:prstGeom prst="rect">
            <a:avLst/>
          </a:prstGeom>
          <a:noFill/>
        </p:spPr>
        <p:txBody>
          <a:bodyPr wrap="square" rtlCol="0">
            <a:spAutoFit/>
          </a:bodyPr>
          <a:lstStyle/>
          <a:p>
            <a:r>
              <a:rPr lang="en-US" sz="3200" dirty="0">
                <a:cs typeface="Arial" panose="020B0604020202020204" pitchFamily="34" charset="0"/>
              </a:rPr>
              <a:t>3 “Do not harm the land or the sea or the trees until we put a seal on the foreheads of the servants of our God.”</a:t>
            </a:r>
          </a:p>
          <a:p>
            <a:endParaRPr lang="en-US" sz="3200" dirty="0">
              <a:cs typeface="Arial" panose="020B0604020202020204" pitchFamily="34" charset="0"/>
            </a:endParaRPr>
          </a:p>
          <a:p>
            <a:r>
              <a:rPr lang="en-US" sz="3200" dirty="0">
                <a:cs typeface="Arial" panose="020B0604020202020204" pitchFamily="34" charset="0"/>
              </a:rPr>
              <a:t>9 After this I looked, and there before me was a great multitude that no one could count, from every nation, tribe, people and language, standing before the throne and before the Lamb. They were wearing white robes and were holding palm branches in their hands.</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780944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7 – The 1</a:t>
            </a:r>
            <a:r>
              <a:rPr lang="en-US" altLang="en-US" sz="4000" b="1" baseline="30000" dirty="0">
                <a:latin typeface="Times New Roman" pitchFamily="18" charset="0"/>
              </a:rPr>
              <a:t>st</a:t>
            </a:r>
            <a:r>
              <a:rPr lang="en-US" altLang="en-US" sz="4000" b="1" dirty="0">
                <a:latin typeface="Times New Roman" pitchFamily="18" charset="0"/>
              </a:rPr>
              <a:t> Four Angels</a:t>
            </a:r>
          </a:p>
        </p:txBody>
      </p:sp>
    </p:spTree>
    <p:extLst>
      <p:ext uri="{BB962C8B-B14F-4D97-AF65-F5344CB8AC3E}">
        <p14:creationId xmlns:p14="http://schemas.microsoft.com/office/powerpoint/2010/main" val="41835157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539430"/>
          </a:xfrm>
          <a:prstGeom prst="rect">
            <a:avLst/>
          </a:prstGeom>
          <a:noFill/>
        </p:spPr>
        <p:txBody>
          <a:bodyPr wrap="square" rtlCol="0">
            <a:spAutoFit/>
          </a:bodyPr>
          <a:lstStyle/>
          <a:p>
            <a:r>
              <a:rPr lang="en-US" sz="3200" dirty="0">
                <a:cs typeface="Arial" panose="020B0604020202020204" pitchFamily="34" charset="0"/>
              </a:rPr>
              <a:t>1 The fifth angel sounded his trumpet, and I saw a star that had fallen from the sky to the earth. The star was given the key to the shaft of the Abyss.</a:t>
            </a:r>
          </a:p>
          <a:p>
            <a:endParaRPr lang="en-US" sz="3200" dirty="0">
              <a:cs typeface="Arial" panose="020B0604020202020204" pitchFamily="34" charset="0"/>
            </a:endParaRPr>
          </a:p>
          <a:p>
            <a:r>
              <a:rPr lang="en-US" sz="3200" dirty="0">
                <a:cs typeface="Arial" panose="020B0604020202020204" pitchFamily="34" charset="0"/>
              </a:rPr>
              <a:t>2 When he opened the Abyss, smoke rose from it like the smoke from a gigantic furnace. The sun and sky were darkened by the smoke from the Abyss.</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 The Worst of the Worst</a:t>
            </a:r>
          </a:p>
        </p:txBody>
      </p:sp>
    </p:spTree>
    <p:extLst>
      <p:ext uri="{BB962C8B-B14F-4D97-AF65-F5344CB8AC3E}">
        <p14:creationId xmlns:p14="http://schemas.microsoft.com/office/powerpoint/2010/main" val="27075435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409700" y="1909482"/>
            <a:ext cx="9372600" cy="39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Revelation 9</a:t>
            </a:r>
            <a:endParaRPr lang="en-US" altLang="en-US" sz="4100" i="0" kern="0" dirty="0">
              <a:solidFill>
                <a:prstClr val="white"/>
              </a:solidFill>
              <a:latin typeface="Rockwell" panose="02060603020205020403"/>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 May 25</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2025</a:t>
            </a: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539430"/>
          </a:xfrm>
          <a:prstGeom prst="rect">
            <a:avLst/>
          </a:prstGeom>
          <a:noFill/>
        </p:spPr>
        <p:txBody>
          <a:bodyPr wrap="square" rtlCol="0">
            <a:spAutoFit/>
          </a:bodyPr>
          <a:lstStyle/>
          <a:p>
            <a:r>
              <a:rPr lang="en-US" sz="3200" dirty="0">
                <a:cs typeface="Arial" panose="020B0604020202020204" pitchFamily="34" charset="0"/>
              </a:rPr>
              <a:t>3 And out of the smoke locusts came down on the earth and were given power like that of scorpions of the earth.</a:t>
            </a:r>
          </a:p>
          <a:p>
            <a:endParaRPr lang="en-US" sz="3200" dirty="0">
              <a:cs typeface="Arial" panose="020B0604020202020204" pitchFamily="34" charset="0"/>
            </a:endParaRPr>
          </a:p>
          <a:p>
            <a:r>
              <a:rPr lang="en-US" sz="3200" dirty="0">
                <a:cs typeface="Arial" panose="020B0604020202020204" pitchFamily="34" charset="0"/>
              </a:rPr>
              <a:t>4 They were told not to harm the grass of the earth or any plant or tree, but only those people who did not have the seal of God on their foreheads.</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 The Worst of the Worst</a:t>
            </a:r>
          </a:p>
        </p:txBody>
      </p:sp>
    </p:spTree>
    <p:extLst>
      <p:ext uri="{BB962C8B-B14F-4D97-AF65-F5344CB8AC3E}">
        <p14:creationId xmlns:p14="http://schemas.microsoft.com/office/powerpoint/2010/main" val="935587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046988"/>
          </a:xfrm>
          <a:prstGeom prst="rect">
            <a:avLst/>
          </a:prstGeom>
          <a:noFill/>
        </p:spPr>
        <p:txBody>
          <a:bodyPr wrap="square" rtlCol="0">
            <a:spAutoFit/>
          </a:bodyPr>
          <a:lstStyle/>
          <a:p>
            <a:r>
              <a:rPr lang="en-US" sz="3200" dirty="0">
                <a:cs typeface="Arial" panose="020B0604020202020204" pitchFamily="34" charset="0"/>
              </a:rPr>
              <a:t>5 They were not allowed to kill them but only to torture them for five months. And the agony they suffered was like that of the sting of a scorpion when it strikes.</a:t>
            </a:r>
          </a:p>
          <a:p>
            <a:endParaRPr lang="en-US" sz="3200" dirty="0">
              <a:cs typeface="Arial" panose="020B0604020202020204" pitchFamily="34" charset="0"/>
            </a:endParaRPr>
          </a:p>
          <a:p>
            <a:r>
              <a:rPr lang="en-US" sz="3200" dirty="0">
                <a:cs typeface="Arial" panose="020B0604020202020204" pitchFamily="34" charset="0"/>
              </a:rPr>
              <a:t>6 During those days people will seek death but will not find it; they will long to die, but death will elude them.</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 The Worst of the Worst</a:t>
            </a:r>
          </a:p>
        </p:txBody>
      </p:sp>
    </p:spTree>
    <p:extLst>
      <p:ext uri="{BB962C8B-B14F-4D97-AF65-F5344CB8AC3E}">
        <p14:creationId xmlns:p14="http://schemas.microsoft.com/office/powerpoint/2010/main" val="3567259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046988"/>
          </a:xfrm>
          <a:prstGeom prst="rect">
            <a:avLst/>
          </a:prstGeom>
          <a:noFill/>
        </p:spPr>
        <p:txBody>
          <a:bodyPr wrap="square" rtlCol="0">
            <a:spAutoFit/>
          </a:bodyPr>
          <a:lstStyle/>
          <a:p>
            <a:r>
              <a:rPr lang="en-US" sz="3200" dirty="0">
                <a:cs typeface="Arial" panose="020B0604020202020204" pitchFamily="34" charset="0"/>
              </a:rPr>
              <a:t>7 The locusts looked like horses prepared for battle. On their heads they wore something like crowns of gold, and their faces resembled human faces.</a:t>
            </a:r>
          </a:p>
          <a:p>
            <a:endParaRPr lang="en-US" sz="3200" dirty="0">
              <a:cs typeface="Arial" panose="020B0604020202020204" pitchFamily="34" charset="0"/>
            </a:endParaRPr>
          </a:p>
          <a:p>
            <a:r>
              <a:rPr lang="en-US" sz="3200" dirty="0">
                <a:cs typeface="Arial" panose="020B0604020202020204" pitchFamily="34" charset="0"/>
              </a:rPr>
              <a:t>8 Their hair was like women’s hair, and their teeth were like lions’ teeth.</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 The Worst of the Worst</a:t>
            </a:r>
          </a:p>
        </p:txBody>
      </p:sp>
    </p:spTree>
    <p:extLst>
      <p:ext uri="{BB962C8B-B14F-4D97-AF65-F5344CB8AC3E}">
        <p14:creationId xmlns:p14="http://schemas.microsoft.com/office/powerpoint/2010/main" val="37309290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3" name="Picture 2">
            <a:extLst>
              <a:ext uri="{FF2B5EF4-FFF2-40B4-BE49-F238E27FC236}">
                <a16:creationId xmlns:a16="http://schemas.microsoft.com/office/drawing/2014/main" id="{BE71AAD3-B81F-6BF5-CB24-B0ABA217D03E}"/>
              </a:ext>
            </a:extLst>
          </p:cNvPr>
          <p:cNvPicPr>
            <a:picLocks noChangeAspect="1"/>
          </p:cNvPicPr>
          <p:nvPr/>
        </p:nvPicPr>
        <p:blipFill>
          <a:blip r:embed="rId3"/>
          <a:stretch>
            <a:fillRect/>
          </a:stretch>
        </p:blipFill>
        <p:spPr>
          <a:xfrm>
            <a:off x="3048001" y="-1"/>
            <a:ext cx="9143999" cy="6792677"/>
          </a:xfrm>
          <a:prstGeom prst="rect">
            <a:avLst/>
          </a:prstGeom>
        </p:spPr>
      </p:pic>
      <p:sp>
        <p:nvSpPr>
          <p:cNvPr id="2" name="TextBox 1">
            <a:extLst>
              <a:ext uri="{FF2B5EF4-FFF2-40B4-BE49-F238E27FC236}">
                <a16:creationId xmlns:a16="http://schemas.microsoft.com/office/drawing/2014/main" id="{2BAA939F-7D12-6D46-AB16-C772A262AB2A}"/>
              </a:ext>
            </a:extLst>
          </p:cNvPr>
          <p:cNvSpPr txBox="1"/>
          <p:nvPr/>
        </p:nvSpPr>
        <p:spPr>
          <a:xfrm>
            <a:off x="-171969" y="2542433"/>
            <a:ext cx="3576088" cy="1446550"/>
          </a:xfrm>
          <a:prstGeom prst="rect">
            <a:avLst/>
          </a:prstGeom>
          <a:noFill/>
        </p:spPr>
        <p:txBody>
          <a:bodyPr wrap="square" rtlCol="0">
            <a:spAutoFit/>
          </a:bodyPr>
          <a:lstStyle/>
          <a:p>
            <a:pPr algn="ctr"/>
            <a:r>
              <a:rPr lang="en-US" sz="4400" dirty="0">
                <a:cs typeface="Arial" panose="020B0604020202020204" pitchFamily="34" charset="0"/>
              </a:rPr>
              <a:t>Dreaded Locusts</a:t>
            </a:r>
            <a:endParaRPr lang="en-US" sz="3200" dirty="0">
              <a:cs typeface="Arial" panose="020B0604020202020204" pitchFamily="34" charset="0"/>
            </a:endParaRPr>
          </a:p>
        </p:txBody>
      </p:sp>
    </p:spTree>
    <p:extLst>
      <p:ext uri="{BB962C8B-B14F-4D97-AF65-F5344CB8AC3E}">
        <p14:creationId xmlns:p14="http://schemas.microsoft.com/office/powerpoint/2010/main" val="29105318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524315"/>
          </a:xfrm>
          <a:prstGeom prst="rect">
            <a:avLst/>
          </a:prstGeom>
          <a:noFill/>
        </p:spPr>
        <p:txBody>
          <a:bodyPr wrap="square" rtlCol="0">
            <a:spAutoFit/>
          </a:bodyPr>
          <a:lstStyle/>
          <a:p>
            <a:r>
              <a:rPr lang="en-US" sz="3200" dirty="0">
                <a:cs typeface="Arial" panose="020B0604020202020204" pitchFamily="34" charset="0"/>
              </a:rPr>
              <a:t>4 For he chose us in him before the creation of the world to be holy and blameless in his sight. In love</a:t>
            </a:r>
          </a:p>
          <a:p>
            <a:endParaRPr lang="en-US" sz="3200" dirty="0">
              <a:cs typeface="Arial" panose="020B0604020202020204" pitchFamily="34" charset="0"/>
            </a:endParaRPr>
          </a:p>
          <a:p>
            <a:r>
              <a:rPr lang="en-US" sz="3200" dirty="0">
                <a:cs typeface="Arial" panose="020B0604020202020204" pitchFamily="34" charset="0"/>
              </a:rPr>
              <a:t>5 he predestined us for adoption to sonship through Jesus Christ, in accordance with his pleasure and will—</a:t>
            </a:r>
          </a:p>
          <a:p>
            <a:endParaRPr lang="en-US" sz="3200" dirty="0">
              <a:latin typeface="+mn-lt"/>
              <a:cs typeface="Arial" panose="020B0604020202020204" pitchFamily="34" charset="0"/>
            </a:endParaRPr>
          </a:p>
          <a:p>
            <a:r>
              <a:rPr lang="en-US" sz="3200" dirty="0">
                <a:latin typeface="+mn-lt"/>
                <a:cs typeface="Arial" panose="020B0604020202020204" pitchFamily="34" charset="0"/>
              </a:rPr>
              <a:t>9 he made known to us the mystery of his will according to his good pleasure, which he purposed in Christ,</a:t>
            </a: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7316618"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Paul’s message for the 5 months</a:t>
            </a:r>
          </a:p>
        </p:txBody>
      </p:sp>
    </p:spTree>
    <p:extLst>
      <p:ext uri="{BB962C8B-B14F-4D97-AF65-F5344CB8AC3E}">
        <p14:creationId xmlns:p14="http://schemas.microsoft.com/office/powerpoint/2010/main" val="21930745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031873"/>
          </a:xfrm>
          <a:prstGeom prst="rect">
            <a:avLst/>
          </a:prstGeom>
          <a:noFill/>
        </p:spPr>
        <p:txBody>
          <a:bodyPr wrap="square" rtlCol="0">
            <a:spAutoFit/>
          </a:bodyPr>
          <a:lstStyle/>
          <a:p>
            <a:r>
              <a:rPr lang="en-US" sz="3200" dirty="0">
                <a:cs typeface="Arial" panose="020B0604020202020204" pitchFamily="34" charset="0"/>
              </a:rPr>
              <a:t>10 to be put into effect when the times reach their fulfillment—to bring unity to all things in heaven and on earth under Christ.</a:t>
            </a:r>
          </a:p>
          <a:p>
            <a:endParaRPr lang="en-US" sz="3200" dirty="0">
              <a:cs typeface="Arial" panose="020B0604020202020204" pitchFamily="34" charset="0"/>
            </a:endParaRPr>
          </a:p>
          <a:p>
            <a:r>
              <a:rPr lang="en-US" sz="3200" dirty="0">
                <a:cs typeface="Arial" panose="020B0604020202020204" pitchFamily="34" charset="0"/>
              </a:rPr>
              <a:t>11 In him we were also chosen, having been predestined according to the plan of him who works out everything in conformity with the purpose of his will,</a:t>
            </a:r>
            <a:endParaRPr lang="en-US" sz="32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7316618"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Paul’s message for the 5 months</a:t>
            </a:r>
          </a:p>
        </p:txBody>
      </p:sp>
    </p:spTree>
    <p:extLst>
      <p:ext uri="{BB962C8B-B14F-4D97-AF65-F5344CB8AC3E}">
        <p14:creationId xmlns:p14="http://schemas.microsoft.com/office/powerpoint/2010/main" val="33948409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539430"/>
          </a:xfrm>
          <a:prstGeom prst="rect">
            <a:avLst/>
          </a:prstGeom>
          <a:noFill/>
        </p:spPr>
        <p:txBody>
          <a:bodyPr wrap="square" rtlCol="0">
            <a:spAutoFit/>
          </a:bodyPr>
          <a:lstStyle/>
          <a:p>
            <a:r>
              <a:rPr lang="en-US" sz="3200" dirty="0">
                <a:cs typeface="Arial" panose="020B0604020202020204" pitchFamily="34" charset="0"/>
              </a:rPr>
              <a:t>9 They had breastplates like breastplates of iron, and the sound of their wings was like the thundering of many horses and chariots rushing into battle.</a:t>
            </a:r>
          </a:p>
          <a:p>
            <a:endParaRPr lang="en-US" sz="3200" dirty="0">
              <a:cs typeface="Arial" panose="020B0604020202020204" pitchFamily="34" charset="0"/>
            </a:endParaRPr>
          </a:p>
          <a:p>
            <a:r>
              <a:rPr lang="en-US" sz="3200" dirty="0">
                <a:cs typeface="Arial" panose="020B0604020202020204" pitchFamily="34" charset="0"/>
              </a:rPr>
              <a:t>10 They had tails with stingers, like scorpions, and in their tails they had power to torment people for five months.</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 The Worst of the Worst</a:t>
            </a:r>
          </a:p>
        </p:txBody>
      </p:sp>
    </p:spTree>
    <p:extLst>
      <p:ext uri="{BB962C8B-B14F-4D97-AF65-F5344CB8AC3E}">
        <p14:creationId xmlns:p14="http://schemas.microsoft.com/office/powerpoint/2010/main" val="11834004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2554545"/>
          </a:xfrm>
          <a:prstGeom prst="rect">
            <a:avLst/>
          </a:prstGeom>
          <a:noFill/>
        </p:spPr>
        <p:txBody>
          <a:bodyPr wrap="square" rtlCol="0">
            <a:spAutoFit/>
          </a:bodyPr>
          <a:lstStyle/>
          <a:p>
            <a:r>
              <a:rPr lang="en-US" sz="3200" dirty="0">
                <a:cs typeface="Arial" panose="020B0604020202020204" pitchFamily="34" charset="0"/>
              </a:rPr>
              <a:t>11 They had as king over them the angel of the Abyss, whose name in Hebrew is Abaddon and in Greek is Apollyon (that is, Destroyer). </a:t>
            </a:r>
          </a:p>
          <a:p>
            <a:endParaRPr lang="en-US" sz="3200" dirty="0">
              <a:cs typeface="Arial" panose="020B0604020202020204" pitchFamily="34" charset="0"/>
            </a:endParaRPr>
          </a:p>
          <a:p>
            <a:r>
              <a:rPr lang="en-US" sz="3200" dirty="0">
                <a:cs typeface="Arial" panose="020B0604020202020204" pitchFamily="34" charset="0"/>
              </a:rPr>
              <a:t>12 The first woe is past; two other woes are yet to come.</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 The Worst of the Worst</a:t>
            </a:r>
          </a:p>
        </p:txBody>
      </p:sp>
    </p:spTree>
    <p:extLst>
      <p:ext uri="{BB962C8B-B14F-4D97-AF65-F5344CB8AC3E}">
        <p14:creationId xmlns:p14="http://schemas.microsoft.com/office/powerpoint/2010/main" val="29454015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557373" y="1924714"/>
            <a:ext cx="5218276" cy="2616101"/>
          </a:xfrm>
          <a:prstGeom prst="rect">
            <a:avLst/>
          </a:prstGeom>
          <a:noFill/>
        </p:spPr>
        <p:txBody>
          <a:bodyPr wrap="square" rtlCol="0">
            <a:spAutoFit/>
          </a:bodyPr>
          <a:lstStyle/>
          <a:p>
            <a:pPr algn="ctr"/>
            <a:r>
              <a:rPr lang="en-US" sz="4400" dirty="0">
                <a:cs typeface="Arial" panose="020B0604020202020204" pitchFamily="34" charset="0"/>
              </a:rPr>
              <a:t>Abaddon</a:t>
            </a:r>
          </a:p>
          <a:p>
            <a:pPr algn="ctr"/>
            <a:r>
              <a:rPr lang="en-US" sz="4400" dirty="0">
                <a:cs typeface="Arial" panose="020B0604020202020204" pitchFamily="34" charset="0"/>
              </a:rPr>
              <a:t>Apollyon (that is, Destroyer).</a:t>
            </a:r>
          </a:p>
          <a:p>
            <a:endParaRPr lang="en-US" sz="3200" dirty="0">
              <a:cs typeface="Arial" panose="020B0604020202020204" pitchFamily="34" charset="0"/>
            </a:endParaRPr>
          </a:p>
        </p:txBody>
      </p:sp>
      <p:pic>
        <p:nvPicPr>
          <p:cNvPr id="4" name="Picture 3">
            <a:extLst>
              <a:ext uri="{FF2B5EF4-FFF2-40B4-BE49-F238E27FC236}">
                <a16:creationId xmlns:a16="http://schemas.microsoft.com/office/drawing/2014/main" id="{8CBFE804-7FA6-30B4-A7F3-E11DFB678831}"/>
              </a:ext>
            </a:extLst>
          </p:cNvPr>
          <p:cNvPicPr>
            <a:picLocks noChangeAspect="1"/>
          </p:cNvPicPr>
          <p:nvPr/>
        </p:nvPicPr>
        <p:blipFill>
          <a:blip r:embed="rId3"/>
          <a:stretch>
            <a:fillRect/>
          </a:stretch>
        </p:blipFill>
        <p:spPr>
          <a:xfrm>
            <a:off x="6258392" y="0"/>
            <a:ext cx="5895041" cy="6858000"/>
          </a:xfrm>
          <a:prstGeom prst="rect">
            <a:avLst/>
          </a:prstGeom>
        </p:spPr>
      </p:pic>
    </p:spTree>
    <p:extLst>
      <p:ext uri="{BB962C8B-B14F-4D97-AF65-F5344CB8AC3E}">
        <p14:creationId xmlns:p14="http://schemas.microsoft.com/office/powerpoint/2010/main" val="22415032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539430"/>
          </a:xfrm>
          <a:prstGeom prst="rect">
            <a:avLst/>
          </a:prstGeom>
          <a:noFill/>
        </p:spPr>
        <p:txBody>
          <a:bodyPr wrap="square" rtlCol="0">
            <a:spAutoFit/>
          </a:bodyPr>
          <a:lstStyle/>
          <a:p>
            <a:r>
              <a:rPr lang="en-US" sz="3200" dirty="0">
                <a:cs typeface="Arial" panose="020B0604020202020204" pitchFamily="34" charset="0"/>
              </a:rPr>
              <a:t>13 The sixth angel sounded his trumpet, and I heard a voice coming from the four horns of the golden altar that is before God.</a:t>
            </a:r>
          </a:p>
          <a:p>
            <a:endParaRPr lang="en-US" sz="3200" dirty="0">
              <a:cs typeface="Arial" panose="020B0604020202020204" pitchFamily="34" charset="0"/>
            </a:endParaRPr>
          </a:p>
          <a:p>
            <a:r>
              <a:rPr lang="en-US" sz="3200" dirty="0">
                <a:cs typeface="Arial" panose="020B0604020202020204" pitchFamily="34" charset="0"/>
              </a:rPr>
              <a:t>14 It said to the sixth angel who had the trumpet, “Release the four angels who are bound at the great river Euphrates.”</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 The Worst of the Worst</a:t>
            </a:r>
          </a:p>
        </p:txBody>
      </p:sp>
    </p:spTree>
    <p:extLst>
      <p:ext uri="{BB962C8B-B14F-4D97-AF65-F5344CB8AC3E}">
        <p14:creationId xmlns:p14="http://schemas.microsoft.com/office/powerpoint/2010/main" val="27467370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0600" y="632361"/>
            <a:ext cx="10591799" cy="403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400" b="0" i="0" dirty="0">
                <a:effectLst/>
                <a:latin typeface="arial" panose="020B0604020202020204" pitchFamily="34" charset="0"/>
              </a:rPr>
              <a:t> </a:t>
            </a:r>
            <a:r>
              <a:rPr lang="en-US" sz="4400" b="1" i="0" dirty="0">
                <a:effectLst/>
                <a:latin typeface="+mn-lt"/>
              </a:rPr>
              <a:t>Most of all, it is the Revelation of Jesus Christ to us. If we catch everything else, but miss Jesus in the book, we miss the Book of Revelation</a:t>
            </a:r>
            <a:r>
              <a:rPr lang="en-US" sz="3600" b="1" i="0" dirty="0">
                <a:effectLst/>
                <a:latin typeface="+mn-lt"/>
              </a:rPr>
              <a:t>.</a:t>
            </a:r>
            <a:endParaRPr lang="en-US" sz="3600" b="1" dirty="0">
              <a:latin typeface="+mn-lt"/>
              <a:cs typeface="Arial" panose="020B0604020202020204" pitchFamily="34" charset="0"/>
            </a:endParaRPr>
          </a:p>
        </p:txBody>
      </p:sp>
    </p:spTree>
    <p:extLst>
      <p:ext uri="{BB962C8B-B14F-4D97-AF65-F5344CB8AC3E}">
        <p14:creationId xmlns:p14="http://schemas.microsoft.com/office/powerpoint/2010/main" val="11927939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046988"/>
          </a:xfrm>
          <a:prstGeom prst="rect">
            <a:avLst/>
          </a:prstGeom>
          <a:noFill/>
        </p:spPr>
        <p:txBody>
          <a:bodyPr wrap="square" rtlCol="0">
            <a:spAutoFit/>
          </a:bodyPr>
          <a:lstStyle/>
          <a:p>
            <a:r>
              <a:rPr lang="en-US" sz="3200" dirty="0">
                <a:cs typeface="Arial" panose="020B0604020202020204" pitchFamily="34" charset="0"/>
              </a:rPr>
              <a:t>15 And the four angels who had been kept ready for this very hour and day and month and year were released to kill a third of mankind.</a:t>
            </a:r>
          </a:p>
          <a:p>
            <a:endParaRPr lang="en-US" sz="3200" dirty="0">
              <a:cs typeface="Arial" panose="020B0604020202020204" pitchFamily="34" charset="0"/>
            </a:endParaRPr>
          </a:p>
          <a:p>
            <a:r>
              <a:rPr lang="en-US" sz="3200" dirty="0">
                <a:cs typeface="Arial" panose="020B0604020202020204" pitchFamily="34" charset="0"/>
              </a:rPr>
              <a:t>16 The number of the mounted troops was twice ten thousand times ten thousand. I heard their number.</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 The Worst of the Worst</a:t>
            </a:r>
          </a:p>
        </p:txBody>
      </p:sp>
    </p:spTree>
    <p:extLst>
      <p:ext uri="{BB962C8B-B14F-4D97-AF65-F5344CB8AC3E}">
        <p14:creationId xmlns:p14="http://schemas.microsoft.com/office/powerpoint/2010/main" val="9566754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031873"/>
          </a:xfrm>
          <a:prstGeom prst="rect">
            <a:avLst/>
          </a:prstGeom>
          <a:noFill/>
        </p:spPr>
        <p:txBody>
          <a:bodyPr wrap="square" rtlCol="0">
            <a:spAutoFit/>
          </a:bodyPr>
          <a:lstStyle/>
          <a:p>
            <a:r>
              <a:rPr lang="en-US" sz="3200" dirty="0">
                <a:cs typeface="Arial" panose="020B0604020202020204" pitchFamily="34" charset="0"/>
              </a:rPr>
              <a:t>17 The horses and riders I saw in my vision looked like this: Their breastplates were fiery red, dark blue, and yellow as sulfur. The heads of the horses resembled the heads of lions, and out of their mouths came fire, smoke and sulfur.</a:t>
            </a:r>
          </a:p>
          <a:p>
            <a:endParaRPr lang="en-US" sz="3200" dirty="0">
              <a:cs typeface="Arial" panose="020B0604020202020204" pitchFamily="34" charset="0"/>
            </a:endParaRPr>
          </a:p>
          <a:p>
            <a:r>
              <a:rPr lang="en-US" sz="3200" dirty="0">
                <a:cs typeface="Arial" panose="020B0604020202020204" pitchFamily="34" charset="0"/>
              </a:rPr>
              <a:t>18 A third of mankind was killed by the three plagues of fire, smoke and sulfur that came out of their mouths.</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 The Worst of the Worst</a:t>
            </a:r>
          </a:p>
        </p:txBody>
      </p:sp>
    </p:spTree>
    <p:extLst>
      <p:ext uri="{BB962C8B-B14F-4D97-AF65-F5344CB8AC3E}">
        <p14:creationId xmlns:p14="http://schemas.microsoft.com/office/powerpoint/2010/main" val="412429016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 name="Rectangle 17">
            <a:extLst>
              <a:ext uri="{FF2B5EF4-FFF2-40B4-BE49-F238E27FC236}">
                <a16:creationId xmlns:a16="http://schemas.microsoft.com/office/drawing/2014/main" id="{18F8EAEF-AA52-FF46-C322-14087E7951BA}"/>
              </a:ext>
            </a:extLst>
          </p:cNvPr>
          <p:cNvSpPr>
            <a:spLocks noChangeArrowheads="1"/>
          </p:cNvSpPr>
          <p:nvPr/>
        </p:nvSpPr>
        <p:spPr bwMode="auto">
          <a:xfrm>
            <a:off x="275850" y="2425594"/>
            <a:ext cx="3838951" cy="132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4000" b="1" dirty="0">
                <a:latin typeface="Times New Roman" pitchFamily="18" charset="0"/>
              </a:rPr>
              <a:t> Rev 9:17</a:t>
            </a:r>
          </a:p>
          <a:p>
            <a:pPr algn="ctr" eaLnBrk="1" hangingPunct="1"/>
            <a:r>
              <a:rPr lang="en-US" altLang="en-US" sz="4000" b="1" dirty="0">
                <a:latin typeface="Times New Roman" pitchFamily="18" charset="0"/>
              </a:rPr>
              <a:t>Soldiers</a:t>
            </a:r>
          </a:p>
        </p:txBody>
      </p:sp>
      <p:pic>
        <p:nvPicPr>
          <p:cNvPr id="6" name="Picture 5">
            <a:extLst>
              <a:ext uri="{FF2B5EF4-FFF2-40B4-BE49-F238E27FC236}">
                <a16:creationId xmlns:a16="http://schemas.microsoft.com/office/drawing/2014/main" id="{A49C2837-103E-804A-6F35-AFC8125B78C1}"/>
              </a:ext>
            </a:extLst>
          </p:cNvPr>
          <p:cNvPicPr>
            <a:picLocks noChangeAspect="1"/>
          </p:cNvPicPr>
          <p:nvPr/>
        </p:nvPicPr>
        <p:blipFill>
          <a:blip r:embed="rId3"/>
          <a:stretch>
            <a:fillRect/>
          </a:stretch>
        </p:blipFill>
        <p:spPr>
          <a:xfrm>
            <a:off x="3349690" y="136525"/>
            <a:ext cx="8842310" cy="6494901"/>
          </a:xfrm>
          <a:prstGeom prst="rect">
            <a:avLst/>
          </a:prstGeom>
        </p:spPr>
      </p:pic>
    </p:spTree>
    <p:extLst>
      <p:ext uri="{BB962C8B-B14F-4D97-AF65-F5344CB8AC3E}">
        <p14:creationId xmlns:p14="http://schemas.microsoft.com/office/powerpoint/2010/main" val="41588684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220315"/>
            <a:ext cx="10515600" cy="5016758"/>
          </a:xfrm>
          <a:prstGeom prst="rect">
            <a:avLst/>
          </a:prstGeom>
          <a:noFill/>
        </p:spPr>
        <p:txBody>
          <a:bodyPr wrap="square" rtlCol="0">
            <a:spAutoFit/>
          </a:bodyPr>
          <a:lstStyle/>
          <a:p>
            <a:r>
              <a:rPr lang="en-US" sz="3200" dirty="0">
                <a:cs typeface="Arial" panose="020B0604020202020204" pitchFamily="34" charset="0"/>
              </a:rPr>
              <a:t>3 Before them fire devours, behind them a flame blazes. Before them the land is like the garden of Eden, behind them, a desert waste— nothing escapes them.</a:t>
            </a:r>
          </a:p>
          <a:p>
            <a:endParaRPr lang="en-US" sz="3200" dirty="0">
              <a:cs typeface="Arial" panose="020B0604020202020204" pitchFamily="34" charset="0"/>
            </a:endParaRPr>
          </a:p>
          <a:p>
            <a:r>
              <a:rPr lang="en-US" sz="3200" dirty="0">
                <a:cs typeface="Arial" panose="020B0604020202020204" pitchFamily="34" charset="0"/>
              </a:rPr>
              <a:t>4 They have the appearance of horses; they gallop along like cavalry.</a:t>
            </a:r>
          </a:p>
          <a:p>
            <a:endParaRPr lang="en-US" sz="3200" dirty="0">
              <a:cs typeface="Arial" panose="020B0604020202020204" pitchFamily="34" charset="0"/>
            </a:endParaRPr>
          </a:p>
          <a:p>
            <a:r>
              <a:rPr lang="en-US" sz="3200" dirty="0">
                <a:cs typeface="Arial" panose="020B0604020202020204" pitchFamily="34" charset="0"/>
              </a:rPr>
              <a:t>5 With a noise like that of chariots they leap over the mountaintops, like a crackling fire consuming stubble, like a mighty army drawn up for battle.</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75295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Joel 2 Prophesy</a:t>
            </a:r>
          </a:p>
        </p:txBody>
      </p:sp>
    </p:spTree>
    <p:extLst>
      <p:ext uri="{BB962C8B-B14F-4D97-AF65-F5344CB8AC3E}">
        <p14:creationId xmlns:p14="http://schemas.microsoft.com/office/powerpoint/2010/main" val="12945397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329455"/>
            <a:ext cx="10515600" cy="5016758"/>
          </a:xfrm>
          <a:prstGeom prst="rect">
            <a:avLst/>
          </a:prstGeom>
          <a:noFill/>
        </p:spPr>
        <p:txBody>
          <a:bodyPr wrap="square" rtlCol="0">
            <a:spAutoFit/>
          </a:bodyPr>
          <a:lstStyle/>
          <a:p>
            <a:r>
              <a:rPr lang="en-US" sz="3200" dirty="0">
                <a:cs typeface="Arial" panose="020B0604020202020204" pitchFamily="34" charset="0"/>
              </a:rPr>
              <a:t>6 At the sight of them, nations are in anguish; every face turns pale.</a:t>
            </a:r>
          </a:p>
          <a:p>
            <a:endParaRPr lang="en-US" sz="3200" dirty="0">
              <a:cs typeface="Arial" panose="020B0604020202020204" pitchFamily="34" charset="0"/>
            </a:endParaRPr>
          </a:p>
          <a:p>
            <a:r>
              <a:rPr lang="en-US" sz="3200" dirty="0">
                <a:cs typeface="Arial" panose="020B0604020202020204" pitchFamily="34" charset="0"/>
              </a:rPr>
              <a:t>7 They charge like warriors; they scale walls like soldiers. They all march in line, not swerving from their course.</a:t>
            </a:r>
          </a:p>
          <a:p>
            <a:endParaRPr lang="en-US" sz="3200" dirty="0">
              <a:cs typeface="Arial" panose="020B0604020202020204" pitchFamily="34" charset="0"/>
            </a:endParaRPr>
          </a:p>
          <a:p>
            <a:r>
              <a:rPr lang="en-US" sz="3200" dirty="0">
                <a:cs typeface="Arial" panose="020B0604020202020204" pitchFamily="34" charset="0"/>
              </a:rPr>
              <a:t>8 They do not jostle each other; each marches straight ahead. They plunge through defenses without breaking ranks.</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375295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Joel 2 Prophesy</a:t>
            </a:r>
          </a:p>
        </p:txBody>
      </p:sp>
    </p:spTree>
    <p:extLst>
      <p:ext uri="{BB962C8B-B14F-4D97-AF65-F5344CB8AC3E}">
        <p14:creationId xmlns:p14="http://schemas.microsoft.com/office/powerpoint/2010/main" val="6149896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241296"/>
            <a:ext cx="10515600" cy="5016758"/>
          </a:xfrm>
          <a:prstGeom prst="rect">
            <a:avLst/>
          </a:prstGeom>
          <a:noFill/>
        </p:spPr>
        <p:txBody>
          <a:bodyPr wrap="square" rtlCol="0">
            <a:spAutoFit/>
          </a:bodyPr>
          <a:lstStyle/>
          <a:p>
            <a:r>
              <a:rPr lang="en-US" sz="3200" dirty="0">
                <a:cs typeface="Arial" panose="020B0604020202020204" pitchFamily="34" charset="0"/>
              </a:rPr>
              <a:t>2 The LORD will restore the splendor of Jacob like the splendor of Israel, though destroyers have laid them waste and have ruined their vines.</a:t>
            </a:r>
          </a:p>
          <a:p>
            <a:r>
              <a:rPr lang="en-US" sz="3200" dirty="0">
                <a:cs typeface="Arial" panose="020B0604020202020204" pitchFamily="34" charset="0"/>
              </a:rPr>
              <a:t>3 The shields of the soldiers are red; the warriors are clad in scarlet. The metal on the chariots flashes on the day they are made ready; the spears of juniper are brandished.</a:t>
            </a:r>
          </a:p>
          <a:p>
            <a:r>
              <a:rPr lang="en-US" sz="3200" dirty="0">
                <a:cs typeface="Arial" panose="020B0604020202020204" pitchFamily="34" charset="0"/>
              </a:rPr>
              <a:t>4 The chariots storm through the streets, rushing back and forth through the squares. They look like flaming torches; they dart about like lightning.</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11042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Nahum Prophesy</a:t>
            </a:r>
          </a:p>
        </p:txBody>
      </p:sp>
    </p:spTree>
    <p:extLst>
      <p:ext uri="{BB962C8B-B14F-4D97-AF65-F5344CB8AC3E}">
        <p14:creationId xmlns:p14="http://schemas.microsoft.com/office/powerpoint/2010/main" val="28664163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241296"/>
            <a:ext cx="10515600" cy="4524315"/>
          </a:xfrm>
          <a:prstGeom prst="rect">
            <a:avLst/>
          </a:prstGeom>
          <a:noFill/>
        </p:spPr>
        <p:txBody>
          <a:bodyPr wrap="square" rtlCol="0">
            <a:spAutoFit/>
          </a:bodyPr>
          <a:lstStyle/>
          <a:p>
            <a:r>
              <a:rPr lang="en-US" sz="3200" dirty="0">
                <a:cs typeface="Arial" panose="020B0604020202020204" pitchFamily="34" charset="0"/>
              </a:rPr>
              <a:t>19 The power of the horses was in their mouths and in their tails; for their tails were like snakes, having heads with which they inflict injury.</a:t>
            </a:r>
          </a:p>
          <a:p>
            <a:endParaRPr lang="en-US" sz="3200" dirty="0">
              <a:cs typeface="Arial" panose="020B0604020202020204" pitchFamily="34" charset="0"/>
            </a:endParaRPr>
          </a:p>
          <a:p>
            <a:r>
              <a:rPr lang="en-US" sz="3200" dirty="0">
                <a:cs typeface="Arial" panose="020B0604020202020204" pitchFamily="34" charset="0"/>
              </a:rPr>
              <a:t>20 The rest of mankind who were not killed by these plagues still did not repent of the work of their hands; they did not stop worshiping demons, and idols of gold, silver, bronze, stone and wood—idols that cannot see or hear or walk.</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 The Worst of the Worst</a:t>
            </a:r>
          </a:p>
        </p:txBody>
      </p:sp>
    </p:spTree>
    <p:extLst>
      <p:ext uri="{BB962C8B-B14F-4D97-AF65-F5344CB8AC3E}">
        <p14:creationId xmlns:p14="http://schemas.microsoft.com/office/powerpoint/2010/main" val="6979138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1040961" y="2072829"/>
            <a:ext cx="10515600" cy="1077218"/>
          </a:xfrm>
          <a:prstGeom prst="rect">
            <a:avLst/>
          </a:prstGeom>
          <a:noFill/>
        </p:spPr>
        <p:txBody>
          <a:bodyPr wrap="square" rtlCol="0">
            <a:spAutoFit/>
          </a:bodyPr>
          <a:lstStyle/>
          <a:p>
            <a:r>
              <a:rPr lang="en-US" sz="3200" dirty="0">
                <a:cs typeface="Arial" panose="020B0604020202020204" pitchFamily="34" charset="0"/>
              </a:rPr>
              <a:t>21 Nor did they repent of their murders, their magic arts, their sexual immorality or their thefts.</a:t>
            </a:r>
            <a:endParaRPr lang="en-US" sz="3200" dirty="0">
              <a:solidFill>
                <a:schemeClr val="bg1"/>
              </a:solidFill>
              <a:highlight>
                <a:srgbClr val="FFFF00"/>
              </a:highlight>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868237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 The Worst of the Worst</a:t>
            </a:r>
          </a:p>
        </p:txBody>
      </p:sp>
    </p:spTree>
    <p:extLst>
      <p:ext uri="{BB962C8B-B14F-4D97-AF65-F5344CB8AC3E}">
        <p14:creationId xmlns:p14="http://schemas.microsoft.com/office/powerpoint/2010/main" val="20486148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92175" y="1570037"/>
            <a:ext cx="10591799" cy="41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God, the Father almighty,</a:t>
            </a:r>
          </a:p>
          <a:p>
            <a:pPr>
              <a:lnSpc>
                <a:spcPct val="150000"/>
              </a:lnSpc>
            </a:pPr>
            <a:r>
              <a:rPr lang="en-US" sz="3600" b="1" dirty="0">
                <a:latin typeface="Arial" panose="020B0604020202020204" pitchFamily="34" charset="0"/>
                <a:cs typeface="Arial" panose="020B0604020202020204" pitchFamily="34" charset="0"/>
              </a:rPr>
              <a:t>Maker of heaven and earth,</a:t>
            </a:r>
          </a:p>
          <a:p>
            <a:pPr>
              <a:lnSpc>
                <a:spcPct val="150000"/>
              </a:lnSpc>
            </a:pPr>
            <a:r>
              <a:rPr lang="en-US" sz="3600" b="1" dirty="0">
                <a:latin typeface="Arial" panose="020B0604020202020204" pitchFamily="34" charset="0"/>
                <a:cs typeface="Arial" panose="020B0604020202020204" pitchFamily="34" charset="0"/>
              </a:rPr>
              <a:t>and in Jesus Christ, his only Son, our Lord,</a:t>
            </a:r>
          </a:p>
          <a:p>
            <a:pPr>
              <a:lnSpc>
                <a:spcPct val="150000"/>
              </a:lnSpc>
            </a:pPr>
            <a:r>
              <a:rPr lang="en-US" sz="3600" b="1" dirty="0">
                <a:latin typeface="Arial" panose="020B0604020202020204" pitchFamily="34" charset="0"/>
                <a:cs typeface="Arial" panose="020B0604020202020204" pitchFamily="34" charset="0"/>
              </a:rPr>
              <a:t>who was conceived by the Holy Spirit,</a:t>
            </a:r>
          </a:p>
          <a:p>
            <a:pPr>
              <a:lnSpc>
                <a:spcPct val="150000"/>
              </a:lnSpc>
            </a:pPr>
            <a:r>
              <a:rPr lang="en-US" sz="3600" b="1" dirty="0">
                <a:latin typeface="Arial" panose="020B0604020202020204" pitchFamily="34" charset="0"/>
                <a:cs typeface="Arial" panose="020B0604020202020204" pitchFamily="34" charset="0"/>
              </a:rPr>
              <a:t>born of the Virgin Mary,</a:t>
            </a:r>
          </a:p>
        </p:txBody>
      </p:sp>
    </p:spTree>
    <p:extLst>
      <p:ext uri="{BB962C8B-B14F-4D97-AF65-F5344CB8AC3E}">
        <p14:creationId xmlns:p14="http://schemas.microsoft.com/office/powerpoint/2010/main" val="16490156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545155"/>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suffered under Pontius Pilate,</a:t>
            </a:r>
          </a:p>
          <a:p>
            <a:pPr>
              <a:lnSpc>
                <a:spcPct val="150000"/>
              </a:lnSpc>
            </a:pPr>
            <a:r>
              <a:rPr lang="en-US" sz="3600" b="1" dirty="0">
                <a:latin typeface="Arial" panose="020B0604020202020204" pitchFamily="34" charset="0"/>
                <a:cs typeface="Arial" panose="020B0604020202020204" pitchFamily="34" charset="0"/>
              </a:rPr>
              <a:t>was crucified, died and was buried;</a:t>
            </a:r>
          </a:p>
          <a:p>
            <a:pPr>
              <a:lnSpc>
                <a:spcPct val="150000"/>
              </a:lnSpc>
            </a:pPr>
            <a:r>
              <a:rPr lang="en-US" sz="3600" b="1" dirty="0">
                <a:latin typeface="Arial" panose="020B0604020202020204" pitchFamily="34" charset="0"/>
                <a:cs typeface="Arial" panose="020B0604020202020204" pitchFamily="34" charset="0"/>
              </a:rPr>
              <a:t>on the third day he rose from the dead and ascended into heaven,</a:t>
            </a:r>
          </a:p>
        </p:txBody>
      </p:sp>
    </p:spTree>
    <p:extLst>
      <p:ext uri="{BB962C8B-B14F-4D97-AF65-F5344CB8AC3E}">
        <p14:creationId xmlns:p14="http://schemas.microsoft.com/office/powerpoint/2010/main" val="3407979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570037"/>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3600" b="1" dirty="0">
                <a:latin typeface="Arial" panose="020B0604020202020204" pitchFamily="34" charset="0"/>
                <a:cs typeface="Arial" panose="020B0604020202020204" pitchFamily="34" charset="0"/>
              </a:rPr>
              <a:t>from there he will come to judge the living and the dead.</a:t>
            </a:r>
          </a:p>
        </p:txBody>
      </p:sp>
    </p:spTree>
    <p:extLst>
      <p:ext uri="{BB962C8B-B14F-4D97-AF65-F5344CB8AC3E}">
        <p14:creationId xmlns:p14="http://schemas.microsoft.com/office/powerpoint/2010/main" val="10946030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295400" y="1266272"/>
            <a:ext cx="9296400" cy="497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the Holy Spirit,</a:t>
            </a:r>
          </a:p>
          <a:p>
            <a:pPr>
              <a:lnSpc>
                <a:spcPct val="150000"/>
              </a:lnSpc>
            </a:pPr>
            <a:r>
              <a:rPr lang="en-US" sz="3600" b="1" dirty="0">
                <a:latin typeface="Arial" panose="020B0604020202020204" pitchFamily="34" charset="0"/>
                <a:cs typeface="Arial" panose="020B0604020202020204" pitchFamily="34" charset="0"/>
              </a:rPr>
              <a:t>the holy catholic Church,</a:t>
            </a:r>
          </a:p>
          <a:p>
            <a:pPr>
              <a:lnSpc>
                <a:spcPct val="150000"/>
              </a:lnSpc>
            </a:pPr>
            <a:r>
              <a:rPr lang="en-US" sz="3600" b="1" dirty="0">
                <a:latin typeface="Arial" panose="020B0604020202020204" pitchFamily="34" charset="0"/>
                <a:cs typeface="Arial" panose="020B0604020202020204" pitchFamily="34" charset="0"/>
              </a:rPr>
              <a:t>the communion of saints,</a:t>
            </a:r>
          </a:p>
          <a:p>
            <a:pPr>
              <a:lnSpc>
                <a:spcPct val="150000"/>
              </a:lnSpc>
            </a:pPr>
            <a:r>
              <a:rPr lang="en-US" sz="3600" b="1" dirty="0">
                <a:latin typeface="Arial" panose="020B0604020202020204" pitchFamily="34" charset="0"/>
                <a:cs typeface="Arial" panose="020B0604020202020204" pitchFamily="34" charset="0"/>
              </a:rPr>
              <a:t>the forgiveness of sins,</a:t>
            </a:r>
          </a:p>
          <a:p>
            <a:pPr>
              <a:lnSpc>
                <a:spcPct val="150000"/>
              </a:lnSpc>
            </a:pPr>
            <a:r>
              <a:rPr lang="en-US" sz="3600" b="1" dirty="0">
                <a:latin typeface="Arial" panose="020B0604020202020204" pitchFamily="34" charset="0"/>
                <a:cs typeface="Arial" panose="020B0604020202020204" pitchFamily="34" charset="0"/>
              </a:rPr>
              <a:t>the resurrection of the body,</a:t>
            </a:r>
          </a:p>
          <a:p>
            <a:pPr>
              <a:lnSpc>
                <a:spcPct val="150000"/>
              </a:lnSpc>
            </a:pPr>
            <a:r>
              <a:rPr lang="en-US" sz="3600" b="1" dirty="0">
                <a:latin typeface="Arial" panose="020B0604020202020204" pitchFamily="34" charset="0"/>
                <a:cs typeface="Arial" panose="020B0604020202020204" pitchFamily="34" charset="0"/>
              </a:rPr>
              <a:t>and life everlasting.     Amen.</a:t>
            </a:r>
          </a:p>
        </p:txBody>
      </p:sp>
    </p:spTree>
    <p:extLst>
      <p:ext uri="{BB962C8B-B14F-4D97-AF65-F5344CB8AC3E}">
        <p14:creationId xmlns:p14="http://schemas.microsoft.com/office/powerpoint/2010/main" val="27822253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9341"/>
            <a:ext cx="12192000" cy="6857997"/>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472397"/>
            <a:ext cx="10515600" cy="769441"/>
          </a:xfrm>
          <a:prstGeom prst="rect">
            <a:avLst/>
          </a:prstGeom>
          <a:noFill/>
        </p:spPr>
        <p:txBody>
          <a:bodyPr wrap="square" rtlCol="0">
            <a:spAutoFit/>
          </a:bodyPr>
          <a:lstStyle/>
          <a:p>
            <a:pPr algn="ctr"/>
            <a:r>
              <a:rPr lang="en-US" sz="4400" dirty="0">
                <a:cs typeface="Arial" panose="020B0604020202020204" pitchFamily="34" charset="0"/>
              </a:rPr>
              <a:t>The Throne</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4 Focus</a:t>
            </a:r>
          </a:p>
        </p:txBody>
      </p:sp>
    </p:spTree>
    <p:extLst>
      <p:ext uri="{BB962C8B-B14F-4D97-AF65-F5344CB8AC3E}">
        <p14:creationId xmlns:p14="http://schemas.microsoft.com/office/powerpoint/2010/main" val="330221348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96492</TotalTime>
  <Words>2628</Words>
  <Application>Microsoft Office PowerPoint</Application>
  <PresentationFormat>Widescreen</PresentationFormat>
  <Paragraphs>389</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vt:lpstr>
      <vt:lpstr>Bookman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110</cp:revision>
  <cp:lastPrinted>2025-03-14T22:24:26Z</cp:lastPrinted>
  <dcterms:created xsi:type="dcterms:W3CDTF">1998-04-14T16:29:50Z</dcterms:created>
  <dcterms:modified xsi:type="dcterms:W3CDTF">2025-05-25T19:18:44Z</dcterms:modified>
</cp:coreProperties>
</file>