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41" r:id="rId1"/>
  </p:sldMasterIdLst>
  <p:notesMasterIdLst>
    <p:notesMasterId r:id="rId36"/>
  </p:notesMasterIdLst>
  <p:handoutMasterIdLst>
    <p:handoutMasterId r:id="rId37"/>
  </p:handoutMasterIdLst>
  <p:sldIdLst>
    <p:sldId id="2064" r:id="rId2"/>
    <p:sldId id="1977" r:id="rId3"/>
    <p:sldId id="2017" r:id="rId4"/>
    <p:sldId id="2330" r:id="rId5"/>
    <p:sldId id="1665" r:id="rId6"/>
    <p:sldId id="2156" r:id="rId7"/>
    <p:sldId id="1664" r:id="rId8"/>
    <p:sldId id="2398" r:id="rId9"/>
    <p:sldId id="2143" r:id="rId10"/>
    <p:sldId id="2412" r:id="rId11"/>
    <p:sldId id="2375" r:id="rId12"/>
    <p:sldId id="2399" r:id="rId13"/>
    <p:sldId id="2394" r:id="rId14"/>
    <p:sldId id="2395" r:id="rId15"/>
    <p:sldId id="2396" r:id="rId16"/>
    <p:sldId id="2397" r:id="rId17"/>
    <p:sldId id="2377" r:id="rId18"/>
    <p:sldId id="2393" r:id="rId19"/>
    <p:sldId id="2417" r:id="rId20"/>
    <p:sldId id="2400" r:id="rId21"/>
    <p:sldId id="2418" r:id="rId22"/>
    <p:sldId id="2401" r:id="rId23"/>
    <p:sldId id="2413" r:id="rId24"/>
    <p:sldId id="2415" r:id="rId25"/>
    <p:sldId id="2403" r:id="rId26"/>
    <p:sldId id="2416" r:id="rId27"/>
    <p:sldId id="2405" r:id="rId28"/>
    <p:sldId id="2406" r:id="rId29"/>
    <p:sldId id="2407" r:id="rId30"/>
    <p:sldId id="2408" r:id="rId31"/>
    <p:sldId id="2409" r:id="rId32"/>
    <p:sldId id="2402" r:id="rId33"/>
    <p:sldId id="2410" r:id="rId34"/>
    <p:sldId id="2411" r:id="rId35"/>
  </p:sldIdLst>
  <p:sldSz cx="12192000" cy="6858000"/>
  <p:notesSz cx="7102475" cy="9388475"/>
  <p:kinsoku lang="ja-JP" invalStChars="、。，．・：；？！゛゜ヽヾゝゞ々ー’”）〕］｝〉》」』】°‰′″℃￠％ぁぃぅぇぉっゃゅょゎァィゥェォッャュョヮヵヶ!%),.:;?]}｡｣､･ｧｨｩｪｫｬｭｮｯｰﾞﾟ" invalEndChars="‘“（〔［｛〈《「『【￥＄$([\{｢￡"/>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3333FF"/>
    <a:srgbClr val="0066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7" autoAdjust="0"/>
    <p:restoredTop sz="94660"/>
  </p:normalViewPr>
  <p:slideViewPr>
    <p:cSldViewPr snapToGrid="0">
      <p:cViewPr varScale="1">
        <p:scale>
          <a:sx n="84" d="100"/>
          <a:sy n="84" d="100"/>
        </p:scale>
        <p:origin x="312"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960230-3ABA-4C24-81D4-B23D394437B9}" type="doc">
      <dgm:prSet loTypeId="urn:microsoft.com/office/officeart/2005/8/layout/hProcess3" loCatId="process" qsTypeId="urn:microsoft.com/office/officeart/2005/8/quickstyle/simple1" qsCatId="simple" csTypeId="urn:microsoft.com/office/officeart/2005/8/colors/accent1_2" csCatId="accent1" phldr="1"/>
      <dgm:spPr/>
    </dgm:pt>
    <dgm:pt modelId="{DCA1D36D-60DF-4836-A296-2D78CE0DC1B9}" type="pres">
      <dgm:prSet presAssocID="{F7960230-3ABA-4C24-81D4-B23D394437B9}" presName="Name0" presStyleCnt="0">
        <dgm:presLayoutVars>
          <dgm:dir/>
          <dgm:animLvl val="lvl"/>
          <dgm:resizeHandles val="exact"/>
        </dgm:presLayoutVars>
      </dgm:prSet>
      <dgm:spPr/>
    </dgm:pt>
    <dgm:pt modelId="{352189AD-6E67-4498-BE42-CB7F7CD94297}" type="pres">
      <dgm:prSet presAssocID="{F7960230-3ABA-4C24-81D4-B23D394437B9}" presName="dummy" presStyleCnt="0"/>
      <dgm:spPr/>
    </dgm:pt>
    <dgm:pt modelId="{8DEB2B9C-7A74-45F9-A19C-888C1AE67D13}" type="pres">
      <dgm:prSet presAssocID="{F7960230-3ABA-4C24-81D4-B23D394437B9}" presName="linH" presStyleCnt="0"/>
      <dgm:spPr/>
    </dgm:pt>
    <dgm:pt modelId="{280D6695-4FC6-4A12-8E11-F34FC1B65C79}" type="pres">
      <dgm:prSet presAssocID="{F7960230-3ABA-4C24-81D4-B23D394437B9}" presName="padding1" presStyleCnt="0"/>
      <dgm:spPr/>
    </dgm:pt>
    <dgm:pt modelId="{49E149D0-4EB2-4288-BDDF-0B2C52A5FBF5}" type="pres">
      <dgm:prSet presAssocID="{F7960230-3ABA-4C24-81D4-B23D394437B9}" presName="padding2" presStyleCnt="0"/>
      <dgm:spPr/>
    </dgm:pt>
    <dgm:pt modelId="{6C2FD02B-79D4-4F0C-92B4-2F57BD0FB882}" type="pres">
      <dgm:prSet presAssocID="{F7960230-3ABA-4C24-81D4-B23D394437B9}" presName="negArrow" presStyleCnt="0"/>
      <dgm:spPr/>
    </dgm:pt>
    <dgm:pt modelId="{180325FE-ADB8-4F4F-9372-BE02C87C2FAE}" type="pres">
      <dgm:prSet presAssocID="{F7960230-3ABA-4C24-81D4-B23D394437B9}" presName="backgroundArrow" presStyleLbl="node1" presStyleIdx="0" presStyleCnt="1" custAng="5400000" custScaleX="81219" custScaleY="39981" custLinFactNeighborX="9390" custLinFactNeighborY="-14622"/>
      <dgm:spPr/>
    </dgm:pt>
  </dgm:ptLst>
  <dgm:cxnLst>
    <dgm:cxn modelId="{D0035BDC-3941-461E-A83B-7130AC0E170B}" type="presOf" srcId="{F7960230-3ABA-4C24-81D4-B23D394437B9}" destId="{DCA1D36D-60DF-4836-A296-2D78CE0DC1B9}" srcOrd="0" destOrd="0" presId="urn:microsoft.com/office/officeart/2005/8/layout/hProcess3"/>
    <dgm:cxn modelId="{3FEFF635-7E10-4FF7-824D-4543CE9B2DD7}" type="presParOf" srcId="{DCA1D36D-60DF-4836-A296-2D78CE0DC1B9}" destId="{352189AD-6E67-4498-BE42-CB7F7CD94297}" srcOrd="0" destOrd="0" presId="urn:microsoft.com/office/officeart/2005/8/layout/hProcess3"/>
    <dgm:cxn modelId="{B2242DE8-A8DA-4B7B-94A0-DB80A50392C5}" type="presParOf" srcId="{DCA1D36D-60DF-4836-A296-2D78CE0DC1B9}" destId="{8DEB2B9C-7A74-45F9-A19C-888C1AE67D13}" srcOrd="1" destOrd="0" presId="urn:microsoft.com/office/officeart/2005/8/layout/hProcess3"/>
    <dgm:cxn modelId="{29816F57-E8FA-4FE2-B918-F30CE609CC10}" type="presParOf" srcId="{8DEB2B9C-7A74-45F9-A19C-888C1AE67D13}" destId="{280D6695-4FC6-4A12-8E11-F34FC1B65C79}" srcOrd="0" destOrd="0" presId="urn:microsoft.com/office/officeart/2005/8/layout/hProcess3"/>
    <dgm:cxn modelId="{490C8A34-29C6-4E56-9515-A2947451FFBE}" type="presParOf" srcId="{8DEB2B9C-7A74-45F9-A19C-888C1AE67D13}" destId="{49E149D0-4EB2-4288-BDDF-0B2C52A5FBF5}" srcOrd="1" destOrd="0" presId="urn:microsoft.com/office/officeart/2005/8/layout/hProcess3"/>
    <dgm:cxn modelId="{32C426C2-CA4A-4A82-BB3D-82C4E31C3BBA}" type="presParOf" srcId="{8DEB2B9C-7A74-45F9-A19C-888C1AE67D13}" destId="{6C2FD02B-79D4-4F0C-92B4-2F57BD0FB882}" srcOrd="2" destOrd="0" presId="urn:microsoft.com/office/officeart/2005/8/layout/hProcess3"/>
    <dgm:cxn modelId="{8B4D1957-CE74-47B0-96FB-454F23260BC3}" type="presParOf" srcId="{8DEB2B9C-7A74-45F9-A19C-888C1AE67D13}" destId="{180325FE-ADB8-4F4F-9372-BE02C87C2FAE}" srcOrd="3"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325FE-ADB8-4F4F-9372-BE02C87C2FAE}">
      <dsp:nvSpPr>
        <dsp:cNvPr id="0" name=""/>
        <dsp:cNvSpPr/>
      </dsp:nvSpPr>
      <dsp:spPr>
        <a:xfrm rot="5400000">
          <a:off x="104346" y="200567"/>
          <a:ext cx="902545" cy="521129"/>
        </a:xfrm>
        <a:prstGeom prst="rightArrow">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902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sz="quarter" idx="3"/>
          </p:nvPr>
        </p:nvSpPr>
        <p:spPr bwMode="auto">
          <a:xfrm>
            <a:off x="946150" y="4459288"/>
            <a:ext cx="5210175" cy="4224337"/>
          </a:xfrm>
          <a:prstGeom prst="rect">
            <a:avLst/>
          </a:prstGeom>
          <a:noFill/>
          <a:ln w="9525">
            <a:noFill/>
            <a:miter lim="800000"/>
            <a:headEnd/>
            <a:tailEnd/>
          </a:ln>
          <a:effectLst/>
        </p:spPr>
        <p:txBody>
          <a:bodyPr vert="horz" wrap="square" lIns="92370" tIns="45375" rIns="92370" bIns="45375"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438150" y="709613"/>
            <a:ext cx="6235700" cy="3508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413098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38150" y="709613"/>
            <a:ext cx="6235700" cy="3508375"/>
          </a:xfrm>
          <a:ln cap="flat"/>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94267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430954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193648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482774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214779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746360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11256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611059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16647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680913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53271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38150" y="709613"/>
            <a:ext cx="6235700" cy="3508375"/>
          </a:xfrm>
          <a:ln cap="flat"/>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819610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67960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360412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621322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755742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376385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354970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369976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566681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763607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22925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016408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982113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801385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651521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8539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76339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847889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4107374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913549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969407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a:p>
            <a:endParaRPr lang="en-US" altLang="en-US" dirty="0"/>
          </a:p>
          <a:p>
            <a:pPr>
              <a:buFontTx/>
              <a:buChar char="•"/>
            </a:pPr>
            <a:r>
              <a:rPr lang="en-US" altLang="en-US" sz="1400" b="1" dirty="0"/>
              <a:t>The baseball diamond is used to represent the growth and progress as it relates to the Christian Life and Service Seminars.</a:t>
            </a:r>
          </a:p>
          <a:p>
            <a:endParaRPr lang="en-US" altLang="en-US" sz="1400" b="1" dirty="0"/>
          </a:p>
          <a:p>
            <a:pPr>
              <a:buFontTx/>
              <a:buChar char="•"/>
            </a:pPr>
            <a:r>
              <a:rPr lang="en-US" altLang="en-US" sz="1400" b="1" dirty="0"/>
              <a:t>Today’s Agenda/Housekeeping</a:t>
            </a:r>
          </a:p>
        </p:txBody>
      </p:sp>
    </p:spTree>
    <p:extLst>
      <p:ext uri="{BB962C8B-B14F-4D97-AF65-F5344CB8AC3E}">
        <p14:creationId xmlns:p14="http://schemas.microsoft.com/office/powerpoint/2010/main" val="117680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36E7A79-B255-4557-B88B-10C88EF7D515}" type="slidenum">
              <a:rPr lang="en-US" smtClean="0"/>
              <a:pPr>
                <a:defRPr/>
              </a:pPr>
              <a:t>‹#›</a:t>
            </a:fld>
            <a:endParaRPr lang="en-US"/>
          </a:p>
        </p:txBody>
      </p:sp>
    </p:spTree>
    <p:extLst>
      <p:ext uri="{BB962C8B-B14F-4D97-AF65-F5344CB8AC3E}">
        <p14:creationId xmlns:p14="http://schemas.microsoft.com/office/powerpoint/2010/main" val="13935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229261606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311282014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82524989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213566583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54257782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200939179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5F0541-9276-4DF9-AB6A-44F44611E035}" type="slidenum">
              <a:rPr lang="en-US" smtClean="0"/>
              <a:pPr>
                <a:defRPr/>
              </a:pPr>
              <a:t>‹#›</a:t>
            </a:fld>
            <a:endParaRPr lang="en-US"/>
          </a:p>
        </p:txBody>
      </p:sp>
    </p:spTree>
    <p:extLst>
      <p:ext uri="{BB962C8B-B14F-4D97-AF65-F5344CB8AC3E}">
        <p14:creationId xmlns:p14="http://schemas.microsoft.com/office/powerpoint/2010/main" val="4172649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A490AD-8348-4531-9D9D-6EDEC31C1C03}" type="slidenum">
              <a:rPr lang="en-US" smtClean="0"/>
              <a:pPr>
                <a:defRPr/>
              </a:pPr>
              <a:t>‹#›</a:t>
            </a:fld>
            <a:endParaRPr lang="en-US"/>
          </a:p>
        </p:txBody>
      </p:sp>
    </p:spTree>
    <p:extLst>
      <p:ext uri="{BB962C8B-B14F-4D97-AF65-F5344CB8AC3E}">
        <p14:creationId xmlns:p14="http://schemas.microsoft.com/office/powerpoint/2010/main" val="422414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163E022-C3C5-479F-B9B3-F5B37C7ACD44}" type="slidenum">
              <a:rPr lang="en-US" smtClean="0"/>
              <a:pPr>
                <a:defRPr/>
              </a:pPr>
              <a:t>‹#›</a:t>
            </a:fld>
            <a:endParaRPr lang="en-US"/>
          </a:p>
        </p:txBody>
      </p:sp>
    </p:spTree>
    <p:extLst>
      <p:ext uri="{BB962C8B-B14F-4D97-AF65-F5344CB8AC3E}">
        <p14:creationId xmlns:p14="http://schemas.microsoft.com/office/powerpoint/2010/main" val="127420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053175-9E8B-4908-A95A-3791F4C0C31C}" type="slidenum">
              <a:rPr lang="en-US" smtClean="0"/>
              <a:pPr>
                <a:defRPr/>
              </a:pPr>
              <a:t>‹#›</a:t>
            </a:fld>
            <a:endParaRPr lang="en-US"/>
          </a:p>
        </p:txBody>
      </p:sp>
    </p:spTree>
    <p:extLst>
      <p:ext uri="{BB962C8B-B14F-4D97-AF65-F5344CB8AC3E}">
        <p14:creationId xmlns:p14="http://schemas.microsoft.com/office/powerpoint/2010/main" val="98613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FA7B0F1-8761-47A1-BD9C-189064AF1A59}" type="slidenum">
              <a:rPr lang="en-US" smtClean="0"/>
              <a:pPr>
                <a:defRPr/>
              </a:pPr>
              <a:t>‹#›</a:t>
            </a:fld>
            <a:endParaRPr lang="en-US"/>
          </a:p>
        </p:txBody>
      </p:sp>
    </p:spTree>
    <p:extLst>
      <p:ext uri="{BB962C8B-B14F-4D97-AF65-F5344CB8AC3E}">
        <p14:creationId xmlns:p14="http://schemas.microsoft.com/office/powerpoint/2010/main" val="2323549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28F2D80-99B8-42FF-8D95-67B2D5E01E3C}" type="slidenum">
              <a:rPr lang="en-US" smtClean="0"/>
              <a:pPr>
                <a:defRPr/>
              </a:pPr>
              <a:t>‹#›</a:t>
            </a:fld>
            <a:endParaRPr lang="en-US"/>
          </a:p>
        </p:txBody>
      </p:sp>
    </p:spTree>
    <p:extLst>
      <p:ext uri="{BB962C8B-B14F-4D97-AF65-F5344CB8AC3E}">
        <p14:creationId xmlns:p14="http://schemas.microsoft.com/office/powerpoint/2010/main" val="695078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E2E8869-E9D6-4F9A-BCA9-758C5B13937E}" type="slidenum">
              <a:rPr lang="en-US" smtClean="0"/>
              <a:pPr>
                <a:defRPr/>
              </a:pPr>
              <a:t>‹#›</a:t>
            </a:fld>
            <a:endParaRPr lang="en-US"/>
          </a:p>
        </p:txBody>
      </p:sp>
    </p:spTree>
    <p:extLst>
      <p:ext uri="{BB962C8B-B14F-4D97-AF65-F5344CB8AC3E}">
        <p14:creationId xmlns:p14="http://schemas.microsoft.com/office/powerpoint/2010/main" val="120711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54118A-B675-455C-AE08-C00DA0C42FCD}" type="slidenum">
              <a:rPr lang="en-US" smtClean="0"/>
              <a:pPr>
                <a:defRPr/>
              </a:pPr>
              <a:t>‹#›</a:t>
            </a:fld>
            <a:endParaRPr lang="en-US"/>
          </a:p>
        </p:txBody>
      </p:sp>
    </p:spTree>
    <p:extLst>
      <p:ext uri="{BB962C8B-B14F-4D97-AF65-F5344CB8AC3E}">
        <p14:creationId xmlns:p14="http://schemas.microsoft.com/office/powerpoint/2010/main" val="362823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1A78E-9F2C-4C96-992E-B13FD75E5692}" type="slidenum">
              <a:rPr lang="en-US" smtClean="0"/>
              <a:pPr>
                <a:defRPr/>
              </a:pPr>
              <a:t>‹#›</a:t>
            </a:fld>
            <a:endParaRPr lang="en-US"/>
          </a:p>
        </p:txBody>
      </p:sp>
    </p:spTree>
    <p:extLst>
      <p:ext uri="{BB962C8B-B14F-4D97-AF65-F5344CB8AC3E}">
        <p14:creationId xmlns:p14="http://schemas.microsoft.com/office/powerpoint/2010/main" val="689500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4B1B4A4-CFD4-494E-B45E-30280426BF87}" type="slidenum">
              <a:rPr lang="en-US" smtClean="0"/>
              <a:pPr>
                <a:defRPr/>
              </a:pPr>
              <a:t>‹#›</a:t>
            </a:fld>
            <a:endParaRPr lang="en-US"/>
          </a:p>
        </p:txBody>
      </p:sp>
    </p:spTree>
    <p:extLst>
      <p:ext uri="{BB962C8B-B14F-4D97-AF65-F5344CB8AC3E}">
        <p14:creationId xmlns:p14="http://schemas.microsoft.com/office/powerpoint/2010/main" val="211674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118950141"/>
      </p:ext>
    </p:extLst>
  </p:cSld>
  <p:clrMap bg1="dk1" tx1="lt1" bg2="dk2"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Lst>
  <p:hf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2781300" y="3124200"/>
            <a:ext cx="670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077" name="TextBox 1"/>
          <p:cNvSpPr txBox="1">
            <a:spLocks noChangeArrowheads="1"/>
          </p:cNvSpPr>
          <p:nvPr/>
        </p:nvSpPr>
        <p:spPr bwMode="auto">
          <a:xfrm>
            <a:off x="838200" y="609600"/>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a:ln>
                  <a:noFill/>
                </a:ln>
                <a:solidFill>
                  <a:prstClr val="white"/>
                </a:solidFill>
                <a:effectLst/>
                <a:uLnTx/>
                <a:uFillTx/>
                <a:latin typeface="Bookman Old Style" panose="02050604050505020204"/>
                <a:ea typeface="+mn-ea"/>
                <a:cs typeface="Arial" charset="0"/>
              </a:rPr>
              <a:t>FBC Liberty Small Group</a:t>
            </a:r>
          </a:p>
        </p:txBody>
      </p:sp>
      <p:sp>
        <p:nvSpPr>
          <p:cNvPr id="6" name="Rectangle 2"/>
          <p:cNvSpPr txBox="1">
            <a:spLocks noChangeArrowheads="1"/>
          </p:cNvSpPr>
          <p:nvPr/>
        </p:nvSpPr>
        <p:spPr bwMode="auto">
          <a:xfrm>
            <a:off x="1295400" y="2895600"/>
            <a:ext cx="93726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l" rtl="0" eaLnBrk="0" fontAlgn="base" hangingPunct="0">
              <a:spcBef>
                <a:spcPct val="0"/>
              </a:spcBef>
              <a:spcAft>
                <a:spcPct val="0"/>
              </a:spcAft>
              <a:defRPr sz="4000" b="1" i="1">
                <a:solidFill>
                  <a:schemeClr val="tx2"/>
                </a:solidFill>
                <a:latin typeface="+mj-lt"/>
                <a:ea typeface="+mj-ea"/>
                <a:cs typeface="+mj-cs"/>
              </a:defRPr>
            </a:lvl1pPr>
            <a:lvl2pPr algn="l" rtl="0" eaLnBrk="0" fontAlgn="base" hangingPunct="0">
              <a:spcBef>
                <a:spcPct val="0"/>
              </a:spcBef>
              <a:spcAft>
                <a:spcPct val="0"/>
              </a:spcAft>
              <a:defRPr sz="4000" b="1" i="1">
                <a:solidFill>
                  <a:schemeClr val="tx2"/>
                </a:solidFill>
                <a:latin typeface="Arial" charset="0"/>
              </a:defRPr>
            </a:lvl2pPr>
            <a:lvl3pPr algn="l" rtl="0" eaLnBrk="0" fontAlgn="base" hangingPunct="0">
              <a:spcBef>
                <a:spcPct val="0"/>
              </a:spcBef>
              <a:spcAft>
                <a:spcPct val="0"/>
              </a:spcAft>
              <a:defRPr sz="4000" b="1" i="1">
                <a:solidFill>
                  <a:schemeClr val="tx2"/>
                </a:solidFill>
                <a:latin typeface="Arial" charset="0"/>
              </a:defRPr>
            </a:lvl3pPr>
            <a:lvl4pPr algn="l" rtl="0" eaLnBrk="0" fontAlgn="base" hangingPunct="0">
              <a:spcBef>
                <a:spcPct val="0"/>
              </a:spcBef>
              <a:spcAft>
                <a:spcPct val="0"/>
              </a:spcAft>
              <a:defRPr sz="4000" b="1" i="1">
                <a:solidFill>
                  <a:schemeClr val="tx2"/>
                </a:solidFill>
                <a:latin typeface="Arial" charset="0"/>
              </a:defRPr>
            </a:lvl4pPr>
            <a:lvl5pPr algn="l" rtl="0" eaLnBrk="0" fontAlgn="base" hangingPunct="0">
              <a:spcBef>
                <a:spcPct val="0"/>
              </a:spcBef>
              <a:spcAft>
                <a:spcPct val="0"/>
              </a:spcAft>
              <a:defRPr sz="4000" b="1" i="1">
                <a:solidFill>
                  <a:schemeClr val="tx2"/>
                </a:solidFill>
                <a:latin typeface="Arial" charset="0"/>
              </a:defRPr>
            </a:lvl5pPr>
            <a:lvl6pPr marL="457200" algn="l" rtl="0" fontAlgn="base">
              <a:spcBef>
                <a:spcPct val="0"/>
              </a:spcBef>
              <a:spcAft>
                <a:spcPct val="0"/>
              </a:spcAft>
              <a:defRPr sz="4000" b="1" i="1">
                <a:solidFill>
                  <a:schemeClr val="tx2"/>
                </a:solidFill>
                <a:latin typeface="Arial" charset="0"/>
              </a:defRPr>
            </a:lvl6pPr>
            <a:lvl7pPr marL="914400" algn="l" rtl="0" fontAlgn="base">
              <a:spcBef>
                <a:spcPct val="0"/>
              </a:spcBef>
              <a:spcAft>
                <a:spcPct val="0"/>
              </a:spcAft>
              <a:defRPr sz="4000" b="1" i="1">
                <a:solidFill>
                  <a:schemeClr val="tx2"/>
                </a:solidFill>
                <a:latin typeface="Arial" charset="0"/>
              </a:defRPr>
            </a:lvl7pPr>
            <a:lvl8pPr marL="1371600" algn="l" rtl="0" fontAlgn="base">
              <a:spcBef>
                <a:spcPct val="0"/>
              </a:spcBef>
              <a:spcAft>
                <a:spcPct val="0"/>
              </a:spcAft>
              <a:defRPr sz="4000" b="1" i="1">
                <a:solidFill>
                  <a:schemeClr val="tx2"/>
                </a:solidFill>
                <a:latin typeface="Arial" charset="0"/>
              </a:defRPr>
            </a:lvl8pPr>
            <a:lvl9pPr marL="1828800" algn="l" rtl="0" fontAlgn="base">
              <a:spcBef>
                <a:spcPct val="0"/>
              </a:spcBef>
              <a:spcAft>
                <a:spcPct val="0"/>
              </a:spcAft>
              <a:defRPr sz="4000" b="1" i="1">
                <a:solidFill>
                  <a:schemeClr val="tx2"/>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rPr>
              <a:t>The Revelation of John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rPr>
              <a:t>Revelation 2 - #4</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en-US" sz="4100" i="0" kern="0" dirty="0" err="1">
                <a:solidFill>
                  <a:prstClr val="white"/>
                </a:solidFill>
                <a:latin typeface="Rockwell" panose="02060603020205020403"/>
              </a:rPr>
              <a:t>Febr</a:t>
            </a:r>
            <a:r>
              <a:rPr kumimoji="0" lang="en-US" altLang="en-US" sz="4100" b="1" i="0" u="none" strike="noStrike" kern="0" cap="none" spc="0" normalizeH="0" baseline="0" noProof="0" dirty="0" err="1">
                <a:ln>
                  <a:noFill/>
                </a:ln>
                <a:solidFill>
                  <a:prstClr val="white"/>
                </a:solidFill>
                <a:effectLst/>
                <a:uLnTx/>
                <a:uFillTx/>
                <a:latin typeface="Rockwell" panose="02060603020205020403"/>
                <a:ea typeface="+mj-ea"/>
                <a:cs typeface="+mj-cs"/>
              </a:rPr>
              <a:t>uary</a:t>
            </a:r>
            <a:r>
              <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rPr>
              <a:t> 16, 2025</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4100" b="1" i="1" u="none" strike="noStrike" kern="0" cap="none" spc="0" normalizeH="0" baseline="0" noProof="0" dirty="0">
              <a:ln>
                <a:noFill/>
              </a:ln>
              <a:solidFill>
                <a:prstClr val="white"/>
              </a:solidFill>
              <a:effectLst/>
              <a:uLnTx/>
              <a:uFillTx/>
              <a:latin typeface="Bookman Old Style" panose="02050604050505020204"/>
              <a:ea typeface="+mj-ea"/>
              <a:cs typeface="+mj-cs"/>
            </a:endParaRPr>
          </a:p>
        </p:txBody>
      </p:sp>
      <p:pic>
        <p:nvPicPr>
          <p:cNvPr id="3" name="Picture 2" descr="A book with text overlay&#10;&#10;AI-generated content may be incorrect.">
            <a:extLst>
              <a:ext uri="{FF2B5EF4-FFF2-40B4-BE49-F238E27FC236}">
                <a16:creationId xmlns:a16="http://schemas.microsoft.com/office/drawing/2014/main" id="{66B438F5-C7E2-A260-19FE-2ED9F28E0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917338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10</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1355725" y="616118"/>
            <a:ext cx="9296400" cy="51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150000"/>
              </a:lnSpc>
            </a:pPr>
            <a:r>
              <a:rPr lang="en-US" sz="3200" b="1" dirty="0">
                <a:latin typeface="Arial" panose="020B0604020202020204" pitchFamily="34" charset="0"/>
                <a:cs typeface="Arial" panose="020B0604020202020204" pitchFamily="34" charset="0"/>
              </a:rPr>
              <a:t>What Are the 3 Most Important (To You) Items in Revelation ?????</a:t>
            </a:r>
          </a:p>
          <a:p>
            <a:pPr>
              <a:lnSpc>
                <a:spcPct val="150000"/>
              </a:lnSpc>
            </a:pPr>
            <a:r>
              <a:rPr lang="en-US" sz="3200" b="1" dirty="0">
                <a:latin typeface="Arial" panose="020B0604020202020204" pitchFamily="34" charset="0"/>
                <a:cs typeface="Arial" panose="020B0604020202020204" pitchFamily="34" charset="0"/>
              </a:rPr>
              <a:t>1.</a:t>
            </a:r>
          </a:p>
          <a:p>
            <a:pPr>
              <a:lnSpc>
                <a:spcPct val="150000"/>
              </a:lnSpc>
            </a:pPr>
            <a:endParaRPr lang="en-US" sz="3200" b="1" dirty="0">
              <a:latin typeface="Arial" panose="020B0604020202020204" pitchFamily="34" charset="0"/>
              <a:cs typeface="Arial" panose="020B0604020202020204" pitchFamily="34" charset="0"/>
            </a:endParaRPr>
          </a:p>
          <a:p>
            <a:pPr>
              <a:lnSpc>
                <a:spcPct val="150000"/>
              </a:lnSpc>
            </a:pPr>
            <a:r>
              <a:rPr lang="en-US" sz="3200" b="1" dirty="0">
                <a:latin typeface="Arial" panose="020B0604020202020204" pitchFamily="34" charset="0"/>
                <a:cs typeface="Arial" panose="020B0604020202020204" pitchFamily="34" charset="0"/>
              </a:rPr>
              <a:t>2.</a:t>
            </a:r>
          </a:p>
          <a:p>
            <a:pPr>
              <a:lnSpc>
                <a:spcPct val="150000"/>
              </a:lnSpc>
            </a:pPr>
            <a:endParaRPr lang="en-US" sz="3200" b="1" dirty="0">
              <a:latin typeface="Arial" panose="020B0604020202020204" pitchFamily="34" charset="0"/>
              <a:cs typeface="Arial" panose="020B0604020202020204" pitchFamily="34" charset="0"/>
            </a:endParaRPr>
          </a:p>
          <a:p>
            <a:pPr>
              <a:lnSpc>
                <a:spcPct val="150000"/>
              </a:lnSpc>
            </a:pPr>
            <a:r>
              <a:rPr lang="en-US" sz="3200" b="1"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48587427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11</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4" name="Picture 3">
            <a:extLst>
              <a:ext uri="{FF2B5EF4-FFF2-40B4-BE49-F238E27FC236}">
                <a16:creationId xmlns:a16="http://schemas.microsoft.com/office/drawing/2014/main" id="{2356AB77-9DAD-287C-DEFA-B7C2C49B3567}"/>
              </a:ext>
            </a:extLst>
          </p:cNvPr>
          <p:cNvPicPr>
            <a:picLocks noChangeAspect="1"/>
          </p:cNvPicPr>
          <p:nvPr/>
        </p:nvPicPr>
        <p:blipFill>
          <a:blip r:embed="rId3"/>
          <a:stretch>
            <a:fillRect/>
          </a:stretch>
        </p:blipFill>
        <p:spPr>
          <a:xfrm>
            <a:off x="777240" y="0"/>
            <a:ext cx="10584180" cy="6858000"/>
          </a:xfrm>
          <a:prstGeom prst="rect">
            <a:avLst/>
          </a:prstGeom>
        </p:spPr>
      </p:pic>
    </p:spTree>
    <p:extLst>
      <p:ext uri="{BB962C8B-B14F-4D97-AF65-F5344CB8AC3E}">
        <p14:creationId xmlns:p14="http://schemas.microsoft.com/office/powerpoint/2010/main" val="352332425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12</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90C8762E-3045-B64E-CCC1-71DF1CDA198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428164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13</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281D92BB-6796-FD07-61DA-BCB1B184AAC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1730113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14</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3" name="Picture 2">
            <a:extLst>
              <a:ext uri="{FF2B5EF4-FFF2-40B4-BE49-F238E27FC236}">
                <a16:creationId xmlns:a16="http://schemas.microsoft.com/office/drawing/2014/main" id="{9382CBD8-428F-E4C0-EC65-679B2D1E4888}"/>
              </a:ext>
            </a:extLst>
          </p:cNvPr>
          <p:cNvPicPr>
            <a:picLocks noChangeAspect="1"/>
          </p:cNvPicPr>
          <p:nvPr/>
        </p:nvPicPr>
        <p:blipFill>
          <a:blip r:embed="rId3"/>
          <a:stretch>
            <a:fillRect/>
          </a:stretch>
        </p:blipFill>
        <p:spPr>
          <a:xfrm>
            <a:off x="2766060" y="0"/>
            <a:ext cx="6595110" cy="6858000"/>
          </a:xfrm>
          <a:prstGeom prst="rect">
            <a:avLst/>
          </a:prstGeom>
        </p:spPr>
      </p:pic>
    </p:spTree>
    <p:extLst>
      <p:ext uri="{BB962C8B-B14F-4D97-AF65-F5344CB8AC3E}">
        <p14:creationId xmlns:p14="http://schemas.microsoft.com/office/powerpoint/2010/main" val="1535153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15</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80ED3418-8A0C-97C3-5CDE-9A567A0CD4DE}"/>
              </a:ext>
            </a:extLst>
          </p:cNvPr>
          <p:cNvPicPr>
            <a:picLocks noChangeAspect="1"/>
          </p:cNvPicPr>
          <p:nvPr/>
        </p:nvPicPr>
        <p:blipFill>
          <a:blip r:embed="rId3"/>
          <a:stretch>
            <a:fillRect/>
          </a:stretch>
        </p:blipFill>
        <p:spPr>
          <a:xfrm>
            <a:off x="1685925" y="119062"/>
            <a:ext cx="8820150" cy="6619875"/>
          </a:xfrm>
          <a:prstGeom prst="rect">
            <a:avLst/>
          </a:prstGeom>
        </p:spPr>
      </p:pic>
    </p:spTree>
    <p:extLst>
      <p:ext uri="{BB962C8B-B14F-4D97-AF65-F5344CB8AC3E}">
        <p14:creationId xmlns:p14="http://schemas.microsoft.com/office/powerpoint/2010/main" val="8231712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16</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3" name="Picture 2">
            <a:extLst>
              <a:ext uri="{FF2B5EF4-FFF2-40B4-BE49-F238E27FC236}">
                <a16:creationId xmlns:a16="http://schemas.microsoft.com/office/drawing/2014/main" id="{D404AA4C-7F89-4C9D-301E-24BCD2D15E1C}"/>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32919790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17</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570037"/>
            <a:ext cx="10515600" cy="2554545"/>
          </a:xfrm>
          <a:prstGeom prst="rect">
            <a:avLst/>
          </a:prstGeom>
          <a:noFill/>
        </p:spPr>
        <p:txBody>
          <a:bodyPr wrap="square" rtlCol="0">
            <a:spAutoFit/>
          </a:bodyPr>
          <a:lstStyle/>
          <a:p>
            <a:r>
              <a:rPr lang="en-US" sz="3200" dirty="0">
                <a:cs typeface="Arial" panose="020B0604020202020204" pitchFamily="34" charset="0"/>
              </a:rPr>
              <a:t>Map of Israel </a:t>
            </a:r>
          </a:p>
          <a:p>
            <a:endParaRPr lang="en-US" sz="3200" dirty="0">
              <a:cs typeface="Arial" panose="020B0604020202020204" pitchFamily="34" charset="0"/>
            </a:endParaRPr>
          </a:p>
          <a:p>
            <a:r>
              <a:rPr lang="en-US" sz="3200" dirty="0">
                <a:cs typeface="Arial" panose="020B0604020202020204" pitchFamily="34" charset="0"/>
              </a:rPr>
              <a:t>Plain of Megiddo</a:t>
            </a:r>
          </a:p>
          <a:p>
            <a:endParaRPr lang="en-US" sz="3200" dirty="0">
              <a:solidFill>
                <a:schemeClr val="bg1"/>
              </a:solidFill>
              <a:highlight>
                <a:srgbClr val="FFFF00"/>
              </a:highlight>
              <a:latin typeface="+mn-lt"/>
              <a:cs typeface="Arial" panose="020B0604020202020204" pitchFamily="34" charset="0"/>
            </a:endParaRPr>
          </a:p>
          <a:p>
            <a:r>
              <a:rPr lang="en-US" sz="3200" dirty="0">
                <a:cs typeface="Arial" panose="020B0604020202020204" pitchFamily="34" charset="0"/>
              </a:rPr>
              <a:t>Pictures</a:t>
            </a:r>
            <a:endParaRPr lang="en-US" sz="3200" dirty="0">
              <a:latin typeface="+mn-lt"/>
              <a:cs typeface="Arial" panose="020B0604020202020204" pitchFamily="34" charset="0"/>
            </a:endParaRPr>
          </a:p>
        </p:txBody>
      </p:sp>
    </p:spTree>
    <p:extLst>
      <p:ext uri="{BB962C8B-B14F-4D97-AF65-F5344CB8AC3E}">
        <p14:creationId xmlns:p14="http://schemas.microsoft.com/office/powerpoint/2010/main" val="2236818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18</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206785"/>
            <a:ext cx="10515600" cy="2062103"/>
          </a:xfrm>
          <a:prstGeom prst="rect">
            <a:avLst/>
          </a:prstGeom>
          <a:noFill/>
        </p:spPr>
        <p:txBody>
          <a:bodyPr wrap="square" rtlCol="0">
            <a:spAutoFit/>
          </a:bodyPr>
          <a:lstStyle/>
          <a:p>
            <a:r>
              <a:rPr lang="en-US" sz="3200" dirty="0">
                <a:cs typeface="Arial" panose="020B0604020202020204" pitchFamily="34" charset="0"/>
              </a:rPr>
              <a:t>19 “Kings came, they fought, the kings of Canaan fought. At Taanach, by the waters of Megiddo, they took no plunder of silver.</a:t>
            </a:r>
          </a:p>
          <a:p>
            <a:r>
              <a:rPr lang="en-US" sz="3200" dirty="0">
                <a:cs typeface="Arial" panose="020B0604020202020204" pitchFamily="34" charset="0"/>
              </a:rPr>
              <a:t>Judges 5</a:t>
            </a:r>
          </a:p>
        </p:txBody>
      </p:sp>
      <p:sp>
        <p:nvSpPr>
          <p:cNvPr id="4" name="Rectangle 17">
            <a:extLst>
              <a:ext uri="{FF2B5EF4-FFF2-40B4-BE49-F238E27FC236}">
                <a16:creationId xmlns:a16="http://schemas.microsoft.com/office/drawing/2014/main" id="{162F4C61-DC98-D206-1526-06C556C4A9D6}"/>
              </a:ext>
            </a:extLst>
          </p:cNvPr>
          <p:cNvSpPr>
            <a:spLocks noChangeArrowheads="1"/>
          </p:cNvSpPr>
          <p:nvPr/>
        </p:nvSpPr>
        <p:spPr bwMode="auto">
          <a:xfrm>
            <a:off x="930275" y="320675"/>
            <a:ext cx="3435236"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4000" b="1" dirty="0">
                <a:latin typeface="Times New Roman" pitchFamily="18" charset="0"/>
              </a:rPr>
              <a:t> Megiddo wars</a:t>
            </a:r>
          </a:p>
        </p:txBody>
      </p:sp>
    </p:spTree>
    <p:extLst>
      <p:ext uri="{BB962C8B-B14F-4D97-AF65-F5344CB8AC3E}">
        <p14:creationId xmlns:p14="http://schemas.microsoft.com/office/powerpoint/2010/main" val="2756703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19</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570037"/>
            <a:ext cx="10515600" cy="2554545"/>
          </a:xfrm>
          <a:prstGeom prst="rect">
            <a:avLst/>
          </a:prstGeom>
          <a:noFill/>
        </p:spPr>
        <p:txBody>
          <a:bodyPr wrap="square" rtlCol="0">
            <a:spAutoFit/>
          </a:bodyPr>
          <a:lstStyle/>
          <a:p>
            <a:r>
              <a:rPr lang="en-US" sz="3200" dirty="0">
                <a:cs typeface="Arial" panose="020B0604020202020204" pitchFamily="34" charset="0"/>
              </a:rPr>
              <a:t>Map of Israel </a:t>
            </a:r>
          </a:p>
          <a:p>
            <a:endParaRPr lang="en-US" sz="3200" dirty="0">
              <a:cs typeface="Arial" panose="020B0604020202020204" pitchFamily="34" charset="0"/>
            </a:endParaRPr>
          </a:p>
          <a:p>
            <a:r>
              <a:rPr lang="en-US" sz="3200" dirty="0">
                <a:cs typeface="Arial" panose="020B0604020202020204" pitchFamily="34" charset="0"/>
              </a:rPr>
              <a:t>Plain of Megiddo</a:t>
            </a:r>
          </a:p>
          <a:p>
            <a:endParaRPr lang="en-US" sz="3200" dirty="0">
              <a:solidFill>
                <a:schemeClr val="bg1"/>
              </a:solidFill>
              <a:highlight>
                <a:srgbClr val="FFFF00"/>
              </a:highlight>
              <a:latin typeface="+mn-lt"/>
              <a:cs typeface="Arial" panose="020B0604020202020204" pitchFamily="34" charset="0"/>
            </a:endParaRPr>
          </a:p>
          <a:p>
            <a:r>
              <a:rPr lang="en-US" sz="3200" dirty="0">
                <a:cs typeface="Arial" panose="020B0604020202020204" pitchFamily="34" charset="0"/>
              </a:rPr>
              <a:t>Pictures</a:t>
            </a:r>
            <a:endParaRPr lang="en-US" sz="3200" dirty="0">
              <a:latin typeface="+mn-lt"/>
              <a:cs typeface="Arial" panose="020B0604020202020204" pitchFamily="34" charset="0"/>
            </a:endParaRPr>
          </a:p>
        </p:txBody>
      </p:sp>
    </p:spTree>
    <p:extLst>
      <p:ext uri="{BB962C8B-B14F-4D97-AF65-F5344CB8AC3E}">
        <p14:creationId xmlns:p14="http://schemas.microsoft.com/office/powerpoint/2010/main" val="25847847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2781300" y="3124200"/>
            <a:ext cx="670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077" name="TextBox 1"/>
          <p:cNvSpPr txBox="1">
            <a:spLocks noChangeArrowheads="1"/>
          </p:cNvSpPr>
          <p:nvPr/>
        </p:nvSpPr>
        <p:spPr bwMode="auto">
          <a:xfrm>
            <a:off x="838200" y="609600"/>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a:ln>
                  <a:noFill/>
                </a:ln>
                <a:solidFill>
                  <a:prstClr val="white"/>
                </a:solidFill>
                <a:effectLst/>
                <a:uLnTx/>
                <a:uFillTx/>
                <a:latin typeface="Bookman Old Style" panose="02050604050505020204"/>
                <a:ea typeface="+mn-ea"/>
                <a:cs typeface="Arial" charset="0"/>
              </a:rPr>
              <a:t>FBC Liberty Small Group</a:t>
            </a:r>
          </a:p>
        </p:txBody>
      </p:sp>
      <p:sp>
        <p:nvSpPr>
          <p:cNvPr id="6" name="Rectangle 2"/>
          <p:cNvSpPr txBox="1">
            <a:spLocks noChangeArrowheads="1"/>
          </p:cNvSpPr>
          <p:nvPr/>
        </p:nvSpPr>
        <p:spPr bwMode="auto">
          <a:xfrm>
            <a:off x="1409700" y="1909482"/>
            <a:ext cx="9372600" cy="399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l" rtl="0" eaLnBrk="0" fontAlgn="base" hangingPunct="0">
              <a:spcBef>
                <a:spcPct val="0"/>
              </a:spcBef>
              <a:spcAft>
                <a:spcPct val="0"/>
              </a:spcAft>
              <a:defRPr sz="4000" b="1" i="1">
                <a:solidFill>
                  <a:schemeClr val="tx2"/>
                </a:solidFill>
                <a:latin typeface="+mj-lt"/>
                <a:ea typeface="+mj-ea"/>
                <a:cs typeface="+mj-cs"/>
              </a:defRPr>
            </a:lvl1pPr>
            <a:lvl2pPr algn="l" rtl="0" eaLnBrk="0" fontAlgn="base" hangingPunct="0">
              <a:spcBef>
                <a:spcPct val="0"/>
              </a:spcBef>
              <a:spcAft>
                <a:spcPct val="0"/>
              </a:spcAft>
              <a:defRPr sz="4000" b="1" i="1">
                <a:solidFill>
                  <a:schemeClr val="tx2"/>
                </a:solidFill>
                <a:latin typeface="Arial" charset="0"/>
              </a:defRPr>
            </a:lvl2pPr>
            <a:lvl3pPr algn="l" rtl="0" eaLnBrk="0" fontAlgn="base" hangingPunct="0">
              <a:spcBef>
                <a:spcPct val="0"/>
              </a:spcBef>
              <a:spcAft>
                <a:spcPct val="0"/>
              </a:spcAft>
              <a:defRPr sz="4000" b="1" i="1">
                <a:solidFill>
                  <a:schemeClr val="tx2"/>
                </a:solidFill>
                <a:latin typeface="Arial" charset="0"/>
              </a:defRPr>
            </a:lvl3pPr>
            <a:lvl4pPr algn="l" rtl="0" eaLnBrk="0" fontAlgn="base" hangingPunct="0">
              <a:spcBef>
                <a:spcPct val="0"/>
              </a:spcBef>
              <a:spcAft>
                <a:spcPct val="0"/>
              </a:spcAft>
              <a:defRPr sz="4000" b="1" i="1">
                <a:solidFill>
                  <a:schemeClr val="tx2"/>
                </a:solidFill>
                <a:latin typeface="Arial" charset="0"/>
              </a:defRPr>
            </a:lvl4pPr>
            <a:lvl5pPr algn="l" rtl="0" eaLnBrk="0" fontAlgn="base" hangingPunct="0">
              <a:spcBef>
                <a:spcPct val="0"/>
              </a:spcBef>
              <a:spcAft>
                <a:spcPct val="0"/>
              </a:spcAft>
              <a:defRPr sz="4000" b="1" i="1">
                <a:solidFill>
                  <a:schemeClr val="tx2"/>
                </a:solidFill>
                <a:latin typeface="Arial" charset="0"/>
              </a:defRPr>
            </a:lvl5pPr>
            <a:lvl6pPr marL="457200" algn="l" rtl="0" fontAlgn="base">
              <a:spcBef>
                <a:spcPct val="0"/>
              </a:spcBef>
              <a:spcAft>
                <a:spcPct val="0"/>
              </a:spcAft>
              <a:defRPr sz="4000" b="1" i="1">
                <a:solidFill>
                  <a:schemeClr val="tx2"/>
                </a:solidFill>
                <a:latin typeface="Arial" charset="0"/>
              </a:defRPr>
            </a:lvl6pPr>
            <a:lvl7pPr marL="914400" algn="l" rtl="0" fontAlgn="base">
              <a:spcBef>
                <a:spcPct val="0"/>
              </a:spcBef>
              <a:spcAft>
                <a:spcPct val="0"/>
              </a:spcAft>
              <a:defRPr sz="4000" b="1" i="1">
                <a:solidFill>
                  <a:schemeClr val="tx2"/>
                </a:solidFill>
                <a:latin typeface="Arial" charset="0"/>
              </a:defRPr>
            </a:lvl7pPr>
            <a:lvl8pPr marL="1371600" algn="l" rtl="0" fontAlgn="base">
              <a:spcBef>
                <a:spcPct val="0"/>
              </a:spcBef>
              <a:spcAft>
                <a:spcPct val="0"/>
              </a:spcAft>
              <a:defRPr sz="4000" b="1" i="1">
                <a:solidFill>
                  <a:schemeClr val="tx2"/>
                </a:solidFill>
                <a:latin typeface="Arial" charset="0"/>
              </a:defRPr>
            </a:lvl8pPr>
            <a:lvl9pPr marL="1828800" algn="l" rtl="0" fontAlgn="base">
              <a:spcBef>
                <a:spcPct val="0"/>
              </a:spcBef>
              <a:spcAft>
                <a:spcPct val="0"/>
              </a:spcAft>
              <a:defRPr sz="4000" b="1" i="1">
                <a:solidFill>
                  <a:schemeClr val="tx2"/>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rPr>
              <a:t>The Revelation of John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rPr>
              <a:t>Revelation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en-US" sz="4100" i="0" kern="0" dirty="0">
                <a:solidFill>
                  <a:prstClr val="white"/>
                </a:solidFill>
                <a:latin typeface="Rockwell" panose="02060603020205020403"/>
              </a:rPr>
              <a:t>Armageddon</a:t>
            </a:r>
            <a:endPar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en-US" sz="4100" i="0" kern="0" dirty="0">
                <a:solidFill>
                  <a:prstClr val="white"/>
                </a:solidFill>
                <a:latin typeface="Rockwell" panose="02060603020205020403"/>
              </a:rPr>
              <a:t> August 10 </a:t>
            </a:r>
            <a:r>
              <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rPr>
              <a:t>, 2025</a:t>
            </a:r>
            <a:endParaRPr kumimoji="0" lang="en-US" altLang="en-US" sz="4100" b="1" i="1" u="none" strike="noStrike" kern="0" cap="none" spc="0" normalizeH="0" baseline="0" noProof="0" dirty="0">
              <a:ln>
                <a:noFill/>
              </a:ln>
              <a:solidFill>
                <a:prstClr val="white"/>
              </a:solidFill>
              <a:effectLst/>
              <a:uLnTx/>
              <a:uFillTx/>
              <a:latin typeface="Bookman Old Style" panose="02050604050505020204"/>
              <a:ea typeface="+mj-ea"/>
              <a:cs typeface="+mj-cs"/>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20</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838200" y="1088592"/>
            <a:ext cx="10515600" cy="5016758"/>
          </a:xfrm>
          <a:prstGeom prst="rect">
            <a:avLst/>
          </a:prstGeom>
          <a:noFill/>
        </p:spPr>
        <p:txBody>
          <a:bodyPr wrap="square" rtlCol="0">
            <a:spAutoFit/>
          </a:bodyPr>
          <a:lstStyle/>
          <a:p>
            <a:pPr algn="ctr"/>
            <a:r>
              <a:rPr lang="en-US" sz="3200" dirty="0">
                <a:cs typeface="Arial" panose="020B0604020202020204" pitchFamily="34" charset="0"/>
              </a:rPr>
              <a:t>Chapter 17 - Warning</a:t>
            </a:r>
          </a:p>
          <a:p>
            <a:pPr algn="ctr"/>
            <a:endParaRPr lang="en-US" sz="3200" dirty="0">
              <a:cs typeface="Arial" panose="020B0604020202020204" pitchFamily="34" charset="0"/>
            </a:endParaRPr>
          </a:p>
          <a:p>
            <a:pPr algn="ctr"/>
            <a:endParaRPr lang="en-US" sz="3200" dirty="0">
              <a:cs typeface="Arial" panose="020B0604020202020204" pitchFamily="34" charset="0"/>
            </a:endParaRPr>
          </a:p>
          <a:p>
            <a:pPr algn="ctr"/>
            <a:r>
              <a:rPr lang="en-US" sz="3200" dirty="0">
                <a:cs typeface="Arial" panose="020B0604020202020204" pitchFamily="34" charset="0"/>
              </a:rPr>
              <a:t>Chapter 16 - Gathering</a:t>
            </a:r>
          </a:p>
          <a:p>
            <a:pPr algn="ctr"/>
            <a:endParaRPr lang="en-US" sz="3200" dirty="0">
              <a:cs typeface="Arial" panose="020B0604020202020204" pitchFamily="34" charset="0"/>
            </a:endParaRPr>
          </a:p>
          <a:p>
            <a:pPr algn="ctr"/>
            <a:endParaRPr lang="en-US" sz="3200" dirty="0">
              <a:cs typeface="Arial" panose="020B0604020202020204" pitchFamily="34" charset="0"/>
            </a:endParaRPr>
          </a:p>
          <a:p>
            <a:pPr algn="ctr"/>
            <a:r>
              <a:rPr lang="en-US" sz="3200" dirty="0">
                <a:cs typeface="Arial" panose="020B0604020202020204" pitchFamily="34" charset="0"/>
              </a:rPr>
              <a:t>Chapter 19 – The War &amp; Results</a:t>
            </a:r>
          </a:p>
          <a:p>
            <a:pPr algn="ctr"/>
            <a:endParaRPr lang="en-US" sz="3200" dirty="0">
              <a:cs typeface="Arial" panose="020B0604020202020204" pitchFamily="34" charset="0"/>
            </a:endParaRPr>
          </a:p>
          <a:p>
            <a:pPr algn="ctr"/>
            <a:endParaRPr lang="en-US" sz="3200" dirty="0">
              <a:cs typeface="Arial" panose="020B0604020202020204" pitchFamily="34" charset="0"/>
            </a:endParaRPr>
          </a:p>
          <a:p>
            <a:pPr algn="ctr"/>
            <a:r>
              <a:rPr lang="en-US" sz="3200" dirty="0">
                <a:cs typeface="Arial" panose="020B0604020202020204" pitchFamily="34" charset="0"/>
              </a:rPr>
              <a:t>Chapter 14 – Aftermath</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Armageddon/Revelation Pathway</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2E02082B-4B7A-5D5B-AC3B-1D358F2608C2}"/>
              </a:ext>
            </a:extLst>
          </p:cNvPr>
          <p:cNvGraphicFramePr/>
          <p:nvPr>
            <p:extLst>
              <p:ext uri="{D42A27DB-BD31-4B8C-83A1-F6EECF244321}">
                <p14:modId xmlns:p14="http://schemas.microsoft.com/office/powerpoint/2010/main" val="4265908063"/>
              </p:ext>
            </p:extLst>
          </p:nvPr>
        </p:nvGraphicFramePr>
        <p:xfrm>
          <a:off x="5540375" y="1804881"/>
          <a:ext cx="1111249" cy="1303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Right 5">
            <a:extLst>
              <a:ext uri="{FF2B5EF4-FFF2-40B4-BE49-F238E27FC236}">
                <a16:creationId xmlns:a16="http://schemas.microsoft.com/office/drawing/2014/main" id="{C60E8ECC-6EDA-6C93-4D79-F2012152BB03}"/>
              </a:ext>
            </a:extLst>
          </p:cNvPr>
          <p:cNvSpPr/>
          <p:nvPr/>
        </p:nvSpPr>
        <p:spPr>
          <a:xfrm rot="5400000">
            <a:off x="5644726" y="3293146"/>
            <a:ext cx="902545" cy="521129"/>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Arrow: Right 6">
            <a:extLst>
              <a:ext uri="{FF2B5EF4-FFF2-40B4-BE49-F238E27FC236}">
                <a16:creationId xmlns:a16="http://schemas.microsoft.com/office/drawing/2014/main" id="{7FAB960B-2F6F-E8D8-C9F5-8984D5A02549}"/>
              </a:ext>
            </a:extLst>
          </p:cNvPr>
          <p:cNvSpPr/>
          <p:nvPr/>
        </p:nvSpPr>
        <p:spPr>
          <a:xfrm rot="5400000">
            <a:off x="5644726" y="4732305"/>
            <a:ext cx="902545" cy="521129"/>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428068246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21</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342985"/>
            <a:ext cx="10515600" cy="4031873"/>
          </a:xfrm>
          <a:prstGeom prst="rect">
            <a:avLst/>
          </a:prstGeom>
          <a:noFill/>
        </p:spPr>
        <p:txBody>
          <a:bodyPr wrap="square" rtlCol="0">
            <a:spAutoFit/>
          </a:bodyPr>
          <a:lstStyle/>
          <a:p>
            <a:r>
              <a:rPr lang="en-US" sz="3200" dirty="0">
                <a:cs typeface="Arial" panose="020B0604020202020204" pitchFamily="34" charset="0"/>
              </a:rPr>
              <a:t>3 Then another sign appeared in heaven: an enormous red dragon with seven heads and ten horns and seven crowns on its heads.</a:t>
            </a:r>
          </a:p>
          <a:p>
            <a:endParaRPr lang="en-US" sz="3200" dirty="0">
              <a:cs typeface="Arial" panose="020B0604020202020204" pitchFamily="34" charset="0"/>
            </a:endParaRPr>
          </a:p>
          <a:p>
            <a:r>
              <a:rPr lang="en-US" sz="3200" dirty="0">
                <a:cs typeface="Arial" panose="020B0604020202020204" pitchFamily="34" charset="0"/>
              </a:rPr>
              <a:t>4 Its tail swept a third of the stars out of the sky and flung them to the earth. The dragon stood in front of the woman who was about to give birth, so that it might devour her child the moment he was born.</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12  --  1</a:t>
            </a:r>
            <a:r>
              <a:rPr lang="en-US" sz="4000" baseline="30000" dirty="0">
                <a:latin typeface="Times New Roman" panose="02020603050405020304" pitchFamily="18" charset="0"/>
                <a:cs typeface="Times New Roman" panose="02020603050405020304" pitchFamily="18" charset="0"/>
              </a:rPr>
              <a:t>st</a:t>
            </a:r>
            <a:r>
              <a:rPr lang="en-US" sz="4000" dirty="0">
                <a:latin typeface="Times New Roman" panose="02020603050405020304" pitchFamily="18" charset="0"/>
                <a:cs typeface="Times New Roman" panose="02020603050405020304" pitchFamily="18" charset="0"/>
              </a:rPr>
              <a:t> War</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21919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22</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022607"/>
            <a:ext cx="10515600" cy="5509200"/>
          </a:xfrm>
          <a:prstGeom prst="rect">
            <a:avLst/>
          </a:prstGeom>
          <a:noFill/>
        </p:spPr>
        <p:txBody>
          <a:bodyPr wrap="square" rtlCol="0">
            <a:spAutoFit/>
          </a:bodyPr>
          <a:lstStyle/>
          <a:p>
            <a:r>
              <a:rPr lang="en-US" sz="3200" dirty="0">
                <a:cs typeface="Arial" panose="020B0604020202020204" pitchFamily="34" charset="0"/>
              </a:rPr>
              <a:t>7 Then war broke out in heaven. Michael and his angels fought against the dragon, and the dragon and his angels fought back.</a:t>
            </a:r>
          </a:p>
          <a:p>
            <a:endParaRPr lang="en-US" sz="3200" dirty="0">
              <a:cs typeface="Arial" panose="020B0604020202020204" pitchFamily="34" charset="0"/>
            </a:endParaRPr>
          </a:p>
          <a:p>
            <a:r>
              <a:rPr lang="en-US" sz="3200" dirty="0">
                <a:cs typeface="Arial" panose="020B0604020202020204" pitchFamily="34" charset="0"/>
              </a:rPr>
              <a:t>8 But he was not strong enough, and they lost their place in heaven.</a:t>
            </a:r>
          </a:p>
          <a:p>
            <a:endParaRPr lang="en-US" sz="3200" dirty="0">
              <a:cs typeface="Arial" panose="020B0604020202020204" pitchFamily="34" charset="0"/>
            </a:endParaRPr>
          </a:p>
          <a:p>
            <a:r>
              <a:rPr lang="en-US" sz="3200" dirty="0">
                <a:cs typeface="Arial" panose="020B0604020202020204" pitchFamily="34" charset="0"/>
              </a:rPr>
              <a:t>9 The great dragon was hurled down—that ancient serpent called the devil, or Satan, who leads the whole world astray. He was hurled to the earth, and his angels with him.    </a:t>
            </a:r>
            <a:endParaRPr lang="en-US" sz="3200" dirty="0">
              <a:solidFill>
                <a:schemeClr val="bg1"/>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12  -- 1</a:t>
            </a:r>
            <a:r>
              <a:rPr lang="en-US" sz="4000" baseline="30000" dirty="0">
                <a:latin typeface="Times New Roman" panose="02020603050405020304" pitchFamily="18" charset="0"/>
                <a:cs typeface="Times New Roman" panose="02020603050405020304" pitchFamily="18" charset="0"/>
              </a:rPr>
              <a:t>st</a:t>
            </a:r>
            <a:r>
              <a:rPr lang="en-US" sz="4000" dirty="0">
                <a:latin typeface="Times New Roman" panose="02020603050405020304" pitchFamily="18" charset="0"/>
                <a:cs typeface="Times New Roman" panose="02020603050405020304" pitchFamily="18" charset="0"/>
              </a:rPr>
              <a:t> War</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438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23</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432272"/>
            <a:ext cx="10515600" cy="3539430"/>
          </a:xfrm>
          <a:prstGeom prst="rect">
            <a:avLst/>
          </a:prstGeom>
          <a:noFill/>
        </p:spPr>
        <p:txBody>
          <a:bodyPr wrap="square" rtlCol="0">
            <a:spAutoFit/>
          </a:bodyPr>
          <a:lstStyle/>
          <a:p>
            <a:r>
              <a:rPr lang="en-US" sz="3200" dirty="0">
                <a:cs typeface="Arial" panose="020B0604020202020204" pitchFamily="34" charset="0"/>
              </a:rPr>
              <a:t>11 The beast who once was, and now is not, is an eighth king. He belongs to the seven and is going to his destruction.</a:t>
            </a:r>
          </a:p>
          <a:p>
            <a:endParaRPr lang="en-US" sz="3200" dirty="0">
              <a:cs typeface="Arial" panose="020B0604020202020204" pitchFamily="34" charset="0"/>
            </a:endParaRPr>
          </a:p>
          <a:p>
            <a:r>
              <a:rPr lang="en-US" sz="3200" dirty="0">
                <a:cs typeface="Arial" panose="020B0604020202020204" pitchFamily="34" charset="0"/>
              </a:rPr>
              <a:t>12 “The ten horns you saw are ten kings who have not yet received a kingdom, but who for one hour will receive authority as kings along with the beast.</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17  -- 2nd War Warning</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59414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24</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570037"/>
            <a:ext cx="10515600" cy="3539430"/>
          </a:xfrm>
          <a:prstGeom prst="rect">
            <a:avLst/>
          </a:prstGeom>
          <a:noFill/>
        </p:spPr>
        <p:txBody>
          <a:bodyPr wrap="square" rtlCol="0">
            <a:spAutoFit/>
          </a:bodyPr>
          <a:lstStyle/>
          <a:p>
            <a:r>
              <a:rPr lang="en-US" sz="3200" dirty="0">
                <a:cs typeface="Arial" panose="020B0604020202020204" pitchFamily="34" charset="0"/>
              </a:rPr>
              <a:t>13 They have one purpose and will give their power and authority to the beast.</a:t>
            </a:r>
          </a:p>
          <a:p>
            <a:endParaRPr lang="en-US" sz="3200" dirty="0">
              <a:cs typeface="Arial" panose="020B0604020202020204" pitchFamily="34" charset="0"/>
            </a:endParaRPr>
          </a:p>
          <a:p>
            <a:r>
              <a:rPr lang="en-US" sz="3200" dirty="0">
                <a:cs typeface="Arial" panose="020B0604020202020204" pitchFamily="34" charset="0"/>
              </a:rPr>
              <a:t>14 They will wage war against the Lamb, but the Lamb will triumph over them because he is Lord of lords and King of kings—and with him will be his called, chosen and faithful followers.”</a:t>
            </a:r>
            <a:endParaRPr lang="en-US" sz="3200" dirty="0">
              <a:solidFill>
                <a:schemeClr val="bg1"/>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17  -- 2nd War Warning</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84457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25</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022607"/>
            <a:ext cx="10515600" cy="5509200"/>
          </a:xfrm>
          <a:prstGeom prst="rect">
            <a:avLst/>
          </a:prstGeom>
          <a:noFill/>
        </p:spPr>
        <p:txBody>
          <a:bodyPr wrap="square" rtlCol="0">
            <a:spAutoFit/>
          </a:bodyPr>
          <a:lstStyle/>
          <a:p>
            <a:r>
              <a:rPr lang="en-US" sz="3200" dirty="0">
                <a:cs typeface="Arial" panose="020B0604020202020204" pitchFamily="34" charset="0"/>
              </a:rPr>
              <a:t>14 They are demonic spirits that perform signs, and they go out to the kings of the whole world, to gather them for the battle on the great day of God Almighty.</a:t>
            </a:r>
          </a:p>
          <a:p>
            <a:endParaRPr lang="en-US" sz="3200" dirty="0">
              <a:cs typeface="Arial" panose="020B0604020202020204" pitchFamily="34" charset="0"/>
            </a:endParaRPr>
          </a:p>
          <a:p>
            <a:r>
              <a:rPr lang="en-US" sz="3200" dirty="0">
                <a:cs typeface="Arial" panose="020B0604020202020204" pitchFamily="34" charset="0"/>
              </a:rPr>
              <a:t>15 “Look, I come like a thief! Blessed is the one who stays awake and remains clothed, so as not to go naked and be shamefully exposed.”</a:t>
            </a:r>
          </a:p>
          <a:p>
            <a:endParaRPr lang="en-US" sz="3200" dirty="0">
              <a:cs typeface="Arial" panose="020B0604020202020204" pitchFamily="34" charset="0"/>
            </a:endParaRPr>
          </a:p>
          <a:p>
            <a:r>
              <a:rPr lang="en-US" sz="3200" dirty="0">
                <a:cs typeface="Arial" panose="020B0604020202020204" pitchFamily="34" charset="0"/>
              </a:rPr>
              <a:t>16 Then they gathered the kings together to the place that in Hebrew is called Armageddon. </a:t>
            </a:r>
          </a:p>
          <a:p>
            <a:endParaRPr lang="en-US" sz="3200" dirty="0">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Gathering for the Slaughter</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46409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26</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228467"/>
            <a:ext cx="10515600" cy="5016758"/>
          </a:xfrm>
          <a:prstGeom prst="rect">
            <a:avLst/>
          </a:prstGeom>
          <a:noFill/>
        </p:spPr>
        <p:txBody>
          <a:bodyPr wrap="square" rtlCol="0">
            <a:spAutoFit/>
          </a:bodyPr>
          <a:lstStyle/>
          <a:p>
            <a:r>
              <a:rPr lang="en-US" sz="3200" dirty="0">
                <a:cs typeface="Arial" panose="020B0604020202020204" pitchFamily="34" charset="0"/>
              </a:rPr>
              <a:t>36 “But about that day or hour no one knows, not even the angels in heaven, nor the Son, but only the Father.</a:t>
            </a:r>
          </a:p>
          <a:p>
            <a:endParaRPr lang="en-US" sz="3200" dirty="0">
              <a:cs typeface="Arial" panose="020B0604020202020204" pitchFamily="34" charset="0"/>
            </a:endParaRPr>
          </a:p>
          <a:p>
            <a:r>
              <a:rPr lang="en-US" sz="3200" dirty="0">
                <a:cs typeface="Arial" panose="020B0604020202020204" pitchFamily="34" charset="0"/>
              </a:rPr>
              <a:t>43 But understand this: If the owner of the house had known at what time of night the thief was coming, he would have kept watch and would not have let his house be broken into.</a:t>
            </a:r>
          </a:p>
          <a:p>
            <a:endParaRPr lang="en-US" sz="3200" dirty="0">
              <a:cs typeface="Arial" panose="020B0604020202020204" pitchFamily="34" charset="0"/>
            </a:endParaRPr>
          </a:p>
          <a:p>
            <a:r>
              <a:rPr lang="en-US" sz="3200" dirty="0">
                <a:cs typeface="Arial" panose="020B0604020202020204" pitchFamily="34" charset="0"/>
              </a:rPr>
              <a:t>44 So you also must be ready, because the Son of Man will come at an hour when you do not expect him.</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Matthew 24  --  Thief in the Night</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26157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27</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432272"/>
            <a:ext cx="10515600" cy="3539430"/>
          </a:xfrm>
          <a:prstGeom prst="rect">
            <a:avLst/>
          </a:prstGeom>
          <a:noFill/>
        </p:spPr>
        <p:txBody>
          <a:bodyPr wrap="square" rtlCol="0">
            <a:spAutoFit/>
          </a:bodyPr>
          <a:lstStyle/>
          <a:p>
            <a:r>
              <a:rPr lang="en-US" sz="3200" dirty="0">
                <a:cs typeface="Arial" panose="020B0604020202020204" pitchFamily="34" charset="0"/>
              </a:rPr>
              <a:t>11 I saw heaven standing open and there before me was a white horse, whose rider is called Faithful and True. With justice he judges and wages war.</a:t>
            </a:r>
          </a:p>
          <a:p>
            <a:endParaRPr lang="en-US" sz="3200" dirty="0">
              <a:cs typeface="Arial" panose="020B0604020202020204" pitchFamily="34" charset="0"/>
            </a:endParaRPr>
          </a:p>
          <a:p>
            <a:r>
              <a:rPr lang="en-US" sz="3200" dirty="0">
                <a:cs typeface="Arial" panose="020B0604020202020204" pitchFamily="34" charset="0"/>
              </a:rPr>
              <a:t>12 His eyes are like blazing fire, and on his head are many crowns. He has a name written on him that no one knows but he himself.</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19  -- Armageddon</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416161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28</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022607"/>
            <a:ext cx="10515600" cy="5016758"/>
          </a:xfrm>
          <a:prstGeom prst="rect">
            <a:avLst/>
          </a:prstGeom>
          <a:noFill/>
        </p:spPr>
        <p:txBody>
          <a:bodyPr wrap="square" rtlCol="0">
            <a:spAutoFit/>
          </a:bodyPr>
          <a:lstStyle/>
          <a:p>
            <a:r>
              <a:rPr lang="en-US" sz="3200" dirty="0">
                <a:cs typeface="Arial" panose="020B0604020202020204" pitchFamily="34" charset="0"/>
              </a:rPr>
              <a:t>13 He is dressed in a robe dipped in blood, and his name is the Word of God.</a:t>
            </a:r>
          </a:p>
          <a:p>
            <a:endParaRPr lang="en-US" sz="3200" dirty="0">
              <a:cs typeface="Arial" panose="020B0604020202020204" pitchFamily="34" charset="0"/>
            </a:endParaRPr>
          </a:p>
          <a:p>
            <a:r>
              <a:rPr lang="en-US" sz="3200" dirty="0">
                <a:cs typeface="Arial" panose="020B0604020202020204" pitchFamily="34" charset="0"/>
              </a:rPr>
              <a:t>14 The armies of heaven were following him, riding on white horses and dressed in fine linen, white and clean.</a:t>
            </a:r>
          </a:p>
          <a:p>
            <a:endParaRPr lang="en-US" sz="3200" dirty="0">
              <a:cs typeface="Arial" panose="020B0604020202020204" pitchFamily="34" charset="0"/>
            </a:endParaRPr>
          </a:p>
          <a:p>
            <a:r>
              <a:rPr lang="en-US" sz="3200" dirty="0">
                <a:cs typeface="Arial" panose="020B0604020202020204" pitchFamily="34" charset="0"/>
              </a:rPr>
              <a:t>15 Coming out of his mouth is a sharp sword with which to strike down the nations. “He will rule them with an iron scepter.” He treads the winepress of the fury of the wrath of God Almighty.</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19  -- Armageddon</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17839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29</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432272"/>
            <a:ext cx="10515600" cy="3539430"/>
          </a:xfrm>
          <a:prstGeom prst="rect">
            <a:avLst/>
          </a:prstGeom>
          <a:noFill/>
        </p:spPr>
        <p:txBody>
          <a:bodyPr wrap="square" rtlCol="0">
            <a:spAutoFit/>
          </a:bodyPr>
          <a:lstStyle/>
          <a:p>
            <a:r>
              <a:rPr lang="en-US" sz="3200" dirty="0">
                <a:cs typeface="Arial" panose="020B0604020202020204" pitchFamily="34" charset="0"/>
              </a:rPr>
              <a:t>16 On his robe and on his thigh he has this name written: KING OF KINGS AND LORD OF LORDS.</a:t>
            </a:r>
          </a:p>
          <a:p>
            <a:endParaRPr lang="en-US" sz="3200" dirty="0">
              <a:cs typeface="Arial" panose="020B0604020202020204" pitchFamily="34" charset="0"/>
            </a:endParaRPr>
          </a:p>
          <a:p>
            <a:r>
              <a:rPr lang="en-US" sz="3200" dirty="0">
                <a:cs typeface="Arial" panose="020B0604020202020204" pitchFamily="34" charset="0"/>
              </a:rPr>
              <a:t>17 And I saw an angel standing in the sun, who cried in a loud voice to all the birds flying in midair, “Come, gather together for the great supper of God,</a:t>
            </a:r>
          </a:p>
          <a:p>
            <a:endParaRPr lang="en-US" sz="3200" dirty="0">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19  -- Armageddon</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74963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990600" y="632361"/>
            <a:ext cx="10591799" cy="4032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150000"/>
              </a:lnSpc>
            </a:pPr>
            <a:r>
              <a:rPr lang="en-US" sz="4400" b="0" i="0" dirty="0">
                <a:effectLst/>
                <a:latin typeface="arial" panose="020B0604020202020204" pitchFamily="34" charset="0"/>
              </a:rPr>
              <a:t> </a:t>
            </a:r>
            <a:r>
              <a:rPr lang="en-US" sz="4400" b="1" i="0" dirty="0">
                <a:effectLst/>
                <a:latin typeface="+mn-lt"/>
              </a:rPr>
              <a:t>Most of all, it is the Revelation of Jesus Christ to us. If we catch everything else, but miss Jesus in the book, we miss the Book of Revelation</a:t>
            </a:r>
            <a:r>
              <a:rPr lang="en-US" sz="3600" b="1" i="0" dirty="0">
                <a:effectLst/>
                <a:latin typeface="+mn-lt"/>
              </a:rPr>
              <a:t>.</a:t>
            </a:r>
            <a:endParaRPr lang="en-US" sz="3600" b="1" dirty="0">
              <a:latin typeface="+mn-lt"/>
              <a:cs typeface="Arial" panose="020B0604020202020204" pitchFamily="34" charset="0"/>
            </a:endParaRPr>
          </a:p>
        </p:txBody>
      </p:sp>
    </p:spTree>
    <p:extLst>
      <p:ext uri="{BB962C8B-B14F-4D97-AF65-F5344CB8AC3E}">
        <p14:creationId xmlns:p14="http://schemas.microsoft.com/office/powerpoint/2010/main" val="119279393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30</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570037"/>
            <a:ext cx="10515600" cy="3539430"/>
          </a:xfrm>
          <a:prstGeom prst="rect">
            <a:avLst/>
          </a:prstGeom>
          <a:noFill/>
        </p:spPr>
        <p:txBody>
          <a:bodyPr wrap="square" rtlCol="0">
            <a:spAutoFit/>
          </a:bodyPr>
          <a:lstStyle/>
          <a:p>
            <a:r>
              <a:rPr lang="en-US" sz="3200" dirty="0">
                <a:cs typeface="Arial" panose="020B0604020202020204" pitchFamily="34" charset="0"/>
              </a:rPr>
              <a:t>18 so that you may eat the flesh of kings, generals, and the mighty, of horses and their riders, and the flesh of all people, free and slave, great and small.”</a:t>
            </a:r>
          </a:p>
          <a:p>
            <a:endParaRPr lang="en-US" sz="3200" dirty="0">
              <a:cs typeface="Arial" panose="020B0604020202020204" pitchFamily="34" charset="0"/>
            </a:endParaRPr>
          </a:p>
          <a:p>
            <a:r>
              <a:rPr lang="en-US" sz="3200" dirty="0">
                <a:cs typeface="Arial" panose="020B0604020202020204" pitchFamily="34" charset="0"/>
              </a:rPr>
              <a:t>19 Then I saw the beast and the kings of the earth and their armies gathered together to wage war against the rider on the horse and his army.</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19  -- Armageddon</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76521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31</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228467"/>
            <a:ext cx="10515600" cy="5016758"/>
          </a:xfrm>
          <a:prstGeom prst="rect">
            <a:avLst/>
          </a:prstGeom>
          <a:noFill/>
        </p:spPr>
        <p:txBody>
          <a:bodyPr wrap="square" rtlCol="0">
            <a:spAutoFit/>
          </a:bodyPr>
          <a:lstStyle/>
          <a:p>
            <a:r>
              <a:rPr lang="en-US" sz="3200" dirty="0">
                <a:cs typeface="Arial" panose="020B0604020202020204" pitchFamily="34" charset="0"/>
              </a:rPr>
              <a:t>20 But the beast was captured, and with it the false prophet who had performed the signs on its behalf. With these signs he had deluded those who had received the mark of the beast and worshiped its image. The two of them were thrown alive into the fiery lake of burning sulfur.</a:t>
            </a:r>
          </a:p>
          <a:p>
            <a:endParaRPr lang="en-US" sz="3200" dirty="0">
              <a:cs typeface="Arial" panose="020B0604020202020204" pitchFamily="34" charset="0"/>
            </a:endParaRPr>
          </a:p>
          <a:p>
            <a:r>
              <a:rPr lang="en-US" sz="3200" dirty="0">
                <a:cs typeface="Arial" panose="020B0604020202020204" pitchFamily="34" charset="0"/>
              </a:rPr>
              <a:t>21 The rest were killed with the sword coming out of the mouth of the rider on the horse, and all the birds gorged themselves on their flesh.</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19  -- Armageddon</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89007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32</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241296"/>
            <a:ext cx="10515600" cy="4524315"/>
          </a:xfrm>
          <a:prstGeom prst="rect">
            <a:avLst/>
          </a:prstGeom>
          <a:noFill/>
        </p:spPr>
        <p:txBody>
          <a:bodyPr wrap="square" rtlCol="0">
            <a:spAutoFit/>
          </a:bodyPr>
          <a:lstStyle/>
          <a:p>
            <a:r>
              <a:rPr lang="en-US" sz="3200" dirty="0">
                <a:cs typeface="Arial" panose="020B0604020202020204" pitchFamily="34" charset="0"/>
              </a:rPr>
              <a:t>14 I looked, and there before me was a white cloud, and seated on the cloud was one like a son of man with a crown of gold on his head and a sharp sickle in his hand.</a:t>
            </a:r>
          </a:p>
          <a:p>
            <a:endParaRPr lang="en-US" sz="3200" dirty="0">
              <a:cs typeface="Arial" panose="020B0604020202020204" pitchFamily="34" charset="0"/>
            </a:endParaRPr>
          </a:p>
          <a:p>
            <a:r>
              <a:rPr lang="en-US" sz="3200" dirty="0">
                <a:cs typeface="Arial" panose="020B0604020202020204" pitchFamily="34" charset="0"/>
              </a:rPr>
              <a:t>15 Then another angel came out of the temple and called in a loud voice to him who was sitting on the cloud, “Take your sickle and reap, because the time to reap has come, for the harvest of the earth is ripe.”</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14  --  Armageddon Results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888474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33</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022607"/>
            <a:ext cx="10515600" cy="5509200"/>
          </a:xfrm>
          <a:prstGeom prst="rect">
            <a:avLst/>
          </a:prstGeom>
          <a:noFill/>
        </p:spPr>
        <p:txBody>
          <a:bodyPr wrap="square" rtlCol="0">
            <a:spAutoFit/>
          </a:bodyPr>
          <a:lstStyle/>
          <a:p>
            <a:r>
              <a:rPr lang="en-US" sz="3200" dirty="0">
                <a:cs typeface="Arial" panose="020B0604020202020204" pitchFamily="34" charset="0"/>
              </a:rPr>
              <a:t>16 So he who was seated on the cloud swung his sickle over the earth, and the earth was harvested.</a:t>
            </a:r>
          </a:p>
          <a:p>
            <a:endParaRPr lang="en-US" sz="3200" dirty="0">
              <a:cs typeface="Arial" panose="020B0604020202020204" pitchFamily="34" charset="0"/>
            </a:endParaRPr>
          </a:p>
          <a:p>
            <a:r>
              <a:rPr lang="en-US" sz="3200" dirty="0">
                <a:cs typeface="Arial" panose="020B0604020202020204" pitchFamily="34" charset="0"/>
              </a:rPr>
              <a:t>17 Another angel came out of the temple in heaven, and he too had a sharp sickle.</a:t>
            </a:r>
          </a:p>
          <a:p>
            <a:endParaRPr lang="en-US" sz="3200" dirty="0">
              <a:cs typeface="Arial" panose="020B0604020202020204" pitchFamily="34" charset="0"/>
            </a:endParaRPr>
          </a:p>
          <a:p>
            <a:r>
              <a:rPr lang="en-US" sz="3200" dirty="0">
                <a:cs typeface="Arial" panose="020B0604020202020204" pitchFamily="34" charset="0"/>
              </a:rPr>
              <a:t>18 Still another angel, who had charge of the fire, came from the altar and called in a loud voice to him who had the sharp sickle, “Take your sharp sickle and gather the clusters of grapes from the earth’s vine, because its grapes are ripe.”  </a:t>
            </a:r>
            <a:endParaRPr lang="en-US" sz="3200" dirty="0">
              <a:solidFill>
                <a:schemeClr val="bg1"/>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14  --  Armageddon Results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73183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34</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022607"/>
            <a:ext cx="10515600" cy="4031873"/>
          </a:xfrm>
          <a:prstGeom prst="rect">
            <a:avLst/>
          </a:prstGeom>
          <a:noFill/>
        </p:spPr>
        <p:txBody>
          <a:bodyPr wrap="square" rtlCol="0">
            <a:spAutoFit/>
          </a:bodyPr>
          <a:lstStyle/>
          <a:p>
            <a:r>
              <a:rPr lang="en-US" sz="3200" dirty="0">
                <a:cs typeface="Arial" panose="020B0604020202020204" pitchFamily="34" charset="0"/>
              </a:rPr>
              <a:t>19 The angel swung his sickle on the earth, gathered its grapes and threw them into the great winepress of God’s wrath.</a:t>
            </a:r>
          </a:p>
          <a:p>
            <a:endParaRPr lang="en-US" sz="3200" dirty="0">
              <a:cs typeface="Arial" panose="020B0604020202020204" pitchFamily="34" charset="0"/>
            </a:endParaRPr>
          </a:p>
          <a:p>
            <a:r>
              <a:rPr lang="en-US" sz="3200" dirty="0">
                <a:cs typeface="Arial" panose="020B0604020202020204" pitchFamily="34" charset="0"/>
              </a:rPr>
              <a:t>20 They were trampled in the winepress outside the city, and blood flowed out of the press, rising as high as the horses’ bridles for a distance of 1,600 stadia.</a:t>
            </a:r>
          </a:p>
          <a:p>
            <a:endParaRPr lang="en-US" sz="3200" dirty="0">
              <a:solidFill>
                <a:schemeClr val="bg1"/>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14  --  Armageddon Results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8258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4</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765301" y="320675"/>
            <a:ext cx="349807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4000" b="1">
                <a:latin typeface="Times New Roman" pitchFamily="18" charset="0"/>
              </a:rPr>
              <a:t>Apostles Creed</a:t>
            </a:r>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892175" y="1570037"/>
            <a:ext cx="10591799" cy="414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3600" b="1" dirty="0">
                <a:latin typeface="Arial" panose="020B0604020202020204" pitchFamily="34" charset="0"/>
                <a:cs typeface="Arial" panose="020B0604020202020204" pitchFamily="34" charset="0"/>
              </a:rPr>
              <a:t>I believe in God, the Father almighty,</a:t>
            </a:r>
          </a:p>
          <a:p>
            <a:pPr>
              <a:lnSpc>
                <a:spcPct val="150000"/>
              </a:lnSpc>
            </a:pPr>
            <a:r>
              <a:rPr lang="en-US" sz="3600" b="1" dirty="0">
                <a:latin typeface="Arial" panose="020B0604020202020204" pitchFamily="34" charset="0"/>
                <a:cs typeface="Arial" panose="020B0604020202020204" pitchFamily="34" charset="0"/>
              </a:rPr>
              <a:t>Maker of heaven and earth,</a:t>
            </a:r>
          </a:p>
          <a:p>
            <a:pPr>
              <a:lnSpc>
                <a:spcPct val="150000"/>
              </a:lnSpc>
            </a:pPr>
            <a:r>
              <a:rPr lang="en-US" sz="3600" b="1" dirty="0">
                <a:latin typeface="Arial" panose="020B0604020202020204" pitchFamily="34" charset="0"/>
                <a:cs typeface="Arial" panose="020B0604020202020204" pitchFamily="34" charset="0"/>
              </a:rPr>
              <a:t>and in Jesus Christ, his only Son, our Lord,</a:t>
            </a:r>
          </a:p>
          <a:p>
            <a:pPr>
              <a:lnSpc>
                <a:spcPct val="150000"/>
              </a:lnSpc>
            </a:pPr>
            <a:r>
              <a:rPr lang="en-US" sz="3600" b="1" dirty="0">
                <a:latin typeface="Arial" panose="020B0604020202020204" pitchFamily="34" charset="0"/>
                <a:cs typeface="Arial" panose="020B0604020202020204" pitchFamily="34" charset="0"/>
              </a:rPr>
              <a:t>who was conceived by the Holy Spirit,</a:t>
            </a:r>
          </a:p>
          <a:p>
            <a:pPr>
              <a:lnSpc>
                <a:spcPct val="150000"/>
              </a:lnSpc>
            </a:pPr>
            <a:r>
              <a:rPr lang="en-US" sz="3600" b="1" dirty="0">
                <a:latin typeface="Arial" panose="020B0604020202020204" pitchFamily="34" charset="0"/>
                <a:cs typeface="Arial" panose="020B0604020202020204" pitchFamily="34" charset="0"/>
              </a:rPr>
              <a:t>born of the Virgin Mary,</a:t>
            </a:r>
          </a:p>
        </p:txBody>
      </p:sp>
    </p:spTree>
    <p:extLst>
      <p:ext uri="{BB962C8B-B14F-4D97-AF65-F5344CB8AC3E}">
        <p14:creationId xmlns:p14="http://schemas.microsoft.com/office/powerpoint/2010/main" val="22983426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5</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765301" y="320675"/>
            <a:ext cx="349807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4000" b="1">
                <a:latin typeface="Times New Roman" pitchFamily="18" charset="0"/>
              </a:rPr>
              <a:t>Apostles Creed</a:t>
            </a:r>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1084729" y="1545155"/>
            <a:ext cx="10022541" cy="331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3600" b="1" dirty="0">
                <a:latin typeface="Arial" panose="020B0604020202020204" pitchFamily="34" charset="0"/>
                <a:cs typeface="Arial" panose="020B0604020202020204" pitchFamily="34" charset="0"/>
              </a:rPr>
              <a:t>suffered under Pontius Pilate,</a:t>
            </a:r>
          </a:p>
          <a:p>
            <a:pPr>
              <a:lnSpc>
                <a:spcPct val="150000"/>
              </a:lnSpc>
            </a:pPr>
            <a:r>
              <a:rPr lang="en-US" sz="3600" b="1" dirty="0">
                <a:latin typeface="Arial" panose="020B0604020202020204" pitchFamily="34" charset="0"/>
                <a:cs typeface="Arial" panose="020B0604020202020204" pitchFamily="34" charset="0"/>
              </a:rPr>
              <a:t>was crucified, died and was buried;</a:t>
            </a:r>
          </a:p>
          <a:p>
            <a:pPr>
              <a:lnSpc>
                <a:spcPct val="150000"/>
              </a:lnSpc>
            </a:pPr>
            <a:r>
              <a:rPr lang="en-US" sz="3600" b="1" dirty="0">
                <a:latin typeface="Arial" panose="020B0604020202020204" pitchFamily="34" charset="0"/>
                <a:cs typeface="Arial" panose="020B0604020202020204" pitchFamily="34" charset="0"/>
              </a:rPr>
              <a:t>on the third day he rose from the dead and ascended into heaven,</a:t>
            </a:r>
          </a:p>
        </p:txBody>
      </p:sp>
    </p:spTree>
    <p:extLst>
      <p:ext uri="{BB962C8B-B14F-4D97-AF65-F5344CB8AC3E}">
        <p14:creationId xmlns:p14="http://schemas.microsoft.com/office/powerpoint/2010/main" val="34079794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6</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765301" y="320675"/>
            <a:ext cx="349807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4000" b="1">
                <a:latin typeface="Times New Roman" pitchFamily="18" charset="0"/>
              </a:rPr>
              <a:t>Apostles Creed</a:t>
            </a:r>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992654" y="1570037"/>
            <a:ext cx="10022541" cy="331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3600" b="1" dirty="0">
                <a:latin typeface="Arial" panose="020B0604020202020204" pitchFamily="34" charset="0"/>
                <a:cs typeface="Arial" panose="020B0604020202020204" pitchFamily="34" charset="0"/>
              </a:rPr>
              <a:t>and is seated at the right hand of God the Father almighty;</a:t>
            </a:r>
          </a:p>
          <a:p>
            <a:pPr>
              <a:lnSpc>
                <a:spcPct val="150000"/>
              </a:lnSpc>
            </a:pPr>
            <a:r>
              <a:rPr lang="en-US" sz="3600" b="1" dirty="0">
                <a:latin typeface="Arial" panose="020B0604020202020204" pitchFamily="34" charset="0"/>
                <a:cs typeface="Arial" panose="020B0604020202020204" pitchFamily="34" charset="0"/>
              </a:rPr>
              <a:t>from there he will come to judge the living and the dead.</a:t>
            </a:r>
          </a:p>
        </p:txBody>
      </p:sp>
    </p:spTree>
    <p:extLst>
      <p:ext uri="{BB962C8B-B14F-4D97-AF65-F5344CB8AC3E}">
        <p14:creationId xmlns:p14="http://schemas.microsoft.com/office/powerpoint/2010/main" val="109460306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7</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765301" y="320675"/>
            <a:ext cx="349807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4000" b="1">
                <a:latin typeface="Times New Roman" pitchFamily="18" charset="0"/>
              </a:rPr>
              <a:t>Apostles Creed</a:t>
            </a:r>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1295400" y="1266272"/>
            <a:ext cx="9296400" cy="497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3600" b="1" dirty="0">
                <a:latin typeface="Arial" panose="020B0604020202020204" pitchFamily="34" charset="0"/>
                <a:cs typeface="Arial" panose="020B0604020202020204" pitchFamily="34" charset="0"/>
              </a:rPr>
              <a:t>I believe in the Holy Spirit,</a:t>
            </a:r>
          </a:p>
          <a:p>
            <a:pPr>
              <a:lnSpc>
                <a:spcPct val="150000"/>
              </a:lnSpc>
            </a:pPr>
            <a:r>
              <a:rPr lang="en-US" sz="3600" b="1" dirty="0">
                <a:latin typeface="Arial" panose="020B0604020202020204" pitchFamily="34" charset="0"/>
                <a:cs typeface="Arial" panose="020B0604020202020204" pitchFamily="34" charset="0"/>
              </a:rPr>
              <a:t>the holy catholic Church,</a:t>
            </a:r>
          </a:p>
          <a:p>
            <a:pPr>
              <a:lnSpc>
                <a:spcPct val="150000"/>
              </a:lnSpc>
            </a:pPr>
            <a:r>
              <a:rPr lang="en-US" sz="3600" b="1" dirty="0">
                <a:latin typeface="Arial" panose="020B0604020202020204" pitchFamily="34" charset="0"/>
                <a:cs typeface="Arial" panose="020B0604020202020204" pitchFamily="34" charset="0"/>
              </a:rPr>
              <a:t>the communion of saints,</a:t>
            </a:r>
          </a:p>
          <a:p>
            <a:pPr>
              <a:lnSpc>
                <a:spcPct val="150000"/>
              </a:lnSpc>
            </a:pPr>
            <a:r>
              <a:rPr lang="en-US" sz="3600" b="1" dirty="0">
                <a:latin typeface="Arial" panose="020B0604020202020204" pitchFamily="34" charset="0"/>
                <a:cs typeface="Arial" panose="020B0604020202020204" pitchFamily="34" charset="0"/>
              </a:rPr>
              <a:t>the forgiveness of sins,</a:t>
            </a:r>
          </a:p>
          <a:p>
            <a:pPr>
              <a:lnSpc>
                <a:spcPct val="150000"/>
              </a:lnSpc>
            </a:pPr>
            <a:r>
              <a:rPr lang="en-US" sz="3600" b="1" dirty="0">
                <a:latin typeface="Arial" panose="020B0604020202020204" pitchFamily="34" charset="0"/>
                <a:cs typeface="Arial" panose="020B0604020202020204" pitchFamily="34" charset="0"/>
              </a:rPr>
              <a:t>the resurrection of the body,</a:t>
            </a:r>
          </a:p>
          <a:p>
            <a:pPr>
              <a:lnSpc>
                <a:spcPct val="150000"/>
              </a:lnSpc>
            </a:pPr>
            <a:r>
              <a:rPr lang="en-US" sz="3600" b="1" dirty="0">
                <a:latin typeface="Arial" panose="020B0604020202020204" pitchFamily="34" charset="0"/>
                <a:cs typeface="Arial" panose="020B0604020202020204" pitchFamily="34" charset="0"/>
              </a:rPr>
              <a:t>and life everlasting.     Amen.</a:t>
            </a:r>
          </a:p>
        </p:txBody>
      </p:sp>
    </p:spTree>
    <p:extLst>
      <p:ext uri="{BB962C8B-B14F-4D97-AF65-F5344CB8AC3E}">
        <p14:creationId xmlns:p14="http://schemas.microsoft.com/office/powerpoint/2010/main" val="278222533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8</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1355725" y="985450"/>
            <a:ext cx="9296400" cy="443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3200" b="1" dirty="0">
                <a:latin typeface="Arial" panose="020B0604020202020204" pitchFamily="34" charset="0"/>
                <a:cs typeface="Arial" panose="020B0604020202020204" pitchFamily="34" charset="0"/>
              </a:rPr>
              <a:t>BE AWARE OF MANY WRITINGS FROM:</a:t>
            </a:r>
          </a:p>
          <a:p>
            <a:pPr marL="1314450" lvl="1" indent="-571500">
              <a:lnSpc>
                <a:spcPct val="150000"/>
              </a:lnSpc>
              <a:buFont typeface="Arial" panose="020B0604020202020204" pitchFamily="34" charset="0"/>
              <a:buChar char="•"/>
            </a:pPr>
            <a:r>
              <a:rPr lang="en-US" sz="3200" b="1" dirty="0">
                <a:latin typeface="Arial" panose="020B0604020202020204" pitchFamily="34" charset="0"/>
                <a:cs typeface="Arial" panose="020B0604020202020204" pitchFamily="34" charset="0"/>
              </a:rPr>
              <a:t>Mormon</a:t>
            </a:r>
          </a:p>
          <a:p>
            <a:pPr marL="2171700" lvl="3" indent="-571500">
              <a:lnSpc>
                <a:spcPct val="150000"/>
              </a:lnSpc>
              <a:buFont typeface="Arial" panose="020B0604020202020204" pitchFamily="34" charset="0"/>
              <a:buChar char="•"/>
            </a:pPr>
            <a:r>
              <a:rPr lang="en-US" sz="3200" b="1" dirty="0">
                <a:latin typeface="Arial" panose="020B0604020202020204" pitchFamily="34" charset="0"/>
                <a:cs typeface="Arial" panose="020B0604020202020204" pitchFamily="34" charset="0"/>
              </a:rPr>
              <a:t>latterdaysaints.com</a:t>
            </a:r>
          </a:p>
          <a:p>
            <a:pPr marL="2171700" lvl="3" indent="-571500">
              <a:lnSpc>
                <a:spcPct val="150000"/>
              </a:lnSpc>
              <a:buFont typeface="Arial" panose="020B0604020202020204" pitchFamily="34" charset="0"/>
              <a:buChar char="•"/>
            </a:pPr>
            <a:r>
              <a:rPr lang="en-US" sz="3200" b="1" dirty="0">
                <a:latin typeface="Arial" panose="020B0604020202020204" pitchFamily="34" charset="0"/>
                <a:cs typeface="Arial" panose="020B0604020202020204" pitchFamily="34" charset="0"/>
              </a:rPr>
              <a:t>churchofjesuschrist.org</a:t>
            </a:r>
          </a:p>
          <a:p>
            <a:pPr marL="1314450" lvl="1" indent="-571500">
              <a:lnSpc>
                <a:spcPct val="150000"/>
              </a:lnSpc>
              <a:buFont typeface="Arial" panose="020B0604020202020204" pitchFamily="34" charset="0"/>
              <a:buChar char="•"/>
            </a:pPr>
            <a:r>
              <a:rPr lang="en-US" sz="3200" b="1" dirty="0">
                <a:latin typeface="Arial" panose="020B0604020202020204" pitchFamily="34" charset="0"/>
                <a:cs typeface="Arial" panose="020B0604020202020204" pitchFamily="34" charset="0"/>
              </a:rPr>
              <a:t>Jehovah Witness</a:t>
            </a:r>
          </a:p>
          <a:p>
            <a:pPr marL="2171700" lvl="3" indent="-571500">
              <a:lnSpc>
                <a:spcPct val="150000"/>
              </a:lnSpc>
              <a:buFont typeface="Arial" panose="020B0604020202020204" pitchFamily="34" charset="0"/>
              <a:buChar char="•"/>
            </a:pPr>
            <a:r>
              <a:rPr lang="en-US" sz="3200" b="1" dirty="0">
                <a:latin typeface="Arial" panose="020B0604020202020204" pitchFamily="34" charset="0"/>
                <a:cs typeface="Arial" panose="020B0604020202020204" pitchFamily="34" charset="0"/>
              </a:rPr>
              <a:t>jw.org</a:t>
            </a:r>
          </a:p>
        </p:txBody>
      </p:sp>
    </p:spTree>
    <p:extLst>
      <p:ext uri="{BB962C8B-B14F-4D97-AF65-F5344CB8AC3E}">
        <p14:creationId xmlns:p14="http://schemas.microsoft.com/office/powerpoint/2010/main" val="284187480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9</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10C21646-78CF-5854-2DB1-4388C1894B91}"/>
              </a:ext>
            </a:extLst>
          </p:cNvPr>
          <p:cNvPicPr>
            <a:picLocks noChangeAspect="1"/>
          </p:cNvPicPr>
          <p:nvPr/>
        </p:nvPicPr>
        <p:blipFill>
          <a:blip r:embed="rId3">
            <a:duotone>
              <a:prstClr val="black"/>
              <a:schemeClr val="accent4">
                <a:tint val="45000"/>
                <a:satMod val="400000"/>
              </a:schemeClr>
            </a:duotone>
          </a:blip>
          <a:stretch>
            <a:fillRect/>
          </a:stretch>
        </p:blipFill>
        <p:spPr>
          <a:xfrm>
            <a:off x="0" y="9341"/>
            <a:ext cx="12192000" cy="6857997"/>
          </a:xfrm>
          <a:prstGeom prst="rect">
            <a:avLst/>
          </a:prstGeom>
          <a:solidFill>
            <a:schemeClr val="bg2">
              <a:alpha val="19000"/>
            </a:schemeClr>
          </a:solidFill>
        </p:spPr>
      </p:pic>
    </p:spTree>
    <p:extLst>
      <p:ext uri="{BB962C8B-B14F-4D97-AF65-F5344CB8AC3E}">
        <p14:creationId xmlns:p14="http://schemas.microsoft.com/office/powerpoint/2010/main" val="357819676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153902</TotalTime>
  <Words>2297</Words>
  <Application>Microsoft Office PowerPoint</Application>
  <PresentationFormat>Widescreen</PresentationFormat>
  <Paragraphs>357</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vt:lpstr>
      <vt:lpstr>Bookman Old Style</vt:lpstr>
      <vt:lpstr>Rockwell</vt:lpstr>
      <vt:lpstr>Times New Roman</vt:lpstr>
      <vt:lpstr>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Recommending a Strategy</dc:title>
  <dc:creator>Harrelson Computer</dc:creator>
  <cp:lastModifiedBy>John Harrelson</cp:lastModifiedBy>
  <cp:revision>138</cp:revision>
  <cp:lastPrinted>2025-07-13T18:56:46Z</cp:lastPrinted>
  <dcterms:created xsi:type="dcterms:W3CDTF">1998-04-14T16:29:50Z</dcterms:created>
  <dcterms:modified xsi:type="dcterms:W3CDTF">2025-08-10T21:31:15Z</dcterms:modified>
</cp:coreProperties>
</file>