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1977" r:id="rId2"/>
    <p:sldId id="2017" r:id="rId3"/>
    <p:sldId id="2330" r:id="rId4"/>
    <p:sldId id="1665" r:id="rId5"/>
    <p:sldId id="2156" r:id="rId6"/>
    <p:sldId id="1664" r:id="rId7"/>
    <p:sldId id="2143" r:id="rId8"/>
    <p:sldId id="2400" r:id="rId9"/>
    <p:sldId id="2418" r:id="rId10"/>
    <p:sldId id="2422" r:id="rId11"/>
    <p:sldId id="2439" r:id="rId12"/>
    <p:sldId id="2438" r:id="rId13"/>
    <p:sldId id="2424" r:id="rId14"/>
    <p:sldId id="2425" r:id="rId15"/>
    <p:sldId id="2427" r:id="rId16"/>
    <p:sldId id="2419" r:id="rId17"/>
    <p:sldId id="2420" r:id="rId18"/>
    <p:sldId id="2421" r:id="rId19"/>
    <p:sldId id="2423" r:id="rId20"/>
  </p:sldIdLst>
  <p:sldSz cx="9144000" cy="6858000" type="screen4x3"/>
  <p:notesSz cx="7102475" cy="93884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8000"/>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8" autoAdjust="0"/>
    <p:restoredTop sz="99828" autoAdjust="0"/>
  </p:normalViewPr>
  <p:slideViewPr>
    <p:cSldViewPr>
      <p:cViewPr varScale="1">
        <p:scale>
          <a:sx n="89" d="100"/>
          <a:sy n="89" d="100"/>
        </p:scale>
        <p:origin x="858"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60230-3ABA-4C24-81D4-B23D394437B9}" type="doc">
      <dgm:prSet loTypeId="urn:microsoft.com/office/officeart/2005/8/layout/hProcess3" loCatId="process" qsTypeId="urn:microsoft.com/office/officeart/2005/8/quickstyle/simple1" qsCatId="simple" csTypeId="urn:microsoft.com/office/officeart/2005/8/colors/accent1_2" csCatId="accent1" phldr="1"/>
      <dgm:spPr/>
    </dgm:pt>
    <dgm:pt modelId="{DCA1D36D-60DF-4836-A296-2D78CE0DC1B9}" type="pres">
      <dgm:prSet presAssocID="{F7960230-3ABA-4C24-81D4-B23D394437B9}" presName="Name0" presStyleCnt="0">
        <dgm:presLayoutVars>
          <dgm:dir/>
          <dgm:animLvl val="lvl"/>
          <dgm:resizeHandles val="exact"/>
        </dgm:presLayoutVars>
      </dgm:prSet>
      <dgm:spPr/>
    </dgm:pt>
    <dgm:pt modelId="{352189AD-6E67-4498-BE42-CB7F7CD94297}" type="pres">
      <dgm:prSet presAssocID="{F7960230-3ABA-4C24-81D4-B23D394437B9}" presName="dummy" presStyleCnt="0"/>
      <dgm:spPr/>
    </dgm:pt>
    <dgm:pt modelId="{8DEB2B9C-7A74-45F9-A19C-888C1AE67D13}" type="pres">
      <dgm:prSet presAssocID="{F7960230-3ABA-4C24-81D4-B23D394437B9}" presName="linH" presStyleCnt="0"/>
      <dgm:spPr/>
    </dgm:pt>
    <dgm:pt modelId="{280D6695-4FC6-4A12-8E11-F34FC1B65C79}" type="pres">
      <dgm:prSet presAssocID="{F7960230-3ABA-4C24-81D4-B23D394437B9}" presName="padding1" presStyleCnt="0"/>
      <dgm:spPr/>
    </dgm:pt>
    <dgm:pt modelId="{49E149D0-4EB2-4288-BDDF-0B2C52A5FBF5}" type="pres">
      <dgm:prSet presAssocID="{F7960230-3ABA-4C24-81D4-B23D394437B9}" presName="padding2" presStyleCnt="0"/>
      <dgm:spPr/>
    </dgm:pt>
    <dgm:pt modelId="{6C2FD02B-79D4-4F0C-92B4-2F57BD0FB882}" type="pres">
      <dgm:prSet presAssocID="{F7960230-3ABA-4C24-81D4-B23D394437B9}" presName="negArrow" presStyleCnt="0"/>
      <dgm:spPr/>
    </dgm:pt>
    <dgm:pt modelId="{180325FE-ADB8-4F4F-9372-BE02C87C2FAE}" type="pres">
      <dgm:prSet presAssocID="{F7960230-3ABA-4C24-81D4-B23D394437B9}" presName="backgroundArrow" presStyleLbl="node1" presStyleIdx="0" presStyleCnt="1" custAng="5400000" custScaleX="81219" custScaleY="39981" custLinFactNeighborX="9390" custLinFactNeighborY="-14622"/>
      <dgm:spPr/>
    </dgm:pt>
  </dgm:ptLst>
  <dgm:cxnLst>
    <dgm:cxn modelId="{D0035BDC-3941-461E-A83B-7130AC0E170B}" type="presOf" srcId="{F7960230-3ABA-4C24-81D4-B23D394437B9}" destId="{DCA1D36D-60DF-4836-A296-2D78CE0DC1B9}" srcOrd="0" destOrd="0" presId="urn:microsoft.com/office/officeart/2005/8/layout/hProcess3"/>
    <dgm:cxn modelId="{3FEFF635-7E10-4FF7-824D-4543CE9B2DD7}" type="presParOf" srcId="{DCA1D36D-60DF-4836-A296-2D78CE0DC1B9}" destId="{352189AD-6E67-4498-BE42-CB7F7CD94297}" srcOrd="0" destOrd="0" presId="urn:microsoft.com/office/officeart/2005/8/layout/hProcess3"/>
    <dgm:cxn modelId="{B2242DE8-A8DA-4B7B-94A0-DB80A50392C5}" type="presParOf" srcId="{DCA1D36D-60DF-4836-A296-2D78CE0DC1B9}" destId="{8DEB2B9C-7A74-45F9-A19C-888C1AE67D13}" srcOrd="1" destOrd="0" presId="urn:microsoft.com/office/officeart/2005/8/layout/hProcess3"/>
    <dgm:cxn modelId="{29816F57-E8FA-4FE2-B918-F30CE609CC10}" type="presParOf" srcId="{8DEB2B9C-7A74-45F9-A19C-888C1AE67D13}" destId="{280D6695-4FC6-4A12-8E11-F34FC1B65C79}" srcOrd="0" destOrd="0" presId="urn:microsoft.com/office/officeart/2005/8/layout/hProcess3"/>
    <dgm:cxn modelId="{490C8A34-29C6-4E56-9515-A2947451FFBE}" type="presParOf" srcId="{8DEB2B9C-7A74-45F9-A19C-888C1AE67D13}" destId="{49E149D0-4EB2-4288-BDDF-0B2C52A5FBF5}" srcOrd="1" destOrd="0" presId="urn:microsoft.com/office/officeart/2005/8/layout/hProcess3"/>
    <dgm:cxn modelId="{32C426C2-CA4A-4A82-BB3D-82C4E31C3BBA}" type="presParOf" srcId="{8DEB2B9C-7A74-45F9-A19C-888C1AE67D13}" destId="{6C2FD02B-79D4-4F0C-92B4-2F57BD0FB882}" srcOrd="2" destOrd="0" presId="urn:microsoft.com/office/officeart/2005/8/layout/hProcess3"/>
    <dgm:cxn modelId="{8B4D1957-CE74-47B0-96FB-454F23260BC3}" type="presParOf" srcId="{8DEB2B9C-7A74-45F9-A19C-888C1AE67D13}" destId="{180325FE-ADB8-4F4F-9372-BE02C87C2FAE}"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325FE-ADB8-4F4F-9372-BE02C87C2FAE}">
      <dsp:nvSpPr>
        <dsp:cNvPr id="0" name=""/>
        <dsp:cNvSpPr/>
      </dsp:nvSpPr>
      <dsp:spPr>
        <a:xfrm rot="5400000">
          <a:off x="78259" y="150425"/>
          <a:ext cx="676909" cy="39084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1217613" y="709613"/>
            <a:ext cx="4676775"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17613" y="709613"/>
            <a:ext cx="4676775"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09119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8088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85789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2090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4764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3513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6798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76119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16859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6146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1961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17613" y="709613"/>
            <a:ext cx="4676775"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796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681038" y="2389188"/>
            <a:ext cx="7947025" cy="279400"/>
            <a:chOff x="429" y="1505"/>
            <a:chExt cx="5006" cy="176"/>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 y="1505"/>
              <a:ext cx="50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493" y="1540"/>
              <a:ext cx="477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2050" name="Rectangle 2"/>
          <p:cNvSpPr>
            <a:spLocks noGrp="1" noChangeArrowheads="1"/>
          </p:cNvSpPr>
          <p:nvPr>
            <p:ph type="ctrTitle" sz="quarter"/>
          </p:nvPr>
        </p:nvSpPr>
        <p:spPr>
          <a:xfrm>
            <a:off x="685800" y="990600"/>
            <a:ext cx="7772400" cy="13716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7" name="Rectangle 4"/>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36E7A79-B255-4557-B88B-10C88EF7D515}" type="slidenum">
              <a:rPr lang="en-US"/>
              <a:pPr>
                <a:defRPr/>
              </a:pPr>
              <a:t>‹#›</a:t>
            </a:fld>
            <a:endParaRPr lang="en-US"/>
          </a:p>
        </p:txBody>
      </p:sp>
    </p:spTree>
    <p:extLst>
      <p:ext uri="{BB962C8B-B14F-4D97-AF65-F5344CB8AC3E}">
        <p14:creationId xmlns:p14="http://schemas.microsoft.com/office/powerpoint/2010/main" val="329069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95F0541-9276-4DF9-AB6A-44F44611E035}" type="slidenum">
              <a:rPr lang="en-US"/>
              <a:pPr>
                <a:defRPr/>
              </a:pPr>
              <a:t>‹#›</a:t>
            </a:fld>
            <a:endParaRPr lang="en-US"/>
          </a:p>
        </p:txBody>
      </p:sp>
    </p:spTree>
    <p:extLst>
      <p:ext uri="{BB962C8B-B14F-4D97-AF65-F5344CB8AC3E}">
        <p14:creationId xmlns:p14="http://schemas.microsoft.com/office/powerpoint/2010/main" val="21727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0"/>
            <a:ext cx="20097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0"/>
            <a:ext cx="5881687"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A490AD-8348-4531-9D9D-6EDEC31C1C03}" type="slidenum">
              <a:rPr lang="en-US"/>
              <a:pPr>
                <a:defRPr/>
              </a:pPr>
              <a:t>‹#›</a:t>
            </a:fld>
            <a:endParaRPr lang="en-US"/>
          </a:p>
        </p:txBody>
      </p:sp>
    </p:spTree>
    <p:extLst>
      <p:ext uri="{BB962C8B-B14F-4D97-AF65-F5344CB8AC3E}">
        <p14:creationId xmlns:p14="http://schemas.microsoft.com/office/powerpoint/2010/main" val="152406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0"/>
            <a:ext cx="8043862"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92210C9-488E-4EDB-93A5-CD15D4146080}" type="slidenum">
              <a:rPr lang="en-US"/>
              <a:pPr>
                <a:defRPr/>
              </a:pPr>
              <a:t>‹#›</a:t>
            </a:fld>
            <a:endParaRPr lang="en-US"/>
          </a:p>
        </p:txBody>
      </p:sp>
    </p:spTree>
    <p:extLst>
      <p:ext uri="{BB962C8B-B14F-4D97-AF65-F5344CB8AC3E}">
        <p14:creationId xmlns:p14="http://schemas.microsoft.com/office/powerpoint/2010/main" val="123385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163E022-C3C5-479F-B9B3-F5B37C7ACD44}" type="slidenum">
              <a:rPr lang="en-US"/>
              <a:pPr>
                <a:defRPr/>
              </a:pPr>
              <a:t>‹#›</a:t>
            </a:fld>
            <a:endParaRPr lang="en-US"/>
          </a:p>
        </p:txBody>
      </p:sp>
    </p:spTree>
    <p:extLst>
      <p:ext uri="{BB962C8B-B14F-4D97-AF65-F5344CB8AC3E}">
        <p14:creationId xmlns:p14="http://schemas.microsoft.com/office/powerpoint/2010/main" val="18751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2053175-9E8B-4908-A95A-3791F4C0C31C}" type="slidenum">
              <a:rPr lang="en-US"/>
              <a:pPr>
                <a:defRPr/>
              </a:pPr>
              <a:t>‹#›</a:t>
            </a:fld>
            <a:endParaRPr lang="en-US"/>
          </a:p>
        </p:txBody>
      </p:sp>
    </p:spTree>
    <p:extLst>
      <p:ext uri="{BB962C8B-B14F-4D97-AF65-F5344CB8AC3E}">
        <p14:creationId xmlns:p14="http://schemas.microsoft.com/office/powerpoint/2010/main" val="333902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FA7B0F1-8761-47A1-BD9C-189064AF1A59}" type="slidenum">
              <a:rPr lang="en-US"/>
              <a:pPr>
                <a:defRPr/>
              </a:pPr>
              <a:t>‹#›</a:t>
            </a:fld>
            <a:endParaRPr lang="en-US"/>
          </a:p>
        </p:txBody>
      </p:sp>
    </p:spTree>
    <p:extLst>
      <p:ext uri="{BB962C8B-B14F-4D97-AF65-F5344CB8AC3E}">
        <p14:creationId xmlns:p14="http://schemas.microsoft.com/office/powerpoint/2010/main" val="414506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D28F2D80-99B8-42FF-8D95-67B2D5E01E3C}" type="slidenum">
              <a:rPr lang="en-US"/>
              <a:pPr>
                <a:defRPr/>
              </a:pPr>
              <a:t>‹#›</a:t>
            </a:fld>
            <a:endParaRPr lang="en-US"/>
          </a:p>
        </p:txBody>
      </p:sp>
    </p:spTree>
    <p:extLst>
      <p:ext uri="{BB962C8B-B14F-4D97-AF65-F5344CB8AC3E}">
        <p14:creationId xmlns:p14="http://schemas.microsoft.com/office/powerpoint/2010/main" val="299510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E2E8869-E9D6-4F9A-BCA9-758C5B13937E}" type="slidenum">
              <a:rPr lang="en-US"/>
              <a:pPr>
                <a:defRPr/>
              </a:pPr>
              <a:t>‹#›</a:t>
            </a:fld>
            <a:endParaRPr lang="en-US"/>
          </a:p>
        </p:txBody>
      </p:sp>
    </p:spTree>
    <p:extLst>
      <p:ext uri="{BB962C8B-B14F-4D97-AF65-F5344CB8AC3E}">
        <p14:creationId xmlns:p14="http://schemas.microsoft.com/office/powerpoint/2010/main" val="394802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354118A-B675-455C-AE08-C00DA0C42FCD}" type="slidenum">
              <a:rPr lang="en-US"/>
              <a:pPr>
                <a:defRPr/>
              </a:pPr>
              <a:t>‹#›</a:t>
            </a:fld>
            <a:endParaRPr lang="en-US"/>
          </a:p>
        </p:txBody>
      </p:sp>
    </p:spTree>
    <p:extLst>
      <p:ext uri="{BB962C8B-B14F-4D97-AF65-F5344CB8AC3E}">
        <p14:creationId xmlns:p14="http://schemas.microsoft.com/office/powerpoint/2010/main" val="340090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DC1A78E-9F2C-4C96-992E-B13FD75E5692}" type="slidenum">
              <a:rPr lang="en-US"/>
              <a:pPr>
                <a:defRPr/>
              </a:pPr>
              <a:t>‹#›</a:t>
            </a:fld>
            <a:endParaRPr lang="en-US"/>
          </a:p>
        </p:txBody>
      </p:sp>
    </p:spTree>
    <p:extLst>
      <p:ext uri="{BB962C8B-B14F-4D97-AF65-F5344CB8AC3E}">
        <p14:creationId xmlns:p14="http://schemas.microsoft.com/office/powerpoint/2010/main" val="17910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4B1B4A4-CFD4-494E-B45E-30280426BF87}" type="slidenum">
              <a:rPr lang="en-US"/>
              <a:pPr>
                <a:defRPr/>
              </a:pPr>
              <a:t>‹#›</a:t>
            </a:fld>
            <a:endParaRPr lang="en-US"/>
          </a:p>
        </p:txBody>
      </p:sp>
    </p:spTree>
    <p:extLst>
      <p:ext uri="{BB962C8B-B14F-4D97-AF65-F5344CB8AC3E}">
        <p14:creationId xmlns:p14="http://schemas.microsoft.com/office/powerpoint/2010/main" val="178070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6"/>
          <p:cNvGrpSpPr>
            <a:grpSpLocks/>
          </p:cNvGrpSpPr>
          <p:nvPr/>
        </p:nvGrpSpPr>
        <p:grpSpPr bwMode="auto">
          <a:xfrm>
            <a:off x="604838" y="1062038"/>
            <a:ext cx="8132762" cy="279400"/>
            <a:chOff x="381" y="669"/>
            <a:chExt cx="5123" cy="176"/>
          </a:xfrm>
        </p:grpSpPr>
        <p:pic>
          <p:nvPicPr>
            <p:cNvPr id="2" name="Picture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 y="669"/>
              <a:ext cx="512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45" y="704"/>
              <a:ext cx="4891"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1029" name="Line 7"/>
          <p:cNvSpPr>
            <a:spLocks noChangeShapeType="1"/>
          </p:cNvSpPr>
          <p:nvPr/>
        </p:nvSpPr>
        <p:spPr bwMode="auto">
          <a:xfrm>
            <a:off x="609600" y="6172200"/>
            <a:ext cx="7924800"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2" name="Rectangle 8"/>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vl1pPr>
          </a:lstStyle>
          <a:p>
            <a:pPr>
              <a:defRPr/>
            </a:pPr>
            <a:endParaRPr lang="en-US"/>
          </a:p>
        </p:txBody>
      </p:sp>
      <p:sp>
        <p:nvSpPr>
          <p:cNvPr id="1033" name="Rectangle 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200"/>
            </a:lvl1pPr>
          </a:lstStyle>
          <a:p>
            <a:pPr>
              <a:defRPr/>
            </a:pPr>
            <a:endParaRPr lang="en-US"/>
          </a:p>
        </p:txBody>
      </p:sp>
      <p:sp>
        <p:nvSpPr>
          <p:cNvPr id="1034" name="Rectangle 10"/>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vl1pPr>
          </a:lstStyle>
          <a:p>
            <a:pPr>
              <a:defRPr/>
            </a:pPr>
            <a:fld id="{22475FBF-EB38-4C72-B136-732C35DDA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hdr="0" ftr="0" dt="0"/>
  <p:txStyles>
    <p:title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323850"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282575"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274638"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285750"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085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628650" y="1314451"/>
            <a:ext cx="5886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700" b="1" i="1">
                <a:latin typeface="+mj-lt"/>
                <a:cs typeface="Arial" charset="0"/>
              </a:rPr>
              <a:t>FBC Liberty Small Group</a:t>
            </a:r>
          </a:p>
        </p:txBody>
      </p:sp>
      <p:sp>
        <p:nvSpPr>
          <p:cNvPr id="6" name="Rectangle 2"/>
          <p:cNvSpPr txBox="1">
            <a:spLocks noChangeArrowheads="1"/>
          </p:cNvSpPr>
          <p:nvPr/>
        </p:nvSpPr>
        <p:spPr bwMode="auto">
          <a:xfrm>
            <a:off x="1057275" y="3543300"/>
            <a:ext cx="7029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r>
              <a:rPr lang="en-US" altLang="en-US" sz="3075" i="0" kern="0" dirty="0">
                <a:solidFill>
                  <a:schemeClr val="tx1"/>
                </a:solidFill>
                <a:latin typeface="+mn-lt"/>
              </a:rPr>
              <a:t>The Revelation of John</a:t>
            </a:r>
          </a:p>
          <a:p>
            <a:pPr algn="ctr" eaLnBrk="1" hangingPunct="1">
              <a:defRPr/>
            </a:pPr>
            <a:r>
              <a:rPr lang="en-US" altLang="en-US" sz="3075" i="0" kern="0" dirty="0">
                <a:solidFill>
                  <a:schemeClr val="tx1"/>
                </a:solidFill>
                <a:latin typeface="+mn-lt"/>
              </a:rPr>
              <a:t>Revelation 15</a:t>
            </a:r>
          </a:p>
          <a:p>
            <a:pPr algn="ctr" eaLnBrk="1" hangingPunct="1">
              <a:defRPr/>
            </a:pPr>
            <a:endParaRPr lang="en-US" altLang="en-US" sz="3075" i="0" kern="0" dirty="0">
              <a:solidFill>
                <a:schemeClr val="tx1"/>
              </a:solidFill>
              <a:latin typeface="+mn-lt"/>
            </a:endParaRPr>
          </a:p>
          <a:p>
            <a:pPr algn="ctr" eaLnBrk="1" hangingPunct="1">
              <a:defRPr/>
            </a:pPr>
            <a:r>
              <a:rPr lang="en-US" altLang="en-US" sz="3075" i="0" kern="0" dirty="0">
                <a:solidFill>
                  <a:schemeClr val="tx1"/>
                </a:solidFill>
                <a:latin typeface="+mn-lt"/>
              </a:rPr>
              <a:t> August 17 , 2025</a:t>
            </a:r>
          </a:p>
          <a:p>
            <a:pPr algn="ctr" eaLnBrk="1" hangingPunct="1">
              <a:defRPr/>
            </a:pPr>
            <a:endParaRPr lang="en-US" altLang="en-US" sz="3075" kern="0"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76257"/>
            <a:ext cx="7886700" cy="1938992"/>
          </a:xfrm>
          <a:prstGeom prst="rect">
            <a:avLst/>
          </a:prstGeom>
          <a:noFill/>
        </p:spPr>
        <p:txBody>
          <a:bodyPr wrap="square" rtlCol="0">
            <a:spAutoFit/>
          </a:bodyPr>
          <a:lstStyle/>
          <a:p>
            <a:r>
              <a:rPr lang="en-US" sz="2400" dirty="0">
                <a:cs typeface="Arial" panose="020B0604020202020204" pitchFamily="34" charset="0"/>
              </a:rPr>
              <a:t>1 When he opened the seventh seal, there was silence in heaven for about half an hour.</a:t>
            </a:r>
          </a:p>
          <a:p>
            <a:endParaRPr lang="en-US" sz="2400" dirty="0">
              <a:cs typeface="Arial" panose="020B0604020202020204" pitchFamily="34" charset="0"/>
            </a:endParaRPr>
          </a:p>
          <a:p>
            <a:r>
              <a:rPr lang="en-US" sz="2400" dirty="0">
                <a:cs typeface="Arial" panose="020B0604020202020204" pitchFamily="34" charset="0"/>
              </a:rPr>
              <a:t>2 And I saw the seven angels who stand before God, and seven trumpets were given to them.</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8  --  The 1</a:t>
            </a:r>
            <a:r>
              <a:rPr lang="en-US" sz="3000" baseline="30000" dirty="0">
                <a:latin typeface="Times New Roman" panose="02020603050405020304" pitchFamily="18" charset="0"/>
                <a:cs typeface="Times New Roman" panose="02020603050405020304" pitchFamily="18" charset="0"/>
              </a:rPr>
              <a:t>st</a:t>
            </a:r>
            <a:r>
              <a:rPr lang="en-US" sz="3000" dirty="0">
                <a:latin typeface="Times New Roman" panose="02020603050405020304" pitchFamily="18" charset="0"/>
                <a:cs typeface="Times New Roman" panose="02020603050405020304" pitchFamily="18" charset="0"/>
              </a:rPr>
              <a:t> Seven Angels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7964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76257"/>
            <a:ext cx="7886700" cy="3046988"/>
          </a:xfrm>
          <a:prstGeom prst="rect">
            <a:avLst/>
          </a:prstGeom>
          <a:noFill/>
        </p:spPr>
        <p:txBody>
          <a:bodyPr wrap="square" rtlCol="0">
            <a:spAutoFit/>
          </a:bodyPr>
          <a:lstStyle/>
          <a:p>
            <a:r>
              <a:rPr lang="en-US" sz="2400" dirty="0">
                <a:cs typeface="Arial" panose="020B0604020202020204" pitchFamily="34" charset="0"/>
              </a:rPr>
              <a:t>21 ‘Then, if you walk contrary to Me, and are not willing to obey Me, I will bring on you seven times more plagues, according to your sins.</a:t>
            </a:r>
          </a:p>
          <a:p>
            <a:endParaRPr lang="en-US" sz="2400" dirty="0">
              <a:cs typeface="Arial" panose="020B0604020202020204" pitchFamily="34" charset="0"/>
            </a:endParaRPr>
          </a:p>
          <a:p>
            <a:r>
              <a:rPr lang="en-US" sz="2400" dirty="0">
                <a:cs typeface="Arial" panose="020B0604020202020204" pitchFamily="34" charset="0"/>
              </a:rPr>
              <a:t>22 I will also send wild beasts among you, which shall rob you of your children, destroy your livestock, and make you few in number; and your highways shall be desolate.</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Leviticus 26 --  The Original Seven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0683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046988"/>
          </a:xfrm>
          <a:prstGeom prst="rect">
            <a:avLst/>
          </a:prstGeom>
          <a:noFill/>
        </p:spPr>
        <p:txBody>
          <a:bodyPr wrap="square" rtlCol="0">
            <a:spAutoFit/>
          </a:bodyPr>
          <a:lstStyle/>
          <a:p>
            <a:r>
              <a:rPr lang="en-US" sz="2400" dirty="0">
                <a:cs typeface="Arial" panose="020B0604020202020204" pitchFamily="34" charset="0"/>
              </a:rPr>
              <a:t>12 I watched as he opened the sixth seal. There was a great earthquake. The sun turned black like sackcloth made of goat hair, the whole moon turned blood red,</a:t>
            </a:r>
          </a:p>
          <a:p>
            <a:endParaRPr lang="en-US" sz="2400" dirty="0">
              <a:cs typeface="Arial" panose="020B0604020202020204" pitchFamily="34" charset="0"/>
            </a:endParaRPr>
          </a:p>
          <a:p>
            <a:r>
              <a:rPr lang="en-US" sz="2400" dirty="0">
                <a:cs typeface="Arial" panose="020B0604020202020204" pitchFamily="34" charset="0"/>
              </a:rPr>
              <a:t>13 and the stars in the sky fell to earth, as figs drop from a fig tree when shaken by a strong wind.</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6  --  The 1</a:t>
            </a:r>
            <a:r>
              <a:rPr lang="en-US" sz="3000" baseline="30000" dirty="0">
                <a:latin typeface="Times New Roman" panose="02020603050405020304" pitchFamily="18" charset="0"/>
                <a:cs typeface="Times New Roman" panose="02020603050405020304" pitchFamily="18" charset="0"/>
              </a:rPr>
              <a:t>st</a:t>
            </a:r>
            <a:r>
              <a:rPr lang="en-US" sz="3000" dirty="0">
                <a:latin typeface="Times New Roman" panose="02020603050405020304" pitchFamily="18" charset="0"/>
                <a:cs typeface="Times New Roman" panose="02020603050405020304" pitchFamily="18" charset="0"/>
              </a:rPr>
              <a:t> End</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155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046988"/>
          </a:xfrm>
          <a:prstGeom prst="rect">
            <a:avLst/>
          </a:prstGeom>
          <a:noFill/>
        </p:spPr>
        <p:txBody>
          <a:bodyPr wrap="square" rtlCol="0">
            <a:spAutoFit/>
          </a:bodyPr>
          <a:lstStyle/>
          <a:p>
            <a:r>
              <a:rPr lang="en-US" sz="2400" dirty="0">
                <a:cs typeface="Arial" panose="020B0604020202020204" pitchFamily="34" charset="0"/>
              </a:rPr>
              <a:t>14 The heavens receded like a scroll being rolled up, and every mountain and island was removed from its place.</a:t>
            </a:r>
          </a:p>
          <a:p>
            <a:endParaRPr lang="en-US" sz="2400" dirty="0">
              <a:cs typeface="Arial" panose="020B0604020202020204" pitchFamily="34" charset="0"/>
            </a:endParaRPr>
          </a:p>
          <a:p>
            <a:r>
              <a:rPr lang="en-US" sz="2400" dirty="0">
                <a:cs typeface="Arial" panose="020B0604020202020204" pitchFamily="34" charset="0"/>
              </a:rPr>
              <a:t>15 Then the kings of the earth, the princes, the generals, the rich, the mighty, and everyone else, both slave and free, hid in caves and among the rocks of the mountains.</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6  --  The 1</a:t>
            </a:r>
            <a:r>
              <a:rPr lang="en-US" sz="3000" baseline="30000" dirty="0">
                <a:latin typeface="Times New Roman" panose="02020603050405020304" pitchFamily="18" charset="0"/>
                <a:cs typeface="Times New Roman" panose="02020603050405020304" pitchFamily="18" charset="0"/>
              </a:rPr>
              <a:t>st</a:t>
            </a:r>
            <a:r>
              <a:rPr lang="en-US" sz="3000" dirty="0">
                <a:latin typeface="Times New Roman" panose="02020603050405020304" pitchFamily="18" charset="0"/>
                <a:cs typeface="Times New Roman" panose="02020603050405020304" pitchFamily="18" charset="0"/>
              </a:rPr>
              <a:t> End</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0435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2677656"/>
          </a:xfrm>
          <a:prstGeom prst="rect">
            <a:avLst/>
          </a:prstGeom>
          <a:noFill/>
        </p:spPr>
        <p:txBody>
          <a:bodyPr wrap="square" rtlCol="0">
            <a:spAutoFit/>
          </a:bodyPr>
          <a:lstStyle/>
          <a:p>
            <a:r>
              <a:rPr lang="en-US" sz="2400" dirty="0">
                <a:cs typeface="Arial" panose="020B0604020202020204" pitchFamily="34" charset="0"/>
              </a:rPr>
              <a:t>16 They called to the mountains and the rocks, “Fall on us and hide us from the face of him who sits on the throne and from the wrath of the Lamb!</a:t>
            </a:r>
          </a:p>
          <a:p>
            <a:endParaRPr lang="en-US" sz="2400" dirty="0">
              <a:cs typeface="Arial" panose="020B0604020202020204" pitchFamily="34" charset="0"/>
            </a:endParaRPr>
          </a:p>
          <a:p>
            <a:r>
              <a:rPr lang="en-US" sz="2400" dirty="0">
                <a:cs typeface="Arial" panose="020B0604020202020204" pitchFamily="34" charset="0"/>
              </a:rPr>
              <a:t>17 For the great day of their wrath has come, and who can withstand it?”</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6  --  The 1</a:t>
            </a:r>
            <a:r>
              <a:rPr lang="en-US" sz="3000" baseline="30000" dirty="0">
                <a:latin typeface="Times New Roman" panose="02020603050405020304" pitchFamily="18" charset="0"/>
                <a:cs typeface="Times New Roman" panose="02020603050405020304" pitchFamily="18" charset="0"/>
              </a:rPr>
              <a:t>st</a:t>
            </a:r>
            <a:r>
              <a:rPr lang="en-US" sz="3000" dirty="0">
                <a:latin typeface="Times New Roman" panose="02020603050405020304" pitchFamily="18" charset="0"/>
                <a:cs typeface="Times New Roman" panose="02020603050405020304" pitchFamily="18" charset="0"/>
              </a:rPr>
              <a:t> End</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2266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785652"/>
          </a:xfrm>
          <a:prstGeom prst="rect">
            <a:avLst/>
          </a:prstGeom>
          <a:noFill/>
        </p:spPr>
        <p:txBody>
          <a:bodyPr wrap="square" rtlCol="0">
            <a:spAutoFit/>
          </a:bodyPr>
          <a:lstStyle/>
          <a:p>
            <a:r>
              <a:rPr lang="en-US" sz="2400" dirty="0">
                <a:cs typeface="Arial" panose="020B0604020202020204" pitchFamily="34" charset="0"/>
              </a:rPr>
              <a:t>9 After this I looked, and there before me was a great multitude that no one could count, from every nation, tribe, people and language, standing before the throne and before the Lamb. They were wearing white robes and were holding palm branches in their hands.</a:t>
            </a:r>
          </a:p>
          <a:p>
            <a:endParaRPr lang="en-US" sz="2400" dirty="0">
              <a:cs typeface="Arial" panose="020B0604020202020204" pitchFamily="34" charset="0"/>
            </a:endParaRPr>
          </a:p>
          <a:p>
            <a:r>
              <a:rPr lang="en-US" sz="2400" dirty="0">
                <a:cs typeface="Arial" panose="020B0604020202020204" pitchFamily="34" charset="0"/>
              </a:rPr>
              <a:t>10 And they cried out in a loud voice: “Salvation belongs to our God, who sits on the throne, and to the Lamb.”</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7  --  Delivery from the Beast</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9306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416320"/>
          </a:xfrm>
          <a:prstGeom prst="rect">
            <a:avLst/>
          </a:prstGeom>
          <a:noFill/>
        </p:spPr>
        <p:txBody>
          <a:bodyPr wrap="square" rtlCol="0">
            <a:spAutoFit/>
          </a:bodyPr>
          <a:lstStyle/>
          <a:p>
            <a:r>
              <a:rPr lang="en-US" sz="2400" dirty="0">
                <a:cs typeface="Arial" panose="020B0604020202020204" pitchFamily="34" charset="0"/>
              </a:rPr>
              <a:t>3 and sang the song of God’s servant Moses and of the Lamb: “Great and marvelous are your deeds, Lord God Almighty. Just and true are your ways, King of the nations.</a:t>
            </a:r>
          </a:p>
          <a:p>
            <a:endParaRPr lang="en-US" sz="2400" dirty="0">
              <a:cs typeface="Arial" panose="020B0604020202020204" pitchFamily="34" charset="0"/>
            </a:endParaRPr>
          </a:p>
          <a:p>
            <a:r>
              <a:rPr lang="en-US" sz="2400" dirty="0">
                <a:cs typeface="Arial" panose="020B0604020202020204" pitchFamily="34" charset="0"/>
              </a:rPr>
              <a:t>4 Who will not fear you, Lord, and bring glory to your name? For you alone are holy. All nations will come and worship before you, for your righteous acts have been revealed.”</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15  --  Last 7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0728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01714"/>
            <a:ext cx="7886700" cy="3046988"/>
          </a:xfrm>
          <a:prstGeom prst="rect">
            <a:avLst/>
          </a:prstGeom>
          <a:noFill/>
        </p:spPr>
        <p:txBody>
          <a:bodyPr wrap="square" rtlCol="0">
            <a:spAutoFit/>
          </a:bodyPr>
          <a:lstStyle/>
          <a:p>
            <a:r>
              <a:rPr lang="en-US" sz="2400" dirty="0">
                <a:cs typeface="Arial" panose="020B0604020202020204" pitchFamily="34" charset="0"/>
              </a:rPr>
              <a:t>5 After this I looked, and I saw in heaven the temple—that is, the tabernacle of the covenant law—and it was opened.</a:t>
            </a:r>
          </a:p>
          <a:p>
            <a:endParaRPr lang="en-US" sz="2400" dirty="0">
              <a:cs typeface="Arial" panose="020B0604020202020204" pitchFamily="34" charset="0"/>
            </a:endParaRPr>
          </a:p>
          <a:p>
            <a:r>
              <a:rPr lang="en-US" sz="2400" dirty="0">
                <a:cs typeface="Arial" panose="020B0604020202020204" pitchFamily="34" charset="0"/>
              </a:rPr>
              <a:t>6 Out of the temple came the seven angels with the seven plagues. They were dressed in clean, shining linen and wore golden sashes around their chests.</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15  --  Last 7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5958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01714"/>
            <a:ext cx="7886700" cy="3046988"/>
          </a:xfrm>
          <a:prstGeom prst="rect">
            <a:avLst/>
          </a:prstGeom>
          <a:noFill/>
        </p:spPr>
        <p:txBody>
          <a:bodyPr wrap="square" rtlCol="0">
            <a:spAutoFit/>
          </a:bodyPr>
          <a:lstStyle/>
          <a:p>
            <a:r>
              <a:rPr lang="en-US" sz="2400" dirty="0">
                <a:cs typeface="Arial" panose="020B0604020202020204" pitchFamily="34" charset="0"/>
              </a:rPr>
              <a:t>7 Then one of the four living creatures gave to the seven angels seven golden bowls filled with the wrath of God, who lives for ever and ever.</a:t>
            </a:r>
          </a:p>
          <a:p>
            <a:endParaRPr lang="en-US" sz="2400" dirty="0">
              <a:cs typeface="Arial" panose="020B0604020202020204" pitchFamily="34" charset="0"/>
            </a:endParaRPr>
          </a:p>
          <a:p>
            <a:r>
              <a:rPr lang="en-US" sz="2400" dirty="0">
                <a:cs typeface="Arial" panose="020B0604020202020204" pitchFamily="34" charset="0"/>
              </a:rPr>
              <a:t>8 And the temple was filled with smoke from the glory of God and from his power, and no one could enter the temple until the seven plagues of the seven angels were completed.</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15  --  Last 7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9957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01714"/>
            <a:ext cx="7886700" cy="3046988"/>
          </a:xfrm>
          <a:prstGeom prst="rect">
            <a:avLst/>
          </a:prstGeom>
          <a:noFill/>
        </p:spPr>
        <p:txBody>
          <a:bodyPr wrap="square" rtlCol="0">
            <a:spAutoFit/>
          </a:bodyPr>
          <a:lstStyle/>
          <a:p>
            <a:r>
              <a:rPr lang="en-US" sz="2400" dirty="0">
                <a:cs typeface="Arial" panose="020B0604020202020204" pitchFamily="34" charset="0"/>
              </a:rPr>
              <a:t>7 Then one of the four living creatures gave to the seven angels seven golden bowls filled with the wrath of God, who lives for ever and ever.</a:t>
            </a:r>
          </a:p>
          <a:p>
            <a:endParaRPr lang="en-US" sz="2400" dirty="0">
              <a:cs typeface="Arial" panose="020B0604020202020204" pitchFamily="34" charset="0"/>
            </a:endParaRPr>
          </a:p>
          <a:p>
            <a:r>
              <a:rPr lang="en-US" sz="2400" dirty="0">
                <a:cs typeface="Arial" panose="020B0604020202020204" pitchFamily="34" charset="0"/>
              </a:rPr>
              <a:t>8 And the temple was filled with smoke from the glory of God and from his power, and no one could enter the temple until the seven plagues of the seven angels were completed.</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15  --  Last 7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4543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42951" y="944629"/>
            <a:ext cx="7943849" cy="379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3300" dirty="0">
                <a:latin typeface="arial" panose="020B0604020202020204" pitchFamily="34" charset="0"/>
              </a:rPr>
              <a:t> </a:t>
            </a:r>
            <a:r>
              <a:rPr lang="en-US" sz="3300" b="1" dirty="0">
                <a:latin typeface="+mn-lt"/>
              </a:rPr>
              <a:t>Most of all, it is the Revelation of Jesus Christ to us. If we catch everything else, but miss Jesus in the book, we miss the Book of Revelation</a:t>
            </a:r>
            <a:r>
              <a:rPr lang="en-US" sz="2700" b="1" dirty="0">
                <a:latin typeface="+mn-lt"/>
              </a:rPr>
              <a:t>.</a:t>
            </a:r>
            <a:endParaRPr lang="en-US" sz="27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669132" y="2023245"/>
            <a:ext cx="7943849" cy="313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I believe in God, the Father almighty,</a:t>
            </a:r>
          </a:p>
          <a:p>
            <a:pPr>
              <a:lnSpc>
                <a:spcPct val="150000"/>
              </a:lnSpc>
            </a:pPr>
            <a:r>
              <a:rPr lang="en-US" sz="2700" b="1" dirty="0">
                <a:latin typeface="Arial" panose="020B0604020202020204" pitchFamily="34" charset="0"/>
                <a:cs typeface="Arial" panose="020B0604020202020204" pitchFamily="34" charset="0"/>
              </a:rPr>
              <a:t>Maker of heaven and earth,</a:t>
            </a:r>
          </a:p>
          <a:p>
            <a:pPr>
              <a:lnSpc>
                <a:spcPct val="150000"/>
              </a:lnSpc>
            </a:pPr>
            <a:r>
              <a:rPr lang="en-US" sz="2700" b="1" dirty="0">
                <a:latin typeface="Arial" panose="020B0604020202020204" pitchFamily="34" charset="0"/>
                <a:cs typeface="Arial" panose="020B0604020202020204" pitchFamily="34" charset="0"/>
              </a:rPr>
              <a:t>and in Jesus Christ, his only Son, our Lord,</a:t>
            </a:r>
          </a:p>
          <a:p>
            <a:pPr>
              <a:lnSpc>
                <a:spcPct val="150000"/>
              </a:lnSpc>
            </a:pPr>
            <a:r>
              <a:rPr lang="en-US" sz="2700" b="1" dirty="0">
                <a:latin typeface="Arial" panose="020B0604020202020204" pitchFamily="34" charset="0"/>
                <a:cs typeface="Arial" panose="020B0604020202020204" pitchFamily="34" charset="0"/>
              </a:rPr>
              <a:t>who was conceived by the Holy Spirit,</a:t>
            </a:r>
          </a:p>
          <a:p>
            <a:pPr>
              <a:lnSpc>
                <a:spcPct val="150000"/>
              </a:lnSpc>
            </a:pPr>
            <a:r>
              <a:rPr lang="en-US" sz="27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13547" y="2004583"/>
            <a:ext cx="7516906" cy="250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suffered under Pontius Pilate,</a:t>
            </a:r>
          </a:p>
          <a:p>
            <a:pPr>
              <a:lnSpc>
                <a:spcPct val="150000"/>
              </a:lnSpc>
            </a:pPr>
            <a:r>
              <a:rPr lang="en-US" sz="2700" b="1" dirty="0">
                <a:latin typeface="Arial" panose="020B0604020202020204" pitchFamily="34" charset="0"/>
                <a:cs typeface="Arial" panose="020B0604020202020204" pitchFamily="34" charset="0"/>
              </a:rPr>
              <a:t>was crucified, died and was buried;</a:t>
            </a:r>
          </a:p>
          <a:p>
            <a:pPr>
              <a:lnSpc>
                <a:spcPct val="150000"/>
              </a:lnSpc>
            </a:pPr>
            <a:r>
              <a:rPr lang="en-US" sz="27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44491" y="2023244"/>
            <a:ext cx="7516906" cy="250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27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323976" y="1097756"/>
            <a:ext cx="262200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a:latin typeface="Times New Roman" pitchFamily="18" charset="0"/>
              </a:rPr>
              <a:t>Apostles Creed</a:t>
            </a:r>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71550" y="1796959"/>
            <a:ext cx="6972300" cy="375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2700" b="1" dirty="0">
                <a:latin typeface="Arial" panose="020B0604020202020204" pitchFamily="34" charset="0"/>
                <a:cs typeface="Arial" panose="020B0604020202020204" pitchFamily="34" charset="0"/>
              </a:rPr>
              <a:t>I believe in the Holy Spirit,</a:t>
            </a:r>
          </a:p>
          <a:p>
            <a:pPr>
              <a:lnSpc>
                <a:spcPct val="150000"/>
              </a:lnSpc>
            </a:pPr>
            <a:r>
              <a:rPr lang="en-US" sz="2700" b="1" dirty="0">
                <a:latin typeface="Arial" panose="020B0604020202020204" pitchFamily="34" charset="0"/>
                <a:cs typeface="Arial" panose="020B0604020202020204" pitchFamily="34" charset="0"/>
              </a:rPr>
              <a:t>the holy catholic Church,</a:t>
            </a:r>
          </a:p>
          <a:p>
            <a:pPr>
              <a:lnSpc>
                <a:spcPct val="150000"/>
              </a:lnSpc>
            </a:pPr>
            <a:r>
              <a:rPr lang="en-US" sz="2700" b="1" dirty="0">
                <a:latin typeface="Arial" panose="020B0604020202020204" pitchFamily="34" charset="0"/>
                <a:cs typeface="Arial" panose="020B0604020202020204" pitchFamily="34" charset="0"/>
              </a:rPr>
              <a:t>the communion of saints,</a:t>
            </a:r>
          </a:p>
          <a:p>
            <a:pPr>
              <a:lnSpc>
                <a:spcPct val="150000"/>
              </a:lnSpc>
            </a:pPr>
            <a:r>
              <a:rPr lang="en-US" sz="2700" b="1" dirty="0">
                <a:latin typeface="Arial" panose="020B0604020202020204" pitchFamily="34" charset="0"/>
                <a:cs typeface="Arial" panose="020B0604020202020204" pitchFamily="34" charset="0"/>
              </a:rPr>
              <a:t>the forgiveness of sins,</a:t>
            </a:r>
          </a:p>
          <a:p>
            <a:pPr>
              <a:lnSpc>
                <a:spcPct val="150000"/>
              </a:lnSpc>
            </a:pPr>
            <a:r>
              <a:rPr lang="en-US" sz="2700" b="1" dirty="0">
                <a:latin typeface="Arial" panose="020B0604020202020204" pitchFamily="34" charset="0"/>
                <a:cs typeface="Arial" panose="020B0604020202020204" pitchFamily="34" charset="0"/>
              </a:rPr>
              <a:t>the resurrection of the body,</a:t>
            </a:r>
          </a:p>
          <a:p>
            <a:pPr>
              <a:lnSpc>
                <a:spcPct val="150000"/>
              </a:lnSpc>
            </a:pPr>
            <a:r>
              <a:rPr lang="en-US" sz="27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864256"/>
            <a:ext cx="9144000" cy="5143498"/>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673694"/>
            <a:ext cx="7886700" cy="3785652"/>
          </a:xfrm>
          <a:prstGeom prst="rect">
            <a:avLst/>
          </a:prstGeom>
          <a:noFill/>
        </p:spPr>
        <p:txBody>
          <a:bodyPr wrap="square" rtlCol="0">
            <a:spAutoFit/>
          </a:bodyPr>
          <a:lstStyle/>
          <a:p>
            <a:pPr algn="ctr"/>
            <a:r>
              <a:rPr lang="en-US" sz="2400" dirty="0">
                <a:cs typeface="Arial" panose="020B0604020202020204" pitchFamily="34" charset="0"/>
              </a:rPr>
              <a:t>Chapter 17 - Warning</a:t>
            </a:r>
          </a:p>
          <a:p>
            <a:pPr algn="ctr"/>
            <a:endParaRPr lang="en-US" sz="2400" dirty="0">
              <a:cs typeface="Arial" panose="020B0604020202020204" pitchFamily="34" charset="0"/>
            </a:endParaRPr>
          </a:p>
          <a:p>
            <a:pPr algn="ctr"/>
            <a:endParaRPr lang="en-US" sz="2400" dirty="0">
              <a:cs typeface="Arial" panose="020B0604020202020204" pitchFamily="34" charset="0"/>
            </a:endParaRPr>
          </a:p>
          <a:p>
            <a:pPr algn="ctr"/>
            <a:r>
              <a:rPr lang="en-US" sz="2400" dirty="0">
                <a:cs typeface="Arial" panose="020B0604020202020204" pitchFamily="34" charset="0"/>
              </a:rPr>
              <a:t>Chapter 16 - Gathering</a:t>
            </a:r>
          </a:p>
          <a:p>
            <a:pPr algn="ctr"/>
            <a:endParaRPr lang="en-US" sz="2400" dirty="0">
              <a:cs typeface="Arial" panose="020B0604020202020204" pitchFamily="34" charset="0"/>
            </a:endParaRPr>
          </a:p>
          <a:p>
            <a:pPr algn="ctr"/>
            <a:endParaRPr lang="en-US" sz="2400" dirty="0">
              <a:cs typeface="Arial" panose="020B0604020202020204" pitchFamily="34" charset="0"/>
            </a:endParaRPr>
          </a:p>
          <a:p>
            <a:pPr algn="ctr"/>
            <a:r>
              <a:rPr lang="en-US" sz="2400" dirty="0">
                <a:cs typeface="Arial" panose="020B0604020202020204" pitchFamily="34" charset="0"/>
              </a:rPr>
              <a:t>Chapter 19 – The War &amp; Results</a:t>
            </a:r>
          </a:p>
          <a:p>
            <a:pPr algn="ctr"/>
            <a:endParaRPr lang="en-US" sz="2400" dirty="0">
              <a:cs typeface="Arial" panose="020B0604020202020204" pitchFamily="34" charset="0"/>
            </a:endParaRPr>
          </a:p>
          <a:p>
            <a:pPr algn="ctr"/>
            <a:endParaRPr lang="en-US" sz="2400" dirty="0">
              <a:cs typeface="Arial" panose="020B0604020202020204" pitchFamily="34" charset="0"/>
            </a:endParaRPr>
          </a:p>
          <a:p>
            <a:pPr algn="ctr"/>
            <a:r>
              <a:rPr lang="en-US" sz="2400" dirty="0">
                <a:cs typeface="Arial" panose="020B0604020202020204" pitchFamily="34" charset="0"/>
              </a:rPr>
              <a:t>Chapter 14 – Aftermath</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Armageddon/Revelation Pathway</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2E02082B-4B7A-5D5B-AC3B-1D358F2608C2}"/>
              </a:ext>
            </a:extLst>
          </p:cNvPr>
          <p:cNvGraphicFramePr/>
          <p:nvPr/>
        </p:nvGraphicFramePr>
        <p:xfrm>
          <a:off x="4155282" y="2210911"/>
          <a:ext cx="833437" cy="97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Right 5">
            <a:extLst>
              <a:ext uri="{FF2B5EF4-FFF2-40B4-BE49-F238E27FC236}">
                <a16:creationId xmlns:a16="http://schemas.microsoft.com/office/drawing/2014/main" id="{C60E8ECC-6EDA-6C93-4D79-F2012152BB03}"/>
              </a:ext>
            </a:extLst>
          </p:cNvPr>
          <p:cNvSpPr/>
          <p:nvPr/>
        </p:nvSpPr>
        <p:spPr>
          <a:xfrm rot="5400000">
            <a:off x="4233545" y="3327110"/>
            <a:ext cx="676909" cy="390847"/>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Right 6">
            <a:extLst>
              <a:ext uri="{FF2B5EF4-FFF2-40B4-BE49-F238E27FC236}">
                <a16:creationId xmlns:a16="http://schemas.microsoft.com/office/drawing/2014/main" id="{7FAB960B-2F6F-E8D8-C9F5-8984D5A02549}"/>
              </a:ext>
            </a:extLst>
          </p:cNvPr>
          <p:cNvSpPr/>
          <p:nvPr/>
        </p:nvSpPr>
        <p:spPr>
          <a:xfrm rot="5400000">
            <a:off x="4233545" y="4406479"/>
            <a:ext cx="676909" cy="390847"/>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42806824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64489"/>
            <a:ext cx="7886700" cy="3785652"/>
          </a:xfrm>
          <a:prstGeom prst="rect">
            <a:avLst/>
          </a:prstGeom>
          <a:noFill/>
        </p:spPr>
        <p:txBody>
          <a:bodyPr wrap="square" rtlCol="0">
            <a:spAutoFit/>
          </a:bodyPr>
          <a:lstStyle/>
          <a:p>
            <a:r>
              <a:rPr lang="en-US" sz="2400" dirty="0">
                <a:cs typeface="Arial" panose="020B0604020202020204" pitchFamily="34" charset="0"/>
              </a:rPr>
              <a:t>1 I saw in heaven another great and marvelous sign: </a:t>
            </a:r>
            <a:r>
              <a:rPr lang="en-US" sz="2400" dirty="0">
                <a:solidFill>
                  <a:schemeClr val="bg1"/>
                </a:solidFill>
                <a:highlight>
                  <a:srgbClr val="FFFF00"/>
                </a:highlight>
                <a:cs typeface="Arial" panose="020B0604020202020204" pitchFamily="34" charset="0"/>
              </a:rPr>
              <a:t>seven angels with the seven last plagues</a:t>
            </a:r>
            <a:r>
              <a:rPr lang="en-US" sz="2400" dirty="0">
                <a:cs typeface="Arial" panose="020B0604020202020204" pitchFamily="34" charset="0"/>
              </a:rPr>
              <a:t>—last, because with them God’s wrath is </a:t>
            </a:r>
            <a:r>
              <a:rPr lang="en-US" sz="2400" dirty="0">
                <a:solidFill>
                  <a:schemeClr val="bg1"/>
                </a:solidFill>
                <a:highlight>
                  <a:srgbClr val="FFFF00"/>
                </a:highlight>
                <a:cs typeface="Arial" panose="020B0604020202020204" pitchFamily="34" charset="0"/>
              </a:rPr>
              <a:t>completed.</a:t>
            </a:r>
          </a:p>
          <a:p>
            <a:endParaRPr lang="en-US" sz="2400" dirty="0">
              <a:cs typeface="Arial" panose="020B0604020202020204" pitchFamily="34" charset="0"/>
            </a:endParaRPr>
          </a:p>
          <a:p>
            <a:r>
              <a:rPr lang="en-US" sz="2400" dirty="0">
                <a:cs typeface="Arial" panose="020B0604020202020204" pitchFamily="34" charset="0"/>
              </a:rPr>
              <a:t>2 And I saw what looked like a sea of glass glowing with fire and, standing beside the sea, </a:t>
            </a:r>
            <a:r>
              <a:rPr lang="en-US" sz="2400" dirty="0">
                <a:solidFill>
                  <a:schemeClr val="bg1"/>
                </a:solidFill>
                <a:highlight>
                  <a:srgbClr val="FFFF00"/>
                </a:highlight>
                <a:cs typeface="Arial" panose="020B0604020202020204" pitchFamily="34" charset="0"/>
              </a:rPr>
              <a:t>those who had been victorious over the beast and its image and over the number of its name.</a:t>
            </a:r>
            <a:r>
              <a:rPr lang="en-US" sz="2400" dirty="0">
                <a:cs typeface="Arial" panose="020B0604020202020204" pitchFamily="34" charset="0"/>
              </a:rPr>
              <a:t> They held harps given them by God</a:t>
            </a:r>
          </a:p>
        </p:txBody>
      </p:sp>
      <p:sp>
        <p:nvSpPr>
          <p:cNvPr id="4" name="TextBox 3">
            <a:extLst>
              <a:ext uri="{FF2B5EF4-FFF2-40B4-BE49-F238E27FC236}">
                <a16:creationId xmlns:a16="http://schemas.microsoft.com/office/drawing/2014/main" id="{2F753AFA-C9F5-55C5-9008-615108DDAA44}"/>
              </a:ext>
            </a:extLst>
          </p:cNvPr>
          <p:cNvSpPr txBox="1"/>
          <p:nvPr/>
        </p:nvSpPr>
        <p:spPr>
          <a:xfrm>
            <a:off x="912019" y="1093291"/>
            <a:ext cx="78867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Revelation 15  --  Last 7 Plagues</a:t>
            </a:r>
            <a:endParaRPr lang="en-US" sz="3000"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219190"/>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163586</TotalTime>
  <Pages>9</Pages>
  <Words>1471</Words>
  <Application>Microsoft Office PowerPoint</Application>
  <PresentationFormat>On-screen Show (4:3)</PresentationFormat>
  <Paragraphs>207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vt:lpstr>
      <vt:lpstr>Times New Roman</vt:lpstr>
      <vt:lpstr>Verdana</vt:lpstr>
      <vt:lpstr>Wingdings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1181</cp:revision>
  <cp:lastPrinted>2025-04-06T18:07:37Z</cp:lastPrinted>
  <dcterms:created xsi:type="dcterms:W3CDTF">1998-04-14T16:29:50Z</dcterms:created>
  <dcterms:modified xsi:type="dcterms:W3CDTF">2025-08-17T18:00:57Z</dcterms:modified>
</cp:coreProperties>
</file>