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35"/>
  </p:notesMasterIdLst>
  <p:handoutMasterIdLst>
    <p:handoutMasterId r:id="rId36"/>
  </p:handoutMasterIdLst>
  <p:sldIdLst>
    <p:sldId id="2064" r:id="rId2"/>
    <p:sldId id="1977" r:id="rId3"/>
    <p:sldId id="2440" r:id="rId4"/>
    <p:sldId id="2017" r:id="rId5"/>
    <p:sldId id="2330" r:id="rId6"/>
    <p:sldId id="1665" r:id="rId7"/>
    <p:sldId id="2156" r:id="rId8"/>
    <p:sldId id="1664" r:id="rId9"/>
    <p:sldId id="2143" r:id="rId10"/>
    <p:sldId id="2397" r:id="rId11"/>
    <p:sldId id="2441" r:id="rId12"/>
    <p:sldId id="2426" r:id="rId13"/>
    <p:sldId id="2445" r:id="rId14"/>
    <p:sldId id="2447" r:id="rId15"/>
    <p:sldId id="2446" r:id="rId16"/>
    <p:sldId id="2448" r:id="rId17"/>
    <p:sldId id="2428" r:id="rId18"/>
    <p:sldId id="2449" r:id="rId19"/>
    <p:sldId id="2429" r:id="rId20"/>
    <p:sldId id="2430" r:id="rId21"/>
    <p:sldId id="2431" r:id="rId22"/>
    <p:sldId id="2432" r:id="rId23"/>
    <p:sldId id="2452" r:id="rId24"/>
    <p:sldId id="2453" r:id="rId25"/>
    <p:sldId id="2454" r:id="rId26"/>
    <p:sldId id="2455" r:id="rId27"/>
    <p:sldId id="2433" r:id="rId28"/>
    <p:sldId id="2434" r:id="rId29"/>
    <p:sldId id="2451" r:id="rId30"/>
    <p:sldId id="2450" r:id="rId31"/>
    <p:sldId id="2435" r:id="rId32"/>
    <p:sldId id="2436" r:id="rId33"/>
    <p:sldId id="2437" r:id="rId34"/>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84" d="100"/>
          <a:sy n="84" d="100"/>
        </p:scale>
        <p:origin x="31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1105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7644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18244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2999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004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3225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5498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3543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2520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5592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5989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495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23373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1422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16756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09320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37538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11361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51565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01652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56171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64117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16863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48805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345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D404AA4C-7F89-4C9D-301E-24BCD2D15E1C}"/>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2919790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524000" y="1884758"/>
            <a:ext cx="9144000" cy="3046988"/>
          </a:xfrm>
          <a:prstGeom prst="rect">
            <a:avLst/>
          </a:prstGeom>
          <a:noFill/>
        </p:spPr>
        <p:txBody>
          <a:bodyPr wrap="square">
            <a:spAutoFit/>
          </a:bodyPr>
          <a:lstStyle/>
          <a:p>
            <a:pPr algn="ctr"/>
            <a:r>
              <a:rPr lang="en-US" sz="3200" dirty="0"/>
              <a:t>Revelation is apocalyptic—a genre defined by images, symbols, and references to the Old Testament and John’s ancient world. </a:t>
            </a:r>
          </a:p>
          <a:p>
            <a:pPr algn="ctr"/>
            <a:endParaRPr lang="en-US" sz="3200" dirty="0"/>
          </a:p>
          <a:p>
            <a:pPr algn="ctr"/>
            <a:r>
              <a:rPr lang="en-US" sz="3200" dirty="0"/>
              <a:t>It’s intended to help the churches to whom it’s written see the world in a different way.</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521906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Revelation Clarity</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5233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511406"/>
            <a:ext cx="10515600" cy="4031873"/>
          </a:xfrm>
          <a:prstGeom prst="rect">
            <a:avLst/>
          </a:prstGeom>
          <a:noFill/>
        </p:spPr>
        <p:txBody>
          <a:bodyPr wrap="square" rtlCol="0">
            <a:spAutoFit/>
          </a:bodyPr>
          <a:lstStyle/>
          <a:p>
            <a:r>
              <a:rPr lang="en-US" sz="3200" dirty="0">
                <a:cs typeface="Arial" panose="020B0604020202020204" pitchFamily="34" charset="0"/>
              </a:rPr>
              <a:t>4 Then I heard the number of those who were sealed: 144,000 from all the tribes of Israel.</a:t>
            </a:r>
          </a:p>
          <a:p>
            <a:endParaRPr lang="en-US" sz="3200" dirty="0">
              <a:cs typeface="Arial" panose="020B0604020202020204" pitchFamily="34" charset="0"/>
            </a:endParaRPr>
          </a:p>
          <a:p>
            <a:r>
              <a:rPr lang="en-US" sz="3200" dirty="0">
                <a:cs typeface="Arial" panose="020B0604020202020204" pitchFamily="34" charset="0"/>
              </a:rPr>
              <a:t>9 After this I looked, and there before me was a great multitude that no one could count, from every nation, tribe, people and language, standing before the throne and before the Lamb. They were wearing white robes and were holding palm branches in their hands.</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193899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15  --  Another Gathering</a:t>
            </a:r>
          </a:p>
          <a:p>
            <a:r>
              <a:rPr lang="en-US" sz="4000" dirty="0">
                <a:solidFill>
                  <a:schemeClr val="bg1"/>
                </a:solidFill>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or</a:t>
            </a:r>
          </a:p>
          <a:p>
            <a:r>
              <a:rPr lang="en-US" sz="4000" dirty="0">
                <a:latin typeface="Times New Roman" panose="02020603050405020304" pitchFamily="18" charset="0"/>
                <a:cs typeface="Times New Roman" panose="02020603050405020304" pitchFamily="18" charset="0"/>
              </a:rPr>
              <a:t>								Repeat of Chapter </a:t>
            </a:r>
          </a:p>
        </p:txBody>
      </p:sp>
    </p:spTree>
    <p:extLst>
      <p:ext uri="{BB962C8B-B14F-4D97-AF65-F5344CB8AC3E}">
        <p14:creationId xmlns:p14="http://schemas.microsoft.com/office/powerpoint/2010/main" val="14935663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884758"/>
            <a:ext cx="10515600" cy="3539430"/>
          </a:xfrm>
          <a:prstGeom prst="rect">
            <a:avLst/>
          </a:prstGeom>
          <a:noFill/>
        </p:spPr>
        <p:txBody>
          <a:bodyPr wrap="square" rtlCol="0">
            <a:spAutoFit/>
          </a:bodyPr>
          <a:lstStyle/>
          <a:p>
            <a:r>
              <a:rPr lang="en-US" sz="3200" dirty="0">
                <a:cs typeface="Arial" panose="020B0604020202020204" pitchFamily="34" charset="0"/>
              </a:rPr>
              <a:t>14 The second woe has passed; the third woe is coming soon.</a:t>
            </a:r>
          </a:p>
          <a:p>
            <a:endParaRPr lang="en-US" sz="3200" dirty="0">
              <a:cs typeface="Arial" panose="020B0604020202020204" pitchFamily="34" charset="0"/>
            </a:endParaRPr>
          </a:p>
          <a:p>
            <a:r>
              <a:rPr lang="en-US" sz="3200" dirty="0">
                <a:cs typeface="Arial" panose="020B0604020202020204" pitchFamily="34" charset="0"/>
              </a:rPr>
              <a:t>15 The seventh angel sounded his trumpet, and there were loud voices in heaven, which said: “The kingdom of the world has become the kingdom of our Lord and of his Messiah, and he will reign for ever and ever.”</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11  --  Warning for the Bowls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6544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884758"/>
            <a:ext cx="10515600" cy="4524315"/>
          </a:xfrm>
          <a:prstGeom prst="rect">
            <a:avLst/>
          </a:prstGeom>
          <a:noFill/>
        </p:spPr>
        <p:txBody>
          <a:bodyPr wrap="square" rtlCol="0">
            <a:spAutoFit/>
          </a:bodyPr>
          <a:lstStyle/>
          <a:p>
            <a:r>
              <a:rPr lang="en-US" sz="3200" dirty="0">
                <a:cs typeface="Arial" panose="020B0604020202020204" pitchFamily="34" charset="0"/>
              </a:rPr>
              <a:t>Chapter 12  --  Woman &amp; the Dragon</a:t>
            </a:r>
          </a:p>
          <a:p>
            <a:endParaRPr lang="en-US" sz="3200" dirty="0">
              <a:cs typeface="Arial" panose="020B0604020202020204" pitchFamily="34" charset="0"/>
            </a:endParaRPr>
          </a:p>
          <a:p>
            <a:r>
              <a:rPr lang="en-US" sz="3200" dirty="0">
                <a:cs typeface="Arial" panose="020B0604020202020204" pitchFamily="34" charset="0"/>
              </a:rPr>
              <a:t>Chapter 13  --  The Beast &amp; the 2</a:t>
            </a:r>
            <a:r>
              <a:rPr lang="en-US" sz="3200" baseline="30000" dirty="0">
                <a:cs typeface="Arial" panose="020B0604020202020204" pitchFamily="34" charset="0"/>
              </a:rPr>
              <a:t>nd</a:t>
            </a:r>
            <a:r>
              <a:rPr lang="en-US" sz="3200" dirty="0">
                <a:cs typeface="Arial" panose="020B0604020202020204" pitchFamily="34" charset="0"/>
              </a:rPr>
              <a:t> Beast</a:t>
            </a:r>
          </a:p>
          <a:p>
            <a:endParaRPr lang="en-US" sz="3200" dirty="0">
              <a:cs typeface="Arial" panose="020B0604020202020204" pitchFamily="34" charset="0"/>
            </a:endParaRPr>
          </a:p>
          <a:p>
            <a:r>
              <a:rPr lang="en-US" sz="3200" dirty="0">
                <a:cs typeface="Arial" panose="020B0604020202020204" pitchFamily="34" charset="0"/>
              </a:rPr>
              <a:t>Chapter 14  --  The 144,000 Come Back</a:t>
            </a:r>
          </a:p>
          <a:p>
            <a:r>
              <a:rPr lang="en-US" sz="3200" dirty="0">
                <a:cs typeface="Arial" panose="020B0604020202020204" pitchFamily="34" charset="0"/>
              </a:rPr>
              <a:t>						The 3 Angels</a:t>
            </a:r>
          </a:p>
          <a:p>
            <a:r>
              <a:rPr lang="en-US" sz="3200" dirty="0">
                <a:cs typeface="Arial" panose="020B0604020202020204" pitchFamily="34" charset="0"/>
              </a:rPr>
              <a:t>						The fallout from Armageddon</a:t>
            </a:r>
          </a:p>
          <a:p>
            <a:endParaRPr lang="en-US" sz="3200" dirty="0">
              <a:cs typeface="Arial" panose="020B0604020202020204" pitchFamily="34" charset="0"/>
            </a:endParaRPr>
          </a:p>
          <a:p>
            <a:r>
              <a:rPr lang="en-US" sz="3200" dirty="0">
                <a:cs typeface="Arial" panose="020B0604020202020204" pitchFamily="34" charset="0"/>
              </a:rPr>
              <a:t>Chapter 15  --  The Bowls Beginning</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11 to 15 Break</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1067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4031873"/>
          </a:xfrm>
          <a:prstGeom prst="rect">
            <a:avLst/>
          </a:prstGeom>
          <a:noFill/>
        </p:spPr>
        <p:txBody>
          <a:bodyPr wrap="square" rtlCol="0">
            <a:spAutoFit/>
          </a:bodyPr>
          <a:lstStyle/>
          <a:p>
            <a:r>
              <a:rPr lang="en-US" sz="3200" dirty="0">
                <a:cs typeface="Arial" panose="020B0604020202020204" pitchFamily="34" charset="0"/>
              </a:rPr>
              <a:t>1 Then I heard a loud voice from the temple saying to the seven angels, “Go, pour out the seven bowls of God’s wrath on the earth.”</a:t>
            </a:r>
          </a:p>
          <a:p>
            <a:endParaRPr lang="en-US" sz="3200" dirty="0">
              <a:cs typeface="Arial" panose="020B0604020202020204" pitchFamily="34" charset="0"/>
            </a:endParaRPr>
          </a:p>
          <a:p>
            <a:r>
              <a:rPr lang="en-US" sz="3200" dirty="0">
                <a:cs typeface="Arial" panose="020B0604020202020204" pitchFamily="34" charset="0"/>
              </a:rPr>
              <a:t>2 The first angel went and poured out his bowl on the land, and ugly, festering sores broke out on the people who had the mark of the beast and worshiped its image.</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244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046988"/>
          </a:xfrm>
          <a:prstGeom prst="rect">
            <a:avLst/>
          </a:prstGeom>
          <a:noFill/>
        </p:spPr>
        <p:txBody>
          <a:bodyPr wrap="square" rtlCol="0">
            <a:spAutoFit/>
          </a:bodyPr>
          <a:lstStyle/>
          <a:p>
            <a:r>
              <a:rPr lang="en-US" sz="3200" dirty="0">
                <a:cs typeface="Arial" panose="020B0604020202020204" pitchFamily="34" charset="0"/>
              </a:rPr>
              <a:t>3 The second angel poured out his bowl on the sea, and it turned into blood like that of a dead person, and every living thing in the sea died.</a:t>
            </a:r>
          </a:p>
          <a:p>
            <a:endParaRPr lang="en-US" sz="3200" dirty="0">
              <a:cs typeface="Arial" panose="020B0604020202020204" pitchFamily="34" charset="0"/>
            </a:endParaRPr>
          </a:p>
          <a:p>
            <a:r>
              <a:rPr lang="en-US" sz="3200" dirty="0">
                <a:cs typeface="Arial" panose="020B0604020202020204" pitchFamily="34" charset="0"/>
              </a:rPr>
              <a:t>4 The third angel poured out his bowl on the rivers and springs of water, and they became blood.</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2459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046988"/>
          </a:xfrm>
          <a:prstGeom prst="rect">
            <a:avLst/>
          </a:prstGeom>
          <a:noFill/>
        </p:spPr>
        <p:txBody>
          <a:bodyPr wrap="square" rtlCol="0">
            <a:spAutoFit/>
          </a:bodyPr>
          <a:lstStyle/>
          <a:p>
            <a:r>
              <a:rPr lang="en-US" sz="3200" dirty="0">
                <a:cs typeface="Arial" panose="020B0604020202020204" pitchFamily="34" charset="0"/>
              </a:rPr>
              <a:t>8 The second angel sounded his trumpet, and something like a huge mountain, all ablaze, was thrown into the sea. A third of the sea turned into blood,</a:t>
            </a:r>
          </a:p>
          <a:p>
            <a:endParaRPr lang="en-US" sz="3200" dirty="0">
              <a:cs typeface="Arial" panose="020B0604020202020204" pitchFamily="34" charset="0"/>
            </a:endParaRPr>
          </a:p>
          <a:p>
            <a:r>
              <a:rPr lang="en-US" sz="3200" dirty="0">
                <a:cs typeface="Arial" panose="020B0604020202020204" pitchFamily="34" charset="0"/>
              </a:rPr>
              <a:t>9 a third of the living creatures in the sea died, and a third of the ships were destroyed.</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8  --  Precursor to 16</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1149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539430"/>
          </a:xfrm>
          <a:prstGeom prst="rect">
            <a:avLst/>
          </a:prstGeom>
          <a:noFill/>
        </p:spPr>
        <p:txBody>
          <a:bodyPr wrap="square" rtlCol="0">
            <a:spAutoFit/>
          </a:bodyPr>
          <a:lstStyle/>
          <a:p>
            <a:r>
              <a:rPr lang="en-US" sz="3200" dirty="0">
                <a:cs typeface="Arial" panose="020B0604020202020204" pitchFamily="34" charset="0"/>
              </a:rPr>
              <a:t>10 The third angel sounded his trumpet, and a great star, blazing like a torch, fell from the sky on a third of the rivers and on the springs of water —</a:t>
            </a:r>
          </a:p>
          <a:p>
            <a:endParaRPr lang="en-US" sz="3200" dirty="0">
              <a:cs typeface="Arial" panose="020B0604020202020204" pitchFamily="34" charset="0"/>
            </a:endParaRPr>
          </a:p>
          <a:p>
            <a:r>
              <a:rPr lang="en-US" sz="3200" dirty="0">
                <a:cs typeface="Arial" panose="020B0604020202020204" pitchFamily="34" charset="0"/>
              </a:rPr>
              <a:t>11 the name of the star is Wormwood. A third of the waters turned bitter, and many people died from the waters that had become bitter.</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8  --  Precursor to 16</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649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539430"/>
          </a:xfrm>
          <a:prstGeom prst="rect">
            <a:avLst/>
          </a:prstGeom>
          <a:noFill/>
        </p:spPr>
        <p:txBody>
          <a:bodyPr wrap="square" rtlCol="0">
            <a:spAutoFit/>
          </a:bodyPr>
          <a:lstStyle/>
          <a:p>
            <a:r>
              <a:rPr lang="en-US" sz="3200" dirty="0">
                <a:cs typeface="Arial" panose="020B0604020202020204" pitchFamily="34" charset="0"/>
              </a:rPr>
              <a:t>5 Then I heard the angel in charge of the waters say: “You are just in these judgments, O Holy One, you who are and who were;</a:t>
            </a:r>
          </a:p>
          <a:p>
            <a:endParaRPr lang="en-US" sz="3200" dirty="0">
              <a:cs typeface="Arial" panose="020B0604020202020204" pitchFamily="34" charset="0"/>
            </a:endParaRPr>
          </a:p>
          <a:p>
            <a:r>
              <a:rPr lang="en-US" sz="3200" dirty="0">
                <a:cs typeface="Arial" panose="020B0604020202020204" pitchFamily="34" charset="0"/>
              </a:rPr>
              <a:t>6 for they have shed the blood of your holy people and your prophets, and you have given them blood to drink as they deserve.”</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9026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a:ln>
                  <a:noFill/>
                </a:ln>
                <a:solidFill>
                  <a:prstClr val="white"/>
                </a:solidFill>
                <a:effectLst/>
                <a:uLnTx/>
                <a:uFillTx/>
                <a:latin typeface="Rockwell" panose="02060603020205020403"/>
                <a:ea typeface="+mj-ea"/>
                <a:cs typeface="+mj-cs"/>
              </a:rPr>
              <a:t>Revelation 15</a:t>
            </a: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August 17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2554545"/>
          </a:xfrm>
          <a:prstGeom prst="rect">
            <a:avLst/>
          </a:prstGeom>
          <a:noFill/>
        </p:spPr>
        <p:txBody>
          <a:bodyPr wrap="square" rtlCol="0">
            <a:spAutoFit/>
          </a:bodyPr>
          <a:lstStyle/>
          <a:p>
            <a:r>
              <a:rPr lang="en-US" sz="3200" dirty="0">
                <a:cs typeface="Arial" panose="020B0604020202020204" pitchFamily="34" charset="0"/>
              </a:rPr>
              <a:t>7 And I heard the altar respond: “Yes, Lord God Almighty, true and just are your judgments.”</a:t>
            </a:r>
          </a:p>
          <a:p>
            <a:endParaRPr lang="en-US" sz="3200" dirty="0">
              <a:cs typeface="Arial" panose="020B0604020202020204" pitchFamily="34" charset="0"/>
            </a:endParaRPr>
          </a:p>
          <a:p>
            <a:r>
              <a:rPr lang="en-US" sz="3200" dirty="0">
                <a:cs typeface="Arial" panose="020B0604020202020204" pitchFamily="34" charset="0"/>
              </a:rPr>
              <a:t>8 The fourth angel poured out his bowl on the sun, and the sun was allowed to scorch people with fire.</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5568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539430"/>
          </a:xfrm>
          <a:prstGeom prst="rect">
            <a:avLst/>
          </a:prstGeom>
          <a:noFill/>
        </p:spPr>
        <p:txBody>
          <a:bodyPr wrap="square" rtlCol="0">
            <a:spAutoFit/>
          </a:bodyPr>
          <a:lstStyle/>
          <a:p>
            <a:r>
              <a:rPr lang="en-US" sz="3200" dirty="0">
                <a:cs typeface="Arial" panose="020B0604020202020204" pitchFamily="34" charset="0"/>
              </a:rPr>
              <a:t>9 They were seared by the intense heat and they cursed the name of God, who had control over these plagues, but they refused to repent and glorify him.</a:t>
            </a:r>
          </a:p>
          <a:p>
            <a:endParaRPr lang="en-US" sz="3200" dirty="0">
              <a:cs typeface="Arial" panose="020B0604020202020204" pitchFamily="34" charset="0"/>
            </a:endParaRPr>
          </a:p>
          <a:p>
            <a:r>
              <a:rPr lang="en-US" sz="3200" dirty="0">
                <a:cs typeface="Arial" panose="020B0604020202020204" pitchFamily="34" charset="0"/>
              </a:rPr>
              <a:t>10 The fifth angel poured out his bowl on the throne of the beast, and its kingdom was plunged into darkness. People gnawed their tongues in agony</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5273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539430"/>
          </a:xfrm>
          <a:prstGeom prst="rect">
            <a:avLst/>
          </a:prstGeom>
          <a:noFill/>
        </p:spPr>
        <p:txBody>
          <a:bodyPr wrap="square" rtlCol="0">
            <a:spAutoFit/>
          </a:bodyPr>
          <a:lstStyle/>
          <a:p>
            <a:r>
              <a:rPr lang="en-US" sz="3200" dirty="0">
                <a:cs typeface="Arial" panose="020B0604020202020204" pitchFamily="34" charset="0"/>
              </a:rPr>
              <a:t>11 and cursed the God of heaven because of their pains and their sores, but they refused to repent of what they had done.</a:t>
            </a:r>
          </a:p>
          <a:p>
            <a:endParaRPr lang="en-US" sz="3200" dirty="0">
              <a:cs typeface="Arial" panose="020B0604020202020204" pitchFamily="34" charset="0"/>
            </a:endParaRPr>
          </a:p>
          <a:p>
            <a:r>
              <a:rPr lang="en-US" sz="3200" dirty="0">
                <a:cs typeface="Arial" panose="020B0604020202020204" pitchFamily="34" charset="0"/>
              </a:rPr>
              <a:t>12 The sixth angel poured out his bowl on the great river Euphrates, and its water was dried up to prepare the way for the kings from the East.</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4680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B6900A-0625-91E4-D987-E1C60B30B1E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01260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AF5B58C9-C50A-2616-3A8F-FD7E19C87254}"/>
              </a:ext>
            </a:extLst>
          </p:cNvPr>
          <p:cNvPicPr>
            <a:picLocks noChangeAspect="1"/>
          </p:cNvPicPr>
          <p:nvPr/>
        </p:nvPicPr>
        <p:blipFill>
          <a:blip r:embed="rId3"/>
          <a:stretch>
            <a:fillRect/>
          </a:stretch>
        </p:blipFill>
        <p:spPr>
          <a:xfrm>
            <a:off x="777240" y="0"/>
            <a:ext cx="10835640" cy="6858000"/>
          </a:xfrm>
          <a:prstGeom prst="rect">
            <a:avLst/>
          </a:prstGeom>
        </p:spPr>
      </p:pic>
    </p:spTree>
    <p:extLst>
      <p:ext uri="{BB962C8B-B14F-4D97-AF65-F5344CB8AC3E}">
        <p14:creationId xmlns:p14="http://schemas.microsoft.com/office/powerpoint/2010/main" val="191439668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B707AC41-DD0A-02BD-D087-51A01E5EC489}"/>
              </a:ext>
            </a:extLst>
          </p:cNvPr>
          <p:cNvPicPr>
            <a:picLocks noChangeAspect="1"/>
          </p:cNvPicPr>
          <p:nvPr/>
        </p:nvPicPr>
        <p:blipFill>
          <a:blip r:embed="rId3"/>
          <a:stretch>
            <a:fillRect/>
          </a:stretch>
        </p:blipFill>
        <p:spPr>
          <a:xfrm>
            <a:off x="1291590" y="537210"/>
            <a:ext cx="9144000" cy="5612125"/>
          </a:xfrm>
          <a:prstGeom prst="rect">
            <a:avLst/>
          </a:prstGeom>
        </p:spPr>
      </p:pic>
    </p:spTree>
    <p:extLst>
      <p:ext uri="{BB962C8B-B14F-4D97-AF65-F5344CB8AC3E}">
        <p14:creationId xmlns:p14="http://schemas.microsoft.com/office/powerpoint/2010/main" val="6704379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EE204978-7D80-C2FA-035C-29F8932100D9}"/>
              </a:ext>
            </a:extLst>
          </p:cNvPr>
          <p:cNvPicPr>
            <a:picLocks noChangeAspect="1"/>
          </p:cNvPicPr>
          <p:nvPr/>
        </p:nvPicPr>
        <p:blipFill>
          <a:blip r:embed="rId3"/>
          <a:stretch>
            <a:fillRect/>
          </a:stretch>
        </p:blipFill>
        <p:spPr>
          <a:xfrm>
            <a:off x="958921" y="0"/>
            <a:ext cx="10274157" cy="6858000"/>
          </a:xfrm>
          <a:prstGeom prst="rect">
            <a:avLst/>
          </a:prstGeom>
        </p:spPr>
      </p:pic>
    </p:spTree>
    <p:extLst>
      <p:ext uri="{BB962C8B-B14F-4D97-AF65-F5344CB8AC3E}">
        <p14:creationId xmlns:p14="http://schemas.microsoft.com/office/powerpoint/2010/main" val="11145298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4031873"/>
          </a:xfrm>
          <a:prstGeom prst="rect">
            <a:avLst/>
          </a:prstGeom>
          <a:noFill/>
        </p:spPr>
        <p:txBody>
          <a:bodyPr wrap="square" rtlCol="0">
            <a:spAutoFit/>
          </a:bodyPr>
          <a:lstStyle/>
          <a:p>
            <a:r>
              <a:rPr lang="en-US" sz="3200" dirty="0">
                <a:cs typeface="Arial" panose="020B0604020202020204" pitchFamily="34" charset="0"/>
              </a:rPr>
              <a:t>13 Then I saw three impure spirits that looked like frogs; they came out of the mouth of the dragon, out of the mouth of the beast and out of the mouth of the false prophet.</a:t>
            </a:r>
          </a:p>
          <a:p>
            <a:endParaRPr lang="en-US" sz="3200" dirty="0">
              <a:cs typeface="Arial" panose="020B0604020202020204" pitchFamily="34" charset="0"/>
            </a:endParaRPr>
          </a:p>
          <a:p>
            <a:r>
              <a:rPr lang="en-US" sz="3200" dirty="0">
                <a:cs typeface="Arial" panose="020B0604020202020204" pitchFamily="34" charset="0"/>
              </a:rPr>
              <a:t>14 They are demonic spirits that perform signs, and they go out to the kings of the whole world, to gather them for the battle on the great day of God Almighty.</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6621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397948"/>
            <a:ext cx="10515600" cy="2062103"/>
          </a:xfrm>
          <a:prstGeom prst="rect">
            <a:avLst/>
          </a:prstGeom>
          <a:noFill/>
        </p:spPr>
        <p:txBody>
          <a:bodyPr wrap="square" rtlCol="0">
            <a:spAutoFit/>
          </a:bodyPr>
          <a:lstStyle/>
          <a:p>
            <a:r>
              <a:rPr lang="en-US" sz="3200" dirty="0">
                <a:cs typeface="Arial" panose="020B0604020202020204" pitchFamily="34" charset="0"/>
              </a:rPr>
              <a:t>15 “Look, I come like a thief! Blessed is the one who stays awake and remains clothed, so as not to go naked and be shamefully exposed.”</a:t>
            </a:r>
          </a:p>
          <a:p>
            <a:endParaRPr lang="en-US" sz="3200" dirty="0">
              <a:cs typeface="Arial" panose="020B0604020202020204" pitchFamily="34" charset="0"/>
            </a:endParaRP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796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3539430"/>
          </a:xfrm>
          <a:prstGeom prst="rect">
            <a:avLst/>
          </a:prstGeom>
          <a:noFill/>
        </p:spPr>
        <p:txBody>
          <a:bodyPr wrap="square" rtlCol="0">
            <a:spAutoFit/>
          </a:bodyPr>
          <a:lstStyle/>
          <a:p>
            <a:r>
              <a:rPr lang="en-US" sz="3200" dirty="0">
                <a:cs typeface="Arial" panose="020B0604020202020204" pitchFamily="34" charset="0"/>
              </a:rPr>
              <a:t>42 “Therefore keep watch, because you do not know on what day your Lord will come.</a:t>
            </a:r>
          </a:p>
          <a:p>
            <a:endParaRPr lang="en-US" sz="3200" dirty="0">
              <a:cs typeface="Arial" panose="020B0604020202020204" pitchFamily="34" charset="0"/>
            </a:endParaRPr>
          </a:p>
          <a:p>
            <a:r>
              <a:rPr lang="en-US" sz="3200" dirty="0">
                <a:cs typeface="Arial" panose="020B0604020202020204" pitchFamily="34" charset="0"/>
              </a:rPr>
              <a:t>43 But understand this: If the owner of the house had known at what time of night the thief was coming, he would have kept watch and would not have let his house be broken into.</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Matthew 24  --  The Thief Cometh</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1015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6" name="Rectangle 2"/>
          <p:cNvSpPr txBox="1">
            <a:spLocks noChangeArrowheads="1"/>
          </p:cNvSpPr>
          <p:nvPr/>
        </p:nvSpPr>
        <p:spPr bwMode="auto">
          <a:xfrm>
            <a:off x="1409700" y="1255931"/>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6600" b="1" i="0" u="none" strike="noStrike" kern="0" cap="none" spc="0" normalizeH="0" baseline="0" noProof="0" dirty="0">
                <a:ln>
                  <a:noFill/>
                </a:ln>
                <a:solidFill>
                  <a:prstClr val="white"/>
                </a:solidFill>
                <a:effectLst/>
                <a:uLnTx/>
                <a:uFillTx/>
                <a:latin typeface="Rockwell" panose="02060603020205020403"/>
                <a:ea typeface="+mj-ea"/>
                <a:cs typeface="+mj-cs"/>
              </a:rPr>
              <a:t>Revelation of John Started One Year Ago</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6600" i="0" kern="0" dirty="0">
                <a:solidFill>
                  <a:prstClr val="white"/>
                </a:solidFill>
                <a:latin typeface="Rockwell" panose="02060603020205020403"/>
              </a:rPr>
              <a:t>August 18 </a:t>
            </a:r>
            <a:r>
              <a:rPr kumimoji="0" lang="en-US" altLang="en-US" sz="6600" b="1" i="0" u="none" strike="noStrike" kern="0" cap="none" spc="0" normalizeH="0" baseline="0" noProof="0" dirty="0">
                <a:ln>
                  <a:noFill/>
                </a:ln>
                <a:solidFill>
                  <a:prstClr val="white"/>
                </a:solidFill>
                <a:effectLst/>
                <a:uLnTx/>
                <a:uFillTx/>
                <a:latin typeface="Rockwell" panose="02060603020205020403"/>
                <a:ea typeface="+mj-ea"/>
                <a:cs typeface="+mj-cs"/>
              </a:rPr>
              <a:t>, 2024</a:t>
            </a:r>
            <a:endParaRPr kumimoji="0" lang="en-US" altLang="en-US" sz="66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extLst>
      <p:ext uri="{BB962C8B-B14F-4D97-AF65-F5344CB8AC3E}">
        <p14:creationId xmlns:p14="http://schemas.microsoft.com/office/powerpoint/2010/main" val="8489130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1569660"/>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16 Then they gathered the kings together to the place that in Hebrew is called Armageddon.</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3448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59285"/>
            <a:ext cx="10515600" cy="4031873"/>
          </a:xfrm>
          <a:prstGeom prst="rect">
            <a:avLst/>
          </a:prstGeom>
          <a:noFill/>
        </p:spPr>
        <p:txBody>
          <a:bodyPr wrap="square" rtlCol="0">
            <a:spAutoFit/>
          </a:bodyPr>
          <a:lstStyle/>
          <a:p>
            <a:r>
              <a:rPr lang="en-US" sz="3200" dirty="0">
                <a:cs typeface="Arial" panose="020B0604020202020204" pitchFamily="34" charset="0"/>
              </a:rPr>
              <a:t>17 The seventh angel poured out his bowl into the air, and out of the temple came a loud voice from the throne, saying, “It is done!”</a:t>
            </a:r>
          </a:p>
          <a:p>
            <a:endParaRPr lang="en-US" sz="3200" dirty="0">
              <a:cs typeface="Arial" panose="020B0604020202020204" pitchFamily="34" charset="0"/>
            </a:endParaRPr>
          </a:p>
          <a:p>
            <a:r>
              <a:rPr lang="en-US" sz="3200" dirty="0">
                <a:cs typeface="Arial" panose="020B0604020202020204" pitchFamily="34" charset="0"/>
              </a:rPr>
              <a:t>18 Then there came flashes of lightning, rumblings, peals of thunder and a severe earthquake. No earthquake like it has ever occurred since mankind has been on earth, so tremendous was the quake.</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9093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733738"/>
            <a:ext cx="10515600" cy="4031873"/>
          </a:xfrm>
          <a:prstGeom prst="rect">
            <a:avLst/>
          </a:prstGeom>
          <a:noFill/>
        </p:spPr>
        <p:txBody>
          <a:bodyPr wrap="square" rtlCol="0">
            <a:spAutoFit/>
          </a:bodyPr>
          <a:lstStyle/>
          <a:p>
            <a:r>
              <a:rPr lang="en-US" sz="3200" dirty="0">
                <a:cs typeface="Arial" panose="020B0604020202020204" pitchFamily="34" charset="0"/>
              </a:rPr>
              <a:t>19 The great city split into three parts, and the cities of the nations collapsed. God remembered Babylon the Great and gave her the cup filled with the wine of the fury of his wrath.</a:t>
            </a:r>
          </a:p>
          <a:p>
            <a:endParaRPr lang="en-US" sz="3200" dirty="0">
              <a:cs typeface="Arial" panose="020B0604020202020204" pitchFamily="34" charset="0"/>
            </a:endParaRPr>
          </a:p>
          <a:p>
            <a:r>
              <a:rPr lang="en-US" sz="3200" dirty="0">
                <a:cs typeface="Arial" panose="020B0604020202020204" pitchFamily="34" charset="0"/>
              </a:rPr>
              <a:t>20 Every island fled away and the mountains could not be found.</a:t>
            </a:r>
          </a:p>
          <a:p>
            <a:endParaRPr lang="en-US" sz="3200" dirty="0">
              <a:cs typeface="Arial" panose="020B0604020202020204" pitchFamily="34" charset="0"/>
            </a:endParaRP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4190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831052"/>
            <a:ext cx="10515600" cy="2554545"/>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21 From the sky huge hailstones, each weighing about a hundred pounds, fell on people. And they cursed God on account of the plague of hail, because the plague was so terrible.</a:t>
            </a:r>
          </a:p>
        </p:txBody>
      </p:sp>
      <p:sp>
        <p:nvSpPr>
          <p:cNvPr id="4" name="TextBox 3">
            <a:extLst>
              <a:ext uri="{FF2B5EF4-FFF2-40B4-BE49-F238E27FC236}">
                <a16:creationId xmlns:a16="http://schemas.microsoft.com/office/drawing/2014/main" id="{2F753AFA-C9F5-55C5-9008-615108DDAA44}"/>
              </a:ext>
            </a:extLst>
          </p:cNvPr>
          <p:cNvSpPr txBox="1"/>
          <p:nvPr/>
        </p:nvSpPr>
        <p:spPr>
          <a:xfrm>
            <a:off x="1216025" y="314721"/>
            <a:ext cx="10515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Revelation 16  --  Last 7 Plagues</a:t>
            </a:r>
            <a:endParaRPr lang="en-US" sz="4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5764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160945</TotalTime>
  <Words>2184</Words>
  <Application>Microsoft Office PowerPoint</Application>
  <PresentationFormat>Widescreen</PresentationFormat>
  <Paragraphs>323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149</cp:revision>
  <cp:lastPrinted>2025-07-13T18:56:46Z</cp:lastPrinted>
  <dcterms:created xsi:type="dcterms:W3CDTF">1998-04-14T16:29:50Z</dcterms:created>
  <dcterms:modified xsi:type="dcterms:W3CDTF">2025-08-24T17:47:08Z</dcterms:modified>
</cp:coreProperties>
</file>