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41" r:id="rId1"/>
  </p:sldMasterIdLst>
  <p:notesMasterIdLst>
    <p:notesMasterId r:id="rId33"/>
  </p:notesMasterIdLst>
  <p:handoutMasterIdLst>
    <p:handoutMasterId r:id="rId34"/>
  </p:handoutMasterIdLst>
  <p:sldIdLst>
    <p:sldId id="2064" r:id="rId2"/>
    <p:sldId id="1977" r:id="rId3"/>
    <p:sldId id="2017" r:id="rId4"/>
    <p:sldId id="2330" r:id="rId5"/>
    <p:sldId id="1665" r:id="rId6"/>
    <p:sldId id="2156" r:id="rId7"/>
    <p:sldId id="1664" r:id="rId8"/>
    <p:sldId id="2143" r:id="rId9"/>
    <p:sldId id="2397" r:id="rId10"/>
    <p:sldId id="2473" r:id="rId11"/>
    <p:sldId id="2474" r:id="rId12"/>
    <p:sldId id="2476" r:id="rId13"/>
    <p:sldId id="2456" r:id="rId14"/>
    <p:sldId id="2441" r:id="rId15"/>
    <p:sldId id="2475" r:id="rId16"/>
    <p:sldId id="2469" r:id="rId17"/>
    <p:sldId id="2457" r:id="rId18"/>
    <p:sldId id="2464" r:id="rId19"/>
    <p:sldId id="2468" r:id="rId20"/>
    <p:sldId id="2460" r:id="rId21"/>
    <p:sldId id="2461" r:id="rId22"/>
    <p:sldId id="2458" r:id="rId23"/>
    <p:sldId id="2470" r:id="rId24"/>
    <p:sldId id="2471" r:id="rId25"/>
    <p:sldId id="2472" r:id="rId26"/>
    <p:sldId id="2462" r:id="rId27"/>
    <p:sldId id="2463" r:id="rId28"/>
    <p:sldId id="2465" r:id="rId29"/>
    <p:sldId id="2466" r:id="rId30"/>
    <p:sldId id="2467" r:id="rId31"/>
    <p:sldId id="2477" r:id="rId32"/>
  </p:sldIdLst>
  <p:sldSz cx="12192000" cy="6858000"/>
  <p:notesSz cx="7102475" cy="9388475"/>
  <p:kinsoku lang="ja-JP" invalStChars="、。，．・：；？！゛゜ヽヾゝゞ々ー’”）〕］｝〉》」』】°‰′″℃￠％ぁぃぅぇぉっゃゅょゎァィゥェォッャュョヮヵヶ!%),.:;?]}｡｣､･ｧｨｩｪｫｬｭｮｯｰﾞﾟ" invalEndChars="‘“（〔［｛〈《「『【￥＄$([\{｢￡"/>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3333FF"/>
    <a:srgbClr val="0066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94660"/>
  </p:normalViewPr>
  <p:slideViewPr>
    <p:cSldViewPr snapToGrid="0">
      <p:cViewPr varScale="1">
        <p:scale>
          <a:sx n="84" d="100"/>
          <a:sy n="84" d="100"/>
        </p:scale>
        <p:origin x="312"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902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a:effectLst/>
        </p:spPr>
        <p:txBody>
          <a:bodyPr vert="horz" wrap="square" lIns="92370" tIns="45375" rIns="92370" bIns="4537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39" name="Rectangle 3"/>
          <p:cNvSpPr>
            <a:spLocks noGrp="1" noRot="1" noChangeAspect="1" noChangeArrowheads="1" noTextEdit="1"/>
          </p:cNvSpPr>
          <p:nvPr>
            <p:ph type="sldImg" idx="2"/>
          </p:nvPr>
        </p:nvSpPr>
        <p:spPr bwMode="auto">
          <a:xfrm>
            <a:off x="438150" y="709613"/>
            <a:ext cx="6235700" cy="350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13098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426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5745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5793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9394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3933558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37644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25648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02426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251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45133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96054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38150" y="709613"/>
            <a:ext cx="6235700" cy="3508375"/>
          </a:xfrm>
          <a:ln cap="flat"/>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80026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000451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508658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96114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753322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0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520779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820125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554110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221519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122925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3893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223443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7633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84788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410737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91354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a:p>
            <a:pPr>
              <a:buFontTx/>
              <a:buChar char="•"/>
            </a:pPr>
            <a:r>
              <a:rPr lang="en-US" altLang="en-US" sz="1400" b="1" dirty="0"/>
              <a:t>The baseball diamond is used to represent the growth and progress as it relates to the Christian Life and Service Seminars.</a:t>
            </a:r>
          </a:p>
          <a:p>
            <a:endParaRPr lang="en-US" altLang="en-US" sz="1400" b="1" dirty="0"/>
          </a:p>
          <a:p>
            <a:pPr>
              <a:buFontTx/>
              <a:buChar char="•"/>
            </a:pPr>
            <a:r>
              <a:rPr lang="en-US" altLang="en-US" sz="1400" b="1" dirty="0"/>
              <a:t>Today’s Agenda/Housekeeping</a:t>
            </a:r>
          </a:p>
        </p:txBody>
      </p:sp>
    </p:spTree>
    <p:extLst>
      <p:ext uri="{BB962C8B-B14F-4D97-AF65-F5344CB8AC3E}">
        <p14:creationId xmlns:p14="http://schemas.microsoft.com/office/powerpoint/2010/main" val="117680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38150" y="709613"/>
            <a:ext cx="6235700" cy="3508375"/>
          </a:xfrm>
          <a:ln cap="flat"/>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a:p>
            <a:endParaRPr lang="en-US" altLang="en-US"/>
          </a:p>
          <a:p>
            <a:pPr>
              <a:buFontTx/>
              <a:buChar char="•"/>
            </a:pPr>
            <a:r>
              <a:rPr lang="en-US" altLang="en-US" sz="1400" b="1"/>
              <a:t>The baseball diamond is used to represent the growth and progress as it relates to the Christian Life and Service Seminars.</a:t>
            </a:r>
          </a:p>
          <a:p>
            <a:endParaRPr lang="en-US" altLang="en-US" sz="1400" b="1"/>
          </a:p>
          <a:p>
            <a:pPr>
              <a:buFontTx/>
              <a:buChar char="•"/>
            </a:pPr>
            <a:r>
              <a:rPr lang="en-US" altLang="en-US" sz="1400" b="1"/>
              <a:t>Today’s Agenda/Housekeeping</a:t>
            </a:r>
          </a:p>
        </p:txBody>
      </p:sp>
    </p:spTree>
    <p:extLst>
      <p:ext uri="{BB962C8B-B14F-4D97-AF65-F5344CB8AC3E}">
        <p14:creationId xmlns:p14="http://schemas.microsoft.com/office/powerpoint/2010/main" val="36110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6E7A79-B255-4557-B88B-10C88EF7D515}" type="slidenum">
              <a:rPr lang="en-US" smtClean="0"/>
              <a:pPr>
                <a:defRPr/>
              </a:pPr>
              <a:t>‹#›</a:t>
            </a:fld>
            <a:endParaRPr lang="en-US"/>
          </a:p>
        </p:txBody>
      </p:sp>
    </p:spTree>
    <p:extLst>
      <p:ext uri="{BB962C8B-B14F-4D97-AF65-F5344CB8AC3E}">
        <p14:creationId xmlns:p14="http://schemas.microsoft.com/office/powerpoint/2010/main" val="13935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2926160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311282014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825249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13566583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54257782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20093917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5F0541-9276-4DF9-AB6A-44F44611E035}" type="slidenum">
              <a:rPr lang="en-US" smtClean="0"/>
              <a:pPr>
                <a:defRPr/>
              </a:pPr>
              <a:t>‹#›</a:t>
            </a:fld>
            <a:endParaRPr lang="en-US"/>
          </a:p>
        </p:txBody>
      </p:sp>
    </p:spTree>
    <p:extLst>
      <p:ext uri="{BB962C8B-B14F-4D97-AF65-F5344CB8AC3E}">
        <p14:creationId xmlns:p14="http://schemas.microsoft.com/office/powerpoint/2010/main" val="417264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A490AD-8348-4531-9D9D-6EDEC31C1C03}" type="slidenum">
              <a:rPr lang="en-US" smtClean="0"/>
              <a:pPr>
                <a:defRPr/>
              </a:pPr>
              <a:t>‹#›</a:t>
            </a:fld>
            <a:endParaRPr lang="en-US"/>
          </a:p>
        </p:txBody>
      </p:sp>
    </p:spTree>
    <p:extLst>
      <p:ext uri="{BB962C8B-B14F-4D97-AF65-F5344CB8AC3E}">
        <p14:creationId xmlns:p14="http://schemas.microsoft.com/office/powerpoint/2010/main" val="422414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63E022-C3C5-479F-B9B3-F5B37C7ACD44}" type="slidenum">
              <a:rPr lang="en-US" smtClean="0"/>
              <a:pPr>
                <a:defRPr/>
              </a:pPr>
              <a:t>‹#›</a:t>
            </a:fld>
            <a:endParaRPr lang="en-US"/>
          </a:p>
        </p:txBody>
      </p:sp>
    </p:spTree>
    <p:extLst>
      <p:ext uri="{BB962C8B-B14F-4D97-AF65-F5344CB8AC3E}">
        <p14:creationId xmlns:p14="http://schemas.microsoft.com/office/powerpoint/2010/main" val="127420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053175-9E8B-4908-A95A-3791F4C0C31C}" type="slidenum">
              <a:rPr lang="en-US" smtClean="0"/>
              <a:pPr>
                <a:defRPr/>
              </a:pPr>
              <a:t>‹#›</a:t>
            </a:fld>
            <a:endParaRPr lang="en-US"/>
          </a:p>
        </p:txBody>
      </p:sp>
    </p:spTree>
    <p:extLst>
      <p:ext uri="{BB962C8B-B14F-4D97-AF65-F5344CB8AC3E}">
        <p14:creationId xmlns:p14="http://schemas.microsoft.com/office/powerpoint/2010/main" val="986136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A7B0F1-8761-47A1-BD9C-189064AF1A59}" type="slidenum">
              <a:rPr lang="en-US" smtClean="0"/>
              <a:pPr>
                <a:defRPr/>
              </a:pPr>
              <a:t>‹#›</a:t>
            </a:fld>
            <a:endParaRPr lang="en-US"/>
          </a:p>
        </p:txBody>
      </p:sp>
    </p:spTree>
    <p:extLst>
      <p:ext uri="{BB962C8B-B14F-4D97-AF65-F5344CB8AC3E}">
        <p14:creationId xmlns:p14="http://schemas.microsoft.com/office/powerpoint/2010/main" val="232354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8F2D80-99B8-42FF-8D95-67B2D5E01E3C}" type="slidenum">
              <a:rPr lang="en-US" smtClean="0"/>
              <a:pPr>
                <a:defRPr/>
              </a:pPr>
              <a:t>‹#›</a:t>
            </a:fld>
            <a:endParaRPr lang="en-US"/>
          </a:p>
        </p:txBody>
      </p:sp>
    </p:spTree>
    <p:extLst>
      <p:ext uri="{BB962C8B-B14F-4D97-AF65-F5344CB8AC3E}">
        <p14:creationId xmlns:p14="http://schemas.microsoft.com/office/powerpoint/2010/main" val="6950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E2E8869-E9D6-4F9A-BCA9-758C5B13937E}" type="slidenum">
              <a:rPr lang="en-US" smtClean="0"/>
              <a:pPr>
                <a:defRPr/>
              </a:pPr>
              <a:t>‹#›</a:t>
            </a:fld>
            <a:endParaRPr lang="en-US"/>
          </a:p>
        </p:txBody>
      </p:sp>
    </p:spTree>
    <p:extLst>
      <p:ext uri="{BB962C8B-B14F-4D97-AF65-F5344CB8AC3E}">
        <p14:creationId xmlns:p14="http://schemas.microsoft.com/office/powerpoint/2010/main" val="120711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54118A-B675-455C-AE08-C00DA0C42FCD}" type="slidenum">
              <a:rPr lang="en-US" smtClean="0"/>
              <a:pPr>
                <a:defRPr/>
              </a:pPr>
              <a:t>‹#›</a:t>
            </a:fld>
            <a:endParaRPr lang="en-US"/>
          </a:p>
        </p:txBody>
      </p:sp>
    </p:spTree>
    <p:extLst>
      <p:ext uri="{BB962C8B-B14F-4D97-AF65-F5344CB8AC3E}">
        <p14:creationId xmlns:p14="http://schemas.microsoft.com/office/powerpoint/2010/main" val="362823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1A78E-9F2C-4C96-992E-B13FD75E5692}" type="slidenum">
              <a:rPr lang="en-US" smtClean="0"/>
              <a:pPr>
                <a:defRPr/>
              </a:pPr>
              <a:t>‹#›</a:t>
            </a:fld>
            <a:endParaRPr lang="en-US"/>
          </a:p>
        </p:txBody>
      </p:sp>
    </p:spTree>
    <p:extLst>
      <p:ext uri="{BB962C8B-B14F-4D97-AF65-F5344CB8AC3E}">
        <p14:creationId xmlns:p14="http://schemas.microsoft.com/office/powerpoint/2010/main" val="68950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B1B4A4-CFD4-494E-B45E-30280426BF87}" type="slidenum">
              <a:rPr lang="en-US" smtClean="0"/>
              <a:pPr>
                <a:defRPr/>
              </a:pPr>
              <a:t>‹#›</a:t>
            </a:fld>
            <a:endParaRPr lang="en-US"/>
          </a:p>
        </p:txBody>
      </p:sp>
    </p:spTree>
    <p:extLst>
      <p:ext uri="{BB962C8B-B14F-4D97-AF65-F5344CB8AC3E}">
        <p14:creationId xmlns:p14="http://schemas.microsoft.com/office/powerpoint/2010/main" val="211674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22475FBF-EB38-4C72-B136-732C35DDA2C5}" type="slidenum">
              <a:rPr lang="en-US" smtClean="0"/>
              <a:pPr>
                <a:defRPr/>
              </a:pPr>
              <a:t>‹#›</a:t>
            </a:fld>
            <a:endParaRPr lang="en-US"/>
          </a:p>
        </p:txBody>
      </p:sp>
    </p:spTree>
    <p:extLst>
      <p:ext uri="{BB962C8B-B14F-4D97-AF65-F5344CB8AC3E}">
        <p14:creationId xmlns:p14="http://schemas.microsoft.com/office/powerpoint/2010/main" val="118950141"/>
      </p:ext>
    </p:extLst>
  </p:cSld>
  <p:clrMap bg1="dk1" tx1="lt1" bg2="dk2" tx2="lt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 id="2147484155" r:id="rId14"/>
    <p:sldLayoutId id="2147484156" r:id="rId15"/>
    <p:sldLayoutId id="2147484157" r:id="rId16"/>
    <p:sldLayoutId id="2147484158"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295400" y="2895600"/>
            <a:ext cx="9372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Revelation 2 - #4</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err="1">
                <a:solidFill>
                  <a:prstClr val="white"/>
                </a:solidFill>
                <a:latin typeface="Rockwell" panose="02060603020205020403"/>
              </a:rPr>
              <a:t>Febr</a:t>
            </a:r>
            <a:r>
              <a:rPr kumimoji="0" lang="en-US" altLang="en-US" sz="4100" b="1" i="0" u="none" strike="noStrike" kern="0" cap="none" spc="0" normalizeH="0" baseline="0" noProof="0" dirty="0" err="1">
                <a:ln>
                  <a:noFill/>
                </a:ln>
                <a:solidFill>
                  <a:prstClr val="white"/>
                </a:solidFill>
                <a:effectLst/>
                <a:uLnTx/>
                <a:uFillTx/>
                <a:latin typeface="Rockwell" panose="02060603020205020403"/>
                <a:ea typeface="+mj-ea"/>
                <a:cs typeface="+mj-cs"/>
              </a:rPr>
              <a:t>uary</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16, 2025</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pic>
        <p:nvPicPr>
          <p:cNvPr id="3" name="Picture 2" descr="A book with text overlay&#10;&#10;AI-generated content may be incorrect.">
            <a:extLst>
              <a:ext uri="{FF2B5EF4-FFF2-40B4-BE49-F238E27FC236}">
                <a16:creationId xmlns:a16="http://schemas.microsoft.com/office/drawing/2014/main" id="{66B438F5-C7E2-A260-19FE-2ED9F28E0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891733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78205" y="1074509"/>
            <a:ext cx="10435589" cy="4708981"/>
          </a:xfrm>
          <a:prstGeom prst="rect">
            <a:avLst/>
          </a:prstGeom>
          <a:noFill/>
        </p:spPr>
        <p:txBody>
          <a:bodyPr wrap="square">
            <a:spAutoFit/>
          </a:bodyPr>
          <a:lstStyle/>
          <a:p>
            <a:pPr algn="ctr"/>
            <a:r>
              <a:rPr lang="en-US" sz="6000" dirty="0"/>
              <a:t>Chronological</a:t>
            </a:r>
          </a:p>
          <a:p>
            <a:pPr algn="ctr"/>
            <a:endParaRPr lang="en-US" sz="6000" dirty="0"/>
          </a:p>
          <a:p>
            <a:pPr algn="ctr"/>
            <a:r>
              <a:rPr lang="en-US" sz="6000" dirty="0"/>
              <a:t>Vs.</a:t>
            </a:r>
          </a:p>
          <a:p>
            <a:pPr algn="ctr"/>
            <a:endParaRPr lang="en-US" sz="6000" dirty="0"/>
          </a:p>
          <a:p>
            <a:pPr algn="ctr"/>
            <a:r>
              <a:rPr lang="en-US" sz="6000" dirty="0"/>
              <a:t>Recapitulation</a:t>
            </a:r>
          </a:p>
        </p:txBody>
      </p:sp>
    </p:spTree>
    <p:extLst>
      <p:ext uri="{BB962C8B-B14F-4D97-AF65-F5344CB8AC3E}">
        <p14:creationId xmlns:p14="http://schemas.microsoft.com/office/powerpoint/2010/main" val="5508045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78205" y="512633"/>
            <a:ext cx="10435589" cy="5632311"/>
          </a:xfrm>
          <a:prstGeom prst="rect">
            <a:avLst/>
          </a:prstGeom>
          <a:noFill/>
        </p:spPr>
        <p:txBody>
          <a:bodyPr wrap="square">
            <a:spAutoFit/>
          </a:bodyPr>
          <a:lstStyle/>
          <a:p>
            <a:r>
              <a:rPr lang="en-US" sz="4000" dirty="0"/>
              <a:t>Throughout the book, when John uses phrases like “after this” or “after these things,” he’s not denoting the historical chronology of the events he describes. Rather, he’s chronicling the order in which he saw a series of visions. The different angles display God’s judgment and ultimate triumph in Jesus Christ—the one great event of his return.</a:t>
            </a:r>
          </a:p>
        </p:txBody>
      </p:sp>
    </p:spTree>
    <p:extLst>
      <p:ext uri="{BB962C8B-B14F-4D97-AF65-F5344CB8AC3E}">
        <p14:creationId xmlns:p14="http://schemas.microsoft.com/office/powerpoint/2010/main" val="22243109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878205" y="1001384"/>
            <a:ext cx="10435589" cy="5016758"/>
          </a:xfrm>
          <a:prstGeom prst="rect">
            <a:avLst/>
          </a:prstGeom>
          <a:noFill/>
        </p:spPr>
        <p:txBody>
          <a:bodyPr wrap="square">
            <a:spAutoFit/>
          </a:bodyPr>
          <a:lstStyle/>
          <a:p>
            <a:r>
              <a:rPr lang="en-US" sz="4000" dirty="0">
                <a:solidFill>
                  <a:schemeClr val="bg1"/>
                </a:solidFill>
                <a:highlight>
                  <a:srgbClr val="FFFF00"/>
                </a:highlight>
              </a:rPr>
              <a:t>Inter-advent</a:t>
            </a:r>
          </a:p>
          <a:p>
            <a:pPr lvl="3"/>
            <a:r>
              <a:rPr lang="en-US" sz="4000" dirty="0"/>
              <a:t>The time between the 1</a:t>
            </a:r>
            <a:r>
              <a:rPr lang="en-US" sz="4000" baseline="30000" dirty="0"/>
              <a:t>st</a:t>
            </a:r>
            <a:r>
              <a:rPr lang="en-US" sz="4000" dirty="0"/>
              <a:t> and 2</a:t>
            </a:r>
            <a:r>
              <a:rPr lang="en-US" sz="4000" baseline="30000" dirty="0"/>
              <a:t>nd</a:t>
            </a:r>
            <a:r>
              <a:rPr lang="en-US" sz="4000" dirty="0"/>
              <a:t> coming of Christ</a:t>
            </a:r>
          </a:p>
          <a:p>
            <a:pPr lvl="3"/>
            <a:endParaRPr lang="en-US" sz="4000" dirty="0"/>
          </a:p>
          <a:p>
            <a:r>
              <a:rPr lang="en-US" sz="4000" dirty="0">
                <a:solidFill>
                  <a:schemeClr val="bg1"/>
                </a:solidFill>
                <a:highlight>
                  <a:srgbClr val="FFFF00"/>
                </a:highlight>
              </a:rPr>
              <a:t>Recapitulation</a:t>
            </a:r>
          </a:p>
          <a:p>
            <a:pPr lvl="3"/>
            <a:r>
              <a:rPr lang="en-US" sz="4000" dirty="0"/>
              <a:t>The telling of Revelation, through John’s visions, as 7 different views of the same story</a:t>
            </a:r>
          </a:p>
        </p:txBody>
      </p:sp>
    </p:spTree>
    <p:extLst>
      <p:ext uri="{BB962C8B-B14F-4D97-AF65-F5344CB8AC3E}">
        <p14:creationId xmlns:p14="http://schemas.microsoft.com/office/powerpoint/2010/main" val="781595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1450C65E-7C6A-FFCD-6B0E-5F0B62988ECD}"/>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34534955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046988"/>
          </a:xfrm>
          <a:prstGeom prst="rect">
            <a:avLst/>
          </a:prstGeom>
          <a:noFill/>
        </p:spPr>
        <p:txBody>
          <a:bodyPr wrap="square">
            <a:spAutoFit/>
          </a:bodyPr>
          <a:lstStyle/>
          <a:p>
            <a:r>
              <a:rPr lang="en-US" sz="3200" dirty="0"/>
              <a:t>Division  #1					Rev 1:1 – 3:22</a:t>
            </a:r>
          </a:p>
          <a:p>
            <a:pPr lvl="2"/>
            <a:r>
              <a:rPr lang="en-US" sz="3200" dirty="0"/>
              <a:t>The 7 Churches of the Inter-advent</a:t>
            </a:r>
          </a:p>
          <a:p>
            <a:r>
              <a:rPr lang="en-US" sz="3200" dirty="0"/>
              <a:t>Seal #2</a:t>
            </a:r>
          </a:p>
          <a:p>
            <a:pPr lvl="2"/>
            <a:r>
              <a:rPr lang="en-US" sz="3200" dirty="0"/>
              <a:t>Red horse, fiery, power of peace &amp; war</a:t>
            </a:r>
          </a:p>
          <a:p>
            <a:r>
              <a:rPr lang="en-US" sz="3200" dirty="0"/>
              <a:t>Seal #3</a:t>
            </a:r>
          </a:p>
          <a:p>
            <a:pPr lvl="2"/>
            <a:r>
              <a:rPr lang="en-US" sz="3200" dirty="0"/>
              <a:t>Black horse with scales for expensive food</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9144000"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The Seven Divisions of Revelation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5233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046988"/>
          </a:xfrm>
          <a:prstGeom prst="rect">
            <a:avLst/>
          </a:prstGeom>
          <a:noFill/>
        </p:spPr>
        <p:txBody>
          <a:bodyPr wrap="square">
            <a:spAutoFit/>
          </a:bodyPr>
          <a:lstStyle/>
          <a:p>
            <a:r>
              <a:rPr lang="en-US" sz="3200" dirty="0"/>
              <a:t>Seal #1</a:t>
            </a:r>
          </a:p>
          <a:p>
            <a:pPr lvl="2"/>
            <a:r>
              <a:rPr lang="en-US" sz="3200" dirty="0"/>
              <a:t>White horse ride with crown to conquer</a:t>
            </a:r>
          </a:p>
          <a:p>
            <a:r>
              <a:rPr lang="en-US" sz="3200" dirty="0"/>
              <a:t>Seal #2</a:t>
            </a:r>
          </a:p>
          <a:p>
            <a:pPr lvl="2"/>
            <a:r>
              <a:rPr lang="en-US" sz="3200" dirty="0"/>
              <a:t>Red horse, fiery, power of peace &amp; war</a:t>
            </a:r>
          </a:p>
          <a:p>
            <a:r>
              <a:rPr lang="en-US" sz="3200" dirty="0"/>
              <a:t>Seal #3</a:t>
            </a:r>
          </a:p>
          <a:p>
            <a:pPr lvl="2"/>
            <a:r>
              <a:rPr lang="en-US" sz="3200" dirty="0"/>
              <a:t>Black horse with scales for expensive food</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521906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2  --  The Seals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59759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539430"/>
          </a:xfrm>
          <a:prstGeom prst="rect">
            <a:avLst/>
          </a:prstGeom>
          <a:noFill/>
        </p:spPr>
        <p:txBody>
          <a:bodyPr wrap="square">
            <a:spAutoFit/>
          </a:bodyPr>
          <a:lstStyle/>
          <a:p>
            <a:r>
              <a:rPr lang="en-US" sz="3200" dirty="0"/>
              <a:t>Seven – 7 – The Perfect Number</a:t>
            </a:r>
          </a:p>
          <a:p>
            <a:endParaRPr lang="en-US" sz="3200" dirty="0"/>
          </a:p>
          <a:p>
            <a:r>
              <a:rPr lang="en-US" sz="3200" dirty="0"/>
              <a:t>Jesus’ message to the Churches of the “Inter-advent period</a:t>
            </a:r>
          </a:p>
          <a:p>
            <a:endParaRPr lang="en-US" sz="3200" dirty="0"/>
          </a:p>
          <a:p>
            <a:r>
              <a:rPr lang="en-US" sz="3200" dirty="0"/>
              <a:t>Inter-advent  --  	Time between 1</a:t>
            </a:r>
            <a:r>
              <a:rPr lang="en-US" sz="3200" baseline="30000" dirty="0"/>
              <a:t>st</a:t>
            </a:r>
            <a:r>
              <a:rPr lang="en-US" sz="3200" dirty="0"/>
              <a:t> and 2</a:t>
            </a:r>
            <a:r>
              <a:rPr lang="en-US" sz="3200" baseline="30000" dirty="0"/>
              <a:t>nd</a:t>
            </a:r>
            <a:r>
              <a:rPr lang="en-US" sz="3200" dirty="0"/>
              <a:t> 									coming of Christ</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72223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1  --  The Seven Churches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84538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884758"/>
            <a:ext cx="9144000" cy="3046988"/>
          </a:xfrm>
          <a:prstGeom prst="rect">
            <a:avLst/>
          </a:prstGeom>
          <a:noFill/>
        </p:spPr>
        <p:txBody>
          <a:bodyPr wrap="square">
            <a:spAutoFit/>
          </a:bodyPr>
          <a:lstStyle/>
          <a:p>
            <a:r>
              <a:rPr lang="en-US" sz="3200" dirty="0"/>
              <a:t>Seal #4</a:t>
            </a:r>
          </a:p>
          <a:p>
            <a:pPr lvl="2"/>
            <a:r>
              <a:rPr lang="en-US" sz="3200" dirty="0"/>
              <a:t>Pale horse kills ¼ of the earth</a:t>
            </a:r>
          </a:p>
          <a:p>
            <a:r>
              <a:rPr lang="en-US" sz="3200" dirty="0"/>
              <a:t>Seal #5</a:t>
            </a:r>
          </a:p>
          <a:p>
            <a:pPr lvl="2"/>
            <a:r>
              <a:rPr lang="en-US" sz="3200" dirty="0"/>
              <a:t>Martyred souls under the altar</a:t>
            </a:r>
          </a:p>
          <a:p>
            <a:r>
              <a:rPr lang="en-US" sz="3200" dirty="0"/>
              <a:t>Seal #6</a:t>
            </a:r>
          </a:p>
          <a:p>
            <a:pPr lvl="2"/>
            <a:r>
              <a:rPr lang="en-US" sz="3200" dirty="0"/>
              <a:t>Earthquake, black sun, red moon</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521906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2  --  The Seals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79583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884758"/>
            <a:ext cx="9144000" cy="1569660"/>
          </a:xfrm>
          <a:prstGeom prst="rect">
            <a:avLst/>
          </a:prstGeom>
          <a:noFill/>
        </p:spPr>
        <p:txBody>
          <a:bodyPr wrap="square">
            <a:spAutoFit/>
          </a:bodyPr>
          <a:lstStyle/>
          <a:p>
            <a:r>
              <a:rPr lang="en-US" sz="3200" dirty="0"/>
              <a:t>Chapter 7</a:t>
            </a:r>
          </a:p>
          <a:p>
            <a:pPr lvl="2"/>
            <a:r>
              <a:rPr lang="en-US" sz="3200" dirty="0"/>
              <a:t>144,00 and multitude </a:t>
            </a:r>
          </a:p>
          <a:p>
            <a:pPr lvl="2"/>
            <a:r>
              <a:rPr lang="en-US" sz="3200" dirty="0"/>
              <a:t>Christ arrives and ends suffering</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45934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2  --  Christ’s Arrival</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7982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19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9144000" cy="5016758"/>
          </a:xfrm>
          <a:prstGeom prst="rect">
            <a:avLst/>
          </a:prstGeom>
          <a:noFill/>
        </p:spPr>
        <p:txBody>
          <a:bodyPr wrap="square">
            <a:spAutoFit/>
          </a:bodyPr>
          <a:lstStyle/>
          <a:p>
            <a:r>
              <a:rPr lang="en-US" sz="3200" dirty="0"/>
              <a:t>9 After this I looked, and there before me was a great multitude that no one could count, from every nation, tribe, people and language, standing before the throne and before the Lamb. They were wearing white robes and were holding palm branches in their hands.</a:t>
            </a:r>
          </a:p>
          <a:p>
            <a:endParaRPr lang="en-US" sz="3200" dirty="0"/>
          </a:p>
          <a:p>
            <a:r>
              <a:rPr lang="en-US" sz="3200" dirty="0"/>
              <a:t>10 And they cried out in a loud voice: “Salvation belongs to our God, who sits on the throne, and to the Lamb.”  Rev 7</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45934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2  --  Christ’s Arrival</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7839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2781300" y="3124200"/>
            <a:ext cx="670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3077" name="TextBox 1"/>
          <p:cNvSpPr txBox="1">
            <a:spLocks noChangeArrowheads="1"/>
          </p:cNvSpPr>
          <p:nvPr/>
        </p:nvSpPr>
        <p:spPr bwMode="auto">
          <a:xfrm>
            <a:off x="838200" y="609600"/>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600" b="1" i="1" u="none" strike="noStrike" kern="1200" cap="none" spc="0" normalizeH="0" baseline="0" noProof="0">
                <a:ln>
                  <a:noFill/>
                </a:ln>
                <a:solidFill>
                  <a:prstClr val="white"/>
                </a:solidFill>
                <a:effectLst/>
                <a:uLnTx/>
                <a:uFillTx/>
                <a:latin typeface="Bookman Old Style" panose="02050604050505020204"/>
                <a:ea typeface="+mn-ea"/>
                <a:cs typeface="Arial" charset="0"/>
              </a:rPr>
              <a:t>FBC Liberty Small Group</a:t>
            </a:r>
          </a:p>
        </p:txBody>
      </p:sp>
      <p:sp>
        <p:nvSpPr>
          <p:cNvPr id="6" name="Rectangle 2"/>
          <p:cNvSpPr txBox="1">
            <a:spLocks noChangeArrowheads="1"/>
          </p:cNvSpPr>
          <p:nvPr/>
        </p:nvSpPr>
        <p:spPr bwMode="auto">
          <a:xfrm>
            <a:off x="1409700" y="1909482"/>
            <a:ext cx="9372600" cy="399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l" rtl="0" eaLnBrk="0" fontAlgn="base" hangingPunct="0">
              <a:spcBef>
                <a:spcPct val="0"/>
              </a:spcBef>
              <a:spcAft>
                <a:spcPct val="0"/>
              </a:spcAft>
              <a:defRPr sz="4000" b="1" i="1">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Arial" charset="0"/>
              </a:defRPr>
            </a:lvl2pPr>
            <a:lvl3pPr algn="l" rtl="0" eaLnBrk="0" fontAlgn="base" hangingPunct="0">
              <a:spcBef>
                <a:spcPct val="0"/>
              </a:spcBef>
              <a:spcAft>
                <a:spcPct val="0"/>
              </a:spcAft>
              <a:defRPr sz="4000" b="1" i="1">
                <a:solidFill>
                  <a:schemeClr val="tx2"/>
                </a:solidFill>
                <a:latin typeface="Arial" charset="0"/>
              </a:defRPr>
            </a:lvl3pPr>
            <a:lvl4pPr algn="l" rtl="0" eaLnBrk="0" fontAlgn="base" hangingPunct="0">
              <a:spcBef>
                <a:spcPct val="0"/>
              </a:spcBef>
              <a:spcAft>
                <a:spcPct val="0"/>
              </a:spcAft>
              <a:defRPr sz="4000" b="1" i="1">
                <a:solidFill>
                  <a:schemeClr val="tx2"/>
                </a:solidFill>
                <a:latin typeface="Arial" charset="0"/>
              </a:defRPr>
            </a:lvl4pPr>
            <a:lvl5pPr algn="l" rtl="0" eaLnBrk="0" fontAlgn="base" hangingPunct="0">
              <a:spcBef>
                <a:spcPct val="0"/>
              </a:spcBef>
              <a:spcAft>
                <a:spcPct val="0"/>
              </a:spcAft>
              <a:defRPr sz="4000" b="1" i="1">
                <a:solidFill>
                  <a:schemeClr val="tx2"/>
                </a:solidFill>
                <a:latin typeface="Arial" charset="0"/>
              </a:defRPr>
            </a:lvl5pPr>
            <a:lvl6pPr marL="457200" algn="l" rtl="0" fontAlgn="base">
              <a:spcBef>
                <a:spcPct val="0"/>
              </a:spcBef>
              <a:spcAft>
                <a:spcPct val="0"/>
              </a:spcAft>
              <a:defRPr sz="4000" b="1" i="1">
                <a:solidFill>
                  <a:schemeClr val="tx2"/>
                </a:solidFill>
                <a:latin typeface="Arial" charset="0"/>
              </a:defRPr>
            </a:lvl6pPr>
            <a:lvl7pPr marL="914400" algn="l" rtl="0" fontAlgn="base">
              <a:spcBef>
                <a:spcPct val="0"/>
              </a:spcBef>
              <a:spcAft>
                <a:spcPct val="0"/>
              </a:spcAft>
              <a:defRPr sz="4000" b="1" i="1">
                <a:solidFill>
                  <a:schemeClr val="tx2"/>
                </a:solidFill>
                <a:latin typeface="Arial" charset="0"/>
              </a:defRPr>
            </a:lvl7pPr>
            <a:lvl8pPr marL="1371600" algn="l" rtl="0" fontAlgn="base">
              <a:spcBef>
                <a:spcPct val="0"/>
              </a:spcBef>
              <a:spcAft>
                <a:spcPct val="0"/>
              </a:spcAft>
              <a:defRPr sz="4000" b="1" i="1">
                <a:solidFill>
                  <a:schemeClr val="tx2"/>
                </a:solidFill>
                <a:latin typeface="Arial" charset="0"/>
              </a:defRPr>
            </a:lvl8pPr>
            <a:lvl9pPr marL="1828800" algn="l" rtl="0" fontAlgn="base">
              <a:spcBef>
                <a:spcPct val="0"/>
              </a:spcBef>
              <a:spcAft>
                <a:spcPct val="0"/>
              </a:spcAft>
              <a:defRPr sz="4000" b="1" i="1">
                <a:solidFill>
                  <a:schemeClr val="tx2"/>
                </a:solidFill>
                <a:latin typeface="Arial"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The Revelation of John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Recapitulation</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en-US" sz="4100" i="0" kern="0" dirty="0">
                <a:solidFill>
                  <a:prstClr val="white"/>
                </a:solidFill>
                <a:latin typeface="Rockwell" panose="02060603020205020403"/>
              </a:rPr>
              <a:t>September 14 </a:t>
            </a:r>
            <a:r>
              <a:rPr kumimoji="0" lang="en-US" altLang="en-US" sz="4100" b="1" i="0" u="none" strike="noStrike" kern="0" cap="none" spc="0" normalizeH="0" baseline="0" noProof="0" dirty="0">
                <a:ln>
                  <a:noFill/>
                </a:ln>
                <a:solidFill>
                  <a:prstClr val="white"/>
                </a:solidFill>
                <a:effectLst/>
                <a:uLnTx/>
                <a:uFillTx/>
                <a:latin typeface="Rockwell" panose="02060603020205020403"/>
                <a:ea typeface="+mj-ea"/>
                <a:cs typeface="+mj-cs"/>
              </a:rPr>
              <a:t>, 2025</a:t>
            </a:r>
            <a:endParaRPr kumimoji="0" lang="en-US" altLang="en-US" sz="4100" b="1" i="1" u="none" strike="noStrike" kern="0" cap="none" spc="0" normalizeH="0" baseline="0" noProof="0" dirty="0">
              <a:ln>
                <a:noFill/>
              </a:ln>
              <a:solidFill>
                <a:prstClr val="white"/>
              </a:solidFill>
              <a:effectLst/>
              <a:uLnTx/>
              <a:uFillTx/>
              <a:latin typeface="Bookman Old Style" panose="02050604050505020204"/>
              <a:ea typeface="+mj-ea"/>
              <a:cs typeface="+mj-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046988"/>
          </a:xfrm>
          <a:prstGeom prst="rect">
            <a:avLst/>
          </a:prstGeom>
          <a:noFill/>
        </p:spPr>
        <p:txBody>
          <a:bodyPr wrap="square">
            <a:spAutoFit/>
          </a:bodyPr>
          <a:lstStyle/>
          <a:p>
            <a:r>
              <a:rPr lang="en-US" sz="3200" dirty="0"/>
              <a:t>Trumpet #1</a:t>
            </a:r>
          </a:p>
          <a:p>
            <a:pPr lvl="2"/>
            <a:r>
              <a:rPr lang="en-US" sz="3200" dirty="0"/>
              <a:t>Hail, fire, blood and 1/3 of earth burned up</a:t>
            </a:r>
          </a:p>
          <a:p>
            <a:r>
              <a:rPr lang="en-US" sz="3200" dirty="0"/>
              <a:t>Trumpet #2</a:t>
            </a:r>
          </a:p>
          <a:p>
            <a:pPr lvl="2"/>
            <a:r>
              <a:rPr lang="en-US" sz="3200" dirty="0"/>
              <a:t>Sea to blood and 1/3 sea &amp; ship dead</a:t>
            </a:r>
          </a:p>
          <a:p>
            <a:r>
              <a:rPr lang="en-US" sz="3200" dirty="0"/>
              <a:t>Trumpet #3</a:t>
            </a:r>
          </a:p>
          <a:p>
            <a:pPr lvl="2"/>
            <a:r>
              <a:rPr lang="en-US" sz="3200" dirty="0"/>
              <a:t>Wormwood crashes in water &amp; 1/3 bitter</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04786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3  --  The Trumpets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4240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539430"/>
          </a:xfrm>
          <a:prstGeom prst="rect">
            <a:avLst/>
          </a:prstGeom>
          <a:noFill/>
        </p:spPr>
        <p:txBody>
          <a:bodyPr wrap="square">
            <a:spAutoFit/>
          </a:bodyPr>
          <a:lstStyle/>
          <a:p>
            <a:r>
              <a:rPr lang="en-US" sz="3200" dirty="0"/>
              <a:t>Trumpet #4</a:t>
            </a:r>
          </a:p>
          <a:p>
            <a:pPr lvl="2"/>
            <a:r>
              <a:rPr lang="en-US" sz="3200" dirty="0"/>
              <a:t>1/3 sun, moon, stars dark</a:t>
            </a:r>
          </a:p>
          <a:p>
            <a:r>
              <a:rPr lang="en-US" sz="3200" dirty="0"/>
              <a:t>Trumpet #5</a:t>
            </a:r>
          </a:p>
          <a:p>
            <a:pPr lvl="2"/>
            <a:r>
              <a:rPr lang="en-US" sz="3200" dirty="0"/>
              <a:t>Locusts torture beast  followers</a:t>
            </a:r>
          </a:p>
          <a:p>
            <a:r>
              <a:rPr lang="en-US" sz="3200" dirty="0"/>
              <a:t>Trumpet #6</a:t>
            </a:r>
          </a:p>
          <a:p>
            <a:pPr lvl="2"/>
            <a:r>
              <a:rPr lang="en-US" sz="3200" dirty="0"/>
              <a:t>Euphrates angels and soldiers kill 1/3 of mankind </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04786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3  --  The Trumpets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85704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22</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884758"/>
            <a:ext cx="9144000" cy="2062103"/>
          </a:xfrm>
          <a:prstGeom prst="rect">
            <a:avLst/>
          </a:prstGeom>
          <a:noFill/>
        </p:spPr>
        <p:txBody>
          <a:bodyPr wrap="square">
            <a:spAutoFit/>
          </a:bodyPr>
          <a:lstStyle/>
          <a:p>
            <a:r>
              <a:rPr lang="en-US" sz="3200" dirty="0"/>
              <a:t>Chapter 11</a:t>
            </a:r>
          </a:p>
          <a:p>
            <a:pPr lvl="2"/>
            <a:r>
              <a:rPr lang="en-US" sz="3200" dirty="0"/>
              <a:t>Two witnesses</a:t>
            </a:r>
          </a:p>
          <a:p>
            <a:pPr lvl="2"/>
            <a:r>
              <a:rPr lang="en-US" sz="3200" dirty="0"/>
              <a:t>7</a:t>
            </a:r>
            <a:r>
              <a:rPr lang="en-US" sz="3200" baseline="30000" dirty="0"/>
              <a:t>th</a:t>
            </a:r>
            <a:r>
              <a:rPr lang="en-US" sz="3200" dirty="0"/>
              <a:t> trumpet sounds and Christ reigns</a:t>
            </a:r>
          </a:p>
          <a:p>
            <a:pPr lvl="2"/>
            <a:r>
              <a:rPr lang="en-US" sz="3200" dirty="0"/>
              <a:t>Christ judges the dead</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45934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3  --  Christ’s Arrival</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8211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337328"/>
            <a:ext cx="9144000" cy="5016758"/>
          </a:xfrm>
          <a:prstGeom prst="rect">
            <a:avLst/>
          </a:prstGeom>
          <a:noFill/>
        </p:spPr>
        <p:txBody>
          <a:bodyPr wrap="square">
            <a:spAutoFit/>
          </a:bodyPr>
          <a:lstStyle/>
          <a:p>
            <a:r>
              <a:rPr lang="en-US" sz="3200" dirty="0"/>
              <a:t>15 The seventh angel sounded his trumpet, and there were loud voices in heaven, which said: “The kingdom of the world has become the kingdom of our Lord and of his Messiah, and he will reign for ever and ever.”</a:t>
            </a:r>
          </a:p>
          <a:p>
            <a:endParaRPr lang="en-US" sz="3200" dirty="0"/>
          </a:p>
          <a:p>
            <a:r>
              <a:rPr lang="en-US" sz="3200" dirty="0"/>
              <a:t>16 And the twenty-four elders, who were seated on their thrones before God, fell on their faces and worshiped God,</a:t>
            </a:r>
          </a:p>
          <a:p>
            <a:r>
              <a:rPr lang="en-US" sz="3200" dirty="0"/>
              <a:t>Rev 11</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45934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3  --  Christ’s Arrival</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2049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034079"/>
            <a:ext cx="9144000" cy="5509200"/>
          </a:xfrm>
          <a:prstGeom prst="rect">
            <a:avLst/>
          </a:prstGeom>
          <a:noFill/>
        </p:spPr>
        <p:txBody>
          <a:bodyPr wrap="square">
            <a:spAutoFit/>
          </a:bodyPr>
          <a:lstStyle/>
          <a:p>
            <a:r>
              <a:rPr lang="en-US" sz="3200" dirty="0"/>
              <a:t>17 saying: “We give thanks to you, Lord God Almighty, the One who is and who was, because you have taken your great power and have begun to reign.</a:t>
            </a:r>
          </a:p>
          <a:p>
            <a:endParaRPr lang="en-US" sz="3200" dirty="0"/>
          </a:p>
          <a:p>
            <a:r>
              <a:rPr lang="en-US" sz="3200" dirty="0"/>
              <a:t>18 The nations were angry, and your wrath has come</a:t>
            </a:r>
            <a:r>
              <a:rPr lang="en-US" sz="3200" dirty="0">
                <a:solidFill>
                  <a:schemeClr val="bg1"/>
                </a:solidFill>
                <a:highlight>
                  <a:srgbClr val="FFFF00"/>
                </a:highlight>
              </a:rPr>
              <a:t>. The time has come for judging the dead, and for rewarding your servants the prophets and your people who revere your name, both great and small</a:t>
            </a:r>
            <a:r>
              <a:rPr lang="en-US" sz="3200" dirty="0"/>
              <a:t>— and for destroying those who destroy the earth.”  Rev 11</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45934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3  --  Christ’s Arrival</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9778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221818"/>
            <a:ext cx="9144000" cy="5016758"/>
          </a:xfrm>
          <a:prstGeom prst="rect">
            <a:avLst/>
          </a:prstGeom>
          <a:noFill/>
        </p:spPr>
        <p:txBody>
          <a:bodyPr wrap="square">
            <a:spAutoFit/>
          </a:bodyPr>
          <a:lstStyle/>
          <a:p>
            <a:r>
              <a:rPr lang="en-US" sz="3200" dirty="0"/>
              <a:t>11 Then I saw a great white throne and him who was seated on it. The earth and the heavens fled from his presence, and there was no place for them.</a:t>
            </a:r>
          </a:p>
          <a:p>
            <a:r>
              <a:rPr lang="en-US" sz="3200" dirty="0"/>
              <a:t>12 And I saw the dead, great and small, standing before the throne, and books were opened. Another book was opened, which is the book of life. </a:t>
            </a:r>
            <a:r>
              <a:rPr lang="en-US" sz="3200" dirty="0">
                <a:solidFill>
                  <a:schemeClr val="bg1"/>
                </a:solidFill>
                <a:highlight>
                  <a:srgbClr val="FFFF00"/>
                </a:highlight>
              </a:rPr>
              <a:t>The dead were judged according to what they had done as recorded in the books.  </a:t>
            </a:r>
            <a:r>
              <a:rPr lang="en-US" sz="3200" dirty="0"/>
              <a:t>Rev 20</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745934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3  --  Christ’s Arrival</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48270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5016758"/>
          </a:xfrm>
          <a:prstGeom prst="rect">
            <a:avLst/>
          </a:prstGeom>
          <a:noFill/>
        </p:spPr>
        <p:txBody>
          <a:bodyPr wrap="square">
            <a:spAutoFit/>
          </a:bodyPr>
          <a:lstStyle/>
          <a:p>
            <a:r>
              <a:rPr lang="en-US" sz="3200" dirty="0"/>
              <a:t>Chapter 12</a:t>
            </a:r>
          </a:p>
          <a:p>
            <a:pPr lvl="2"/>
            <a:r>
              <a:rPr lang="en-US" sz="3200" dirty="0"/>
              <a:t>Woman &amp; the dragon</a:t>
            </a:r>
          </a:p>
          <a:p>
            <a:pPr lvl="2"/>
            <a:r>
              <a:rPr lang="en-US" sz="3200" dirty="0"/>
              <a:t>Devil fights Michael in heaven</a:t>
            </a:r>
          </a:p>
          <a:p>
            <a:pPr lvl="2"/>
            <a:r>
              <a:rPr lang="en-US" sz="3200" dirty="0"/>
              <a:t>Devil loses to the woman and continues fight on earth</a:t>
            </a:r>
          </a:p>
          <a:p>
            <a:r>
              <a:rPr lang="en-US" sz="3200" dirty="0"/>
              <a:t>Chapter 13</a:t>
            </a:r>
          </a:p>
          <a:p>
            <a:pPr lvl="2"/>
            <a:r>
              <a:rPr lang="en-US" sz="3200" dirty="0"/>
              <a:t>The Beast</a:t>
            </a:r>
          </a:p>
          <a:p>
            <a:pPr lvl="2"/>
            <a:r>
              <a:rPr lang="en-US" sz="3200" dirty="0"/>
              <a:t>The 2</a:t>
            </a:r>
            <a:r>
              <a:rPr lang="en-US" sz="3200" baseline="30000" dirty="0"/>
              <a:t>nd</a:t>
            </a:r>
            <a:r>
              <a:rPr lang="en-US" sz="3200" dirty="0"/>
              <a:t> Beast</a:t>
            </a:r>
          </a:p>
          <a:p>
            <a:pPr lvl="2"/>
            <a:r>
              <a:rPr lang="en-US" sz="3200" dirty="0"/>
              <a:t>666</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4  --  Wars &amp; visions of Wars</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8432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046988"/>
          </a:xfrm>
          <a:prstGeom prst="rect">
            <a:avLst/>
          </a:prstGeom>
          <a:noFill/>
        </p:spPr>
        <p:txBody>
          <a:bodyPr wrap="square">
            <a:spAutoFit/>
          </a:bodyPr>
          <a:lstStyle/>
          <a:p>
            <a:r>
              <a:rPr lang="en-US" sz="3200" dirty="0"/>
              <a:t>Chapter 14</a:t>
            </a:r>
          </a:p>
          <a:p>
            <a:pPr lvl="2"/>
            <a:r>
              <a:rPr lang="en-US" sz="3200" dirty="0"/>
              <a:t>144,000 appear again</a:t>
            </a:r>
          </a:p>
          <a:p>
            <a:pPr lvl="2"/>
            <a:r>
              <a:rPr lang="en-US" sz="3200" dirty="0"/>
              <a:t>Appear before the throne of Christ</a:t>
            </a:r>
          </a:p>
          <a:p>
            <a:pPr lvl="2"/>
            <a:r>
              <a:rPr lang="en-US" sz="3200" dirty="0"/>
              <a:t>Again, Christ is triumphant</a:t>
            </a:r>
          </a:p>
          <a:p>
            <a:pPr lvl="2"/>
            <a:r>
              <a:rPr lang="en-US" sz="3200" dirty="0"/>
              <a:t>Emphasis of judgement is the winepress</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4  --  Christ arrives again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5046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3539430"/>
          </a:xfrm>
          <a:prstGeom prst="rect">
            <a:avLst/>
          </a:prstGeom>
          <a:noFill/>
        </p:spPr>
        <p:txBody>
          <a:bodyPr wrap="square">
            <a:spAutoFit/>
          </a:bodyPr>
          <a:lstStyle/>
          <a:p>
            <a:r>
              <a:rPr lang="en-US" sz="3200" dirty="0"/>
              <a:t>Bowl #1</a:t>
            </a:r>
          </a:p>
          <a:p>
            <a:pPr lvl="2"/>
            <a:r>
              <a:rPr lang="en-US" sz="3200" dirty="0"/>
              <a:t>Sores on the 666 people</a:t>
            </a:r>
          </a:p>
          <a:p>
            <a:r>
              <a:rPr lang="en-US" sz="3200" dirty="0"/>
              <a:t>Bowl #2</a:t>
            </a:r>
          </a:p>
          <a:p>
            <a:pPr lvl="2"/>
            <a:r>
              <a:rPr lang="en-US" sz="3200" dirty="0"/>
              <a:t>Sea turned to blood &amp; everything died</a:t>
            </a:r>
          </a:p>
          <a:p>
            <a:r>
              <a:rPr lang="en-US" sz="3200" dirty="0"/>
              <a:t>Bowl #3</a:t>
            </a:r>
          </a:p>
          <a:p>
            <a:pPr lvl="2"/>
            <a:r>
              <a:rPr lang="en-US" sz="3200" dirty="0"/>
              <a:t>Fresh water turns to blood</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Bowls &amp; Armageddon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9727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29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4031873"/>
          </a:xfrm>
          <a:prstGeom prst="rect">
            <a:avLst/>
          </a:prstGeom>
          <a:noFill/>
        </p:spPr>
        <p:txBody>
          <a:bodyPr wrap="square">
            <a:spAutoFit/>
          </a:bodyPr>
          <a:lstStyle/>
          <a:p>
            <a:r>
              <a:rPr lang="en-US" sz="3200" dirty="0"/>
              <a:t>Bowl #4</a:t>
            </a:r>
          </a:p>
          <a:p>
            <a:pPr lvl="2"/>
            <a:r>
              <a:rPr lang="en-US" sz="3200" dirty="0"/>
              <a:t>Sun scorches the unbelievers</a:t>
            </a:r>
          </a:p>
          <a:p>
            <a:r>
              <a:rPr lang="en-US" sz="3200" dirty="0"/>
              <a:t>Bowl #5</a:t>
            </a:r>
          </a:p>
          <a:p>
            <a:pPr lvl="2"/>
            <a:r>
              <a:rPr lang="en-US" sz="3200" dirty="0"/>
              <a:t>Darkness </a:t>
            </a:r>
            <a:r>
              <a:rPr lang="en-US" sz="3200" dirty="0" err="1"/>
              <a:t>everwhere</a:t>
            </a:r>
            <a:endParaRPr lang="en-US" sz="3200" dirty="0"/>
          </a:p>
          <a:p>
            <a:r>
              <a:rPr lang="en-US" sz="3200" dirty="0"/>
              <a:t>Bowl #6</a:t>
            </a:r>
          </a:p>
          <a:p>
            <a:pPr lvl="2"/>
            <a:r>
              <a:rPr lang="en-US" sz="3200" dirty="0"/>
              <a:t>Euphrates dries up preparing for Armageddon</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Bowls &amp; Armageddon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2486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0600" y="632361"/>
            <a:ext cx="10591799" cy="403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lnSpc>
                <a:spcPct val="150000"/>
              </a:lnSpc>
            </a:pPr>
            <a:r>
              <a:rPr lang="en-US" sz="4400" b="0" i="0" dirty="0">
                <a:effectLst/>
                <a:latin typeface="arial" panose="020B0604020202020204" pitchFamily="34" charset="0"/>
              </a:rPr>
              <a:t> </a:t>
            </a:r>
            <a:r>
              <a:rPr lang="en-US" sz="4400" b="1" i="0" dirty="0">
                <a:effectLst/>
                <a:latin typeface="+mn-lt"/>
              </a:rPr>
              <a:t>Most of all, it is the Revelation of Jesus Christ to us. If we catch everything else, but miss Jesus in the book, we miss the Book of Revelation</a:t>
            </a:r>
            <a:r>
              <a:rPr lang="en-US" sz="3600" b="1" i="0" dirty="0">
                <a:effectLst/>
                <a:latin typeface="+mn-lt"/>
              </a:rPr>
              <a:t>.</a:t>
            </a:r>
            <a:endParaRPr lang="en-US" sz="3600" b="1" dirty="0">
              <a:latin typeface="+mn-lt"/>
              <a:cs typeface="Arial" panose="020B0604020202020204" pitchFamily="34" charset="0"/>
            </a:endParaRPr>
          </a:p>
        </p:txBody>
      </p:sp>
    </p:spTree>
    <p:extLst>
      <p:ext uri="{BB962C8B-B14F-4D97-AF65-F5344CB8AC3E}">
        <p14:creationId xmlns:p14="http://schemas.microsoft.com/office/powerpoint/2010/main" val="11927939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30</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678493"/>
            <a:ext cx="9144000" cy="2062103"/>
          </a:xfrm>
          <a:prstGeom prst="rect">
            <a:avLst/>
          </a:prstGeom>
          <a:noFill/>
        </p:spPr>
        <p:txBody>
          <a:bodyPr wrap="square">
            <a:spAutoFit/>
          </a:bodyPr>
          <a:lstStyle/>
          <a:p>
            <a:r>
              <a:rPr lang="en-US" sz="3200" dirty="0"/>
              <a:t>Chapter 16</a:t>
            </a:r>
          </a:p>
          <a:p>
            <a:pPr lvl="2"/>
            <a:r>
              <a:rPr lang="en-US" sz="3200" dirty="0"/>
              <a:t>Christ says, 	“I come like a thief.”</a:t>
            </a:r>
          </a:p>
          <a:p>
            <a:pPr lvl="2"/>
            <a:r>
              <a:rPr lang="en-US" sz="3200" dirty="0"/>
              <a:t>					“It is done!”</a:t>
            </a:r>
          </a:p>
          <a:p>
            <a:pPr lvl="2"/>
            <a:endParaRPr lang="en-US" sz="3200" dirty="0"/>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Christ arrives yet again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3734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31</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8" name="TextBox 7">
            <a:extLst>
              <a:ext uri="{FF2B5EF4-FFF2-40B4-BE49-F238E27FC236}">
                <a16:creationId xmlns:a16="http://schemas.microsoft.com/office/drawing/2014/main" id="{B7E451E1-348A-41DE-6BF1-A08A466C0D42}"/>
              </a:ext>
            </a:extLst>
          </p:cNvPr>
          <p:cNvSpPr txBox="1"/>
          <p:nvPr/>
        </p:nvSpPr>
        <p:spPr>
          <a:xfrm>
            <a:off x="1216025" y="1141283"/>
            <a:ext cx="9144000" cy="5016758"/>
          </a:xfrm>
          <a:prstGeom prst="rect">
            <a:avLst/>
          </a:prstGeom>
          <a:noFill/>
        </p:spPr>
        <p:txBody>
          <a:bodyPr wrap="square">
            <a:spAutoFit/>
          </a:bodyPr>
          <a:lstStyle/>
          <a:p>
            <a:pPr lvl="2"/>
            <a:r>
              <a:rPr lang="en-US" sz="3200" dirty="0"/>
              <a:t>15 “Look, I come like a thief! Blessed is the one who stays awake and remains clothed, so as not to go naked and be shamefully exposed.”</a:t>
            </a:r>
          </a:p>
          <a:p>
            <a:pPr lvl="2"/>
            <a:endParaRPr lang="en-US" sz="3200" dirty="0"/>
          </a:p>
          <a:p>
            <a:pPr lvl="2"/>
            <a:r>
              <a:rPr lang="en-US" sz="3200" dirty="0"/>
              <a:t>17 The seventh angel poured out his bowl into the air, and out of the temple came a loud voice from the throne, saying, “It is done!”</a:t>
            </a:r>
          </a:p>
          <a:p>
            <a:pPr lvl="2"/>
            <a:r>
              <a:rPr lang="en-US" sz="3200" dirty="0"/>
              <a:t>Rev 16</a:t>
            </a:r>
          </a:p>
        </p:txBody>
      </p:sp>
      <p:sp>
        <p:nvSpPr>
          <p:cNvPr id="9" name="TextBox 8">
            <a:extLst>
              <a:ext uri="{FF2B5EF4-FFF2-40B4-BE49-F238E27FC236}">
                <a16:creationId xmlns:a16="http://schemas.microsoft.com/office/drawing/2014/main" id="{2F87F086-6876-5902-1821-AB541355B63E}"/>
              </a:ext>
            </a:extLst>
          </p:cNvPr>
          <p:cNvSpPr txBox="1"/>
          <p:nvPr/>
        </p:nvSpPr>
        <p:spPr>
          <a:xfrm>
            <a:off x="1216025" y="314721"/>
            <a:ext cx="8316595"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Cycle 5  --  Christ arrives yet again</a:t>
            </a:r>
            <a:endParaRPr lang="en-US" sz="4000" b="1" dirty="0">
              <a:solidFill>
                <a:schemeClr val="bg1"/>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5697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4</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892175" y="1570037"/>
            <a:ext cx="10591799" cy="414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God, the Father almighty,</a:t>
            </a:r>
          </a:p>
          <a:p>
            <a:pPr>
              <a:lnSpc>
                <a:spcPct val="150000"/>
              </a:lnSpc>
            </a:pPr>
            <a:r>
              <a:rPr lang="en-US" sz="3600" b="1" dirty="0">
                <a:latin typeface="Arial" panose="020B0604020202020204" pitchFamily="34" charset="0"/>
                <a:cs typeface="Arial" panose="020B0604020202020204" pitchFamily="34" charset="0"/>
              </a:rPr>
              <a:t>Maker of heaven and earth,</a:t>
            </a:r>
          </a:p>
          <a:p>
            <a:pPr>
              <a:lnSpc>
                <a:spcPct val="150000"/>
              </a:lnSpc>
            </a:pPr>
            <a:r>
              <a:rPr lang="en-US" sz="3600" b="1" dirty="0">
                <a:latin typeface="Arial" panose="020B0604020202020204" pitchFamily="34" charset="0"/>
                <a:cs typeface="Arial" panose="020B0604020202020204" pitchFamily="34" charset="0"/>
              </a:rPr>
              <a:t>and in Jesus Christ, his only Son, our Lord,</a:t>
            </a:r>
          </a:p>
          <a:p>
            <a:pPr>
              <a:lnSpc>
                <a:spcPct val="150000"/>
              </a:lnSpc>
            </a:pPr>
            <a:r>
              <a:rPr lang="en-US" sz="3600" b="1" dirty="0">
                <a:latin typeface="Arial" panose="020B0604020202020204" pitchFamily="34" charset="0"/>
                <a:cs typeface="Arial" panose="020B0604020202020204" pitchFamily="34" charset="0"/>
              </a:rPr>
              <a:t>who was conceived by the Holy Spirit,</a:t>
            </a:r>
          </a:p>
          <a:p>
            <a:pPr>
              <a:lnSpc>
                <a:spcPct val="150000"/>
              </a:lnSpc>
            </a:pPr>
            <a:r>
              <a:rPr lang="en-US" sz="3600" b="1" dirty="0">
                <a:latin typeface="Arial" panose="020B0604020202020204" pitchFamily="34" charset="0"/>
                <a:cs typeface="Arial" panose="020B0604020202020204" pitchFamily="34" charset="0"/>
              </a:rPr>
              <a:t>born of the Virgin Mary,</a:t>
            </a:r>
          </a:p>
        </p:txBody>
      </p:sp>
    </p:spTree>
    <p:extLst>
      <p:ext uri="{BB962C8B-B14F-4D97-AF65-F5344CB8AC3E}">
        <p14:creationId xmlns:p14="http://schemas.microsoft.com/office/powerpoint/2010/main" val="2298342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5</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084729" y="1545155"/>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suffered under Pontius Pilate,</a:t>
            </a:r>
          </a:p>
          <a:p>
            <a:pPr>
              <a:lnSpc>
                <a:spcPct val="150000"/>
              </a:lnSpc>
            </a:pPr>
            <a:r>
              <a:rPr lang="en-US" sz="3600" b="1" dirty="0">
                <a:latin typeface="Arial" panose="020B0604020202020204" pitchFamily="34" charset="0"/>
                <a:cs typeface="Arial" panose="020B0604020202020204" pitchFamily="34" charset="0"/>
              </a:rPr>
              <a:t>was crucified, died and was buried;</a:t>
            </a:r>
          </a:p>
          <a:p>
            <a:pPr>
              <a:lnSpc>
                <a:spcPct val="150000"/>
              </a:lnSpc>
            </a:pPr>
            <a:r>
              <a:rPr lang="en-US" sz="3600" b="1" dirty="0">
                <a:latin typeface="Arial" panose="020B0604020202020204" pitchFamily="34" charset="0"/>
                <a:cs typeface="Arial" panose="020B0604020202020204" pitchFamily="34" charset="0"/>
              </a:rPr>
              <a:t>on the third day he rose from the dead and ascended into heaven,</a:t>
            </a:r>
          </a:p>
        </p:txBody>
      </p:sp>
    </p:spTree>
    <p:extLst>
      <p:ext uri="{BB962C8B-B14F-4D97-AF65-F5344CB8AC3E}">
        <p14:creationId xmlns:p14="http://schemas.microsoft.com/office/powerpoint/2010/main" val="3407979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6</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992654" y="1570037"/>
            <a:ext cx="10022541" cy="331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and is seated at the right hand of God the Father almighty;</a:t>
            </a:r>
          </a:p>
          <a:p>
            <a:pPr>
              <a:lnSpc>
                <a:spcPct val="150000"/>
              </a:lnSpc>
            </a:pPr>
            <a:r>
              <a:rPr lang="en-US" sz="3600" b="1" dirty="0">
                <a:latin typeface="Arial" panose="020B0604020202020204" pitchFamily="34" charset="0"/>
                <a:cs typeface="Arial" panose="020B0604020202020204" pitchFamily="34" charset="0"/>
              </a:rPr>
              <a:t>from there he will come to judge the living and the dead.</a:t>
            </a:r>
          </a:p>
        </p:txBody>
      </p:sp>
    </p:spTree>
    <p:extLst>
      <p:ext uri="{BB962C8B-B14F-4D97-AF65-F5344CB8AC3E}">
        <p14:creationId xmlns:p14="http://schemas.microsoft.com/office/powerpoint/2010/main" val="10946030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7</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7" name="Rectangle 17"/>
          <p:cNvSpPr>
            <a:spLocks noChangeArrowheads="1"/>
          </p:cNvSpPr>
          <p:nvPr/>
        </p:nvSpPr>
        <p:spPr bwMode="auto">
          <a:xfrm>
            <a:off x="1765301" y="320675"/>
            <a:ext cx="3498073"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4000" b="1">
                <a:latin typeface="Times New Roman" pitchFamily="18" charset="0"/>
              </a:rPr>
              <a:t>Apostles Creed</a:t>
            </a:r>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13" name="Rectangle 23">
            <a:extLst>
              <a:ext uri="{FF2B5EF4-FFF2-40B4-BE49-F238E27FC236}">
                <a16:creationId xmlns:a16="http://schemas.microsoft.com/office/drawing/2014/main" id="{770D0BA2-5E12-480D-9E37-403C8EF448D5}"/>
              </a:ext>
            </a:extLst>
          </p:cNvPr>
          <p:cNvSpPr>
            <a:spLocks noChangeArrowheads="1"/>
          </p:cNvSpPr>
          <p:nvPr/>
        </p:nvSpPr>
        <p:spPr bwMode="auto">
          <a:xfrm>
            <a:off x="1295400" y="1266272"/>
            <a:ext cx="9296400" cy="497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en-US" sz="3600" b="1" dirty="0">
                <a:latin typeface="Arial" panose="020B0604020202020204" pitchFamily="34" charset="0"/>
                <a:cs typeface="Arial" panose="020B0604020202020204" pitchFamily="34" charset="0"/>
              </a:rPr>
              <a:t>I believe in the Holy Spirit,</a:t>
            </a:r>
          </a:p>
          <a:p>
            <a:pPr>
              <a:lnSpc>
                <a:spcPct val="150000"/>
              </a:lnSpc>
            </a:pPr>
            <a:r>
              <a:rPr lang="en-US" sz="3600" b="1" dirty="0">
                <a:latin typeface="Arial" panose="020B0604020202020204" pitchFamily="34" charset="0"/>
                <a:cs typeface="Arial" panose="020B0604020202020204" pitchFamily="34" charset="0"/>
              </a:rPr>
              <a:t>the holy catholic Church,</a:t>
            </a:r>
          </a:p>
          <a:p>
            <a:pPr>
              <a:lnSpc>
                <a:spcPct val="150000"/>
              </a:lnSpc>
            </a:pPr>
            <a:r>
              <a:rPr lang="en-US" sz="3600" b="1" dirty="0">
                <a:latin typeface="Arial" panose="020B0604020202020204" pitchFamily="34" charset="0"/>
                <a:cs typeface="Arial" panose="020B0604020202020204" pitchFamily="34" charset="0"/>
              </a:rPr>
              <a:t>the communion of saints,</a:t>
            </a:r>
          </a:p>
          <a:p>
            <a:pPr>
              <a:lnSpc>
                <a:spcPct val="150000"/>
              </a:lnSpc>
            </a:pPr>
            <a:r>
              <a:rPr lang="en-US" sz="3600" b="1" dirty="0">
                <a:latin typeface="Arial" panose="020B0604020202020204" pitchFamily="34" charset="0"/>
                <a:cs typeface="Arial" panose="020B0604020202020204" pitchFamily="34" charset="0"/>
              </a:rPr>
              <a:t>the forgiveness of sins,</a:t>
            </a:r>
          </a:p>
          <a:p>
            <a:pPr>
              <a:lnSpc>
                <a:spcPct val="150000"/>
              </a:lnSpc>
            </a:pPr>
            <a:r>
              <a:rPr lang="en-US" sz="3600" b="1" dirty="0">
                <a:latin typeface="Arial" panose="020B0604020202020204" pitchFamily="34" charset="0"/>
                <a:cs typeface="Arial" panose="020B0604020202020204" pitchFamily="34" charset="0"/>
              </a:rPr>
              <a:t>the resurrection of the body,</a:t>
            </a:r>
          </a:p>
          <a:p>
            <a:pPr>
              <a:lnSpc>
                <a:spcPct val="150000"/>
              </a:lnSpc>
            </a:pPr>
            <a:r>
              <a:rPr lang="en-US" sz="3600" b="1" dirty="0">
                <a:latin typeface="Arial" panose="020B0604020202020204" pitchFamily="34" charset="0"/>
                <a:cs typeface="Arial" panose="020B0604020202020204" pitchFamily="34" charset="0"/>
              </a:rPr>
              <a:t>and life everlasting.     Amen.</a:t>
            </a:r>
          </a:p>
        </p:txBody>
      </p:sp>
    </p:spTree>
    <p:extLst>
      <p:ext uri="{BB962C8B-B14F-4D97-AF65-F5344CB8AC3E}">
        <p14:creationId xmlns:p14="http://schemas.microsoft.com/office/powerpoint/2010/main" val="27822253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8</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2" name="Picture 1">
            <a:extLst>
              <a:ext uri="{FF2B5EF4-FFF2-40B4-BE49-F238E27FC236}">
                <a16:creationId xmlns:a16="http://schemas.microsoft.com/office/drawing/2014/main" id="{10C21646-78CF-5854-2DB1-4388C1894B91}"/>
              </a:ext>
            </a:extLst>
          </p:cNvPr>
          <p:cNvPicPr>
            <a:picLocks noChangeAspect="1"/>
          </p:cNvPicPr>
          <p:nvPr/>
        </p:nvPicPr>
        <p:blipFill>
          <a:blip r:embed="rId3">
            <a:duotone>
              <a:prstClr val="black"/>
              <a:schemeClr val="accent4">
                <a:tint val="45000"/>
                <a:satMod val="400000"/>
              </a:schemeClr>
            </a:duotone>
          </a:blip>
          <a:stretch>
            <a:fillRect/>
          </a:stretch>
        </p:blipFill>
        <p:spPr>
          <a:xfrm>
            <a:off x="0" y="9341"/>
            <a:ext cx="12192000" cy="6857997"/>
          </a:xfrm>
          <a:prstGeom prst="rect">
            <a:avLst/>
          </a:prstGeom>
          <a:solidFill>
            <a:schemeClr val="bg2">
              <a:alpha val="19000"/>
            </a:schemeClr>
          </a:solidFill>
        </p:spPr>
      </p:pic>
    </p:spTree>
    <p:extLst>
      <p:ext uri="{BB962C8B-B14F-4D97-AF65-F5344CB8AC3E}">
        <p14:creationId xmlns:p14="http://schemas.microsoft.com/office/powerpoint/2010/main" val="35781967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txBox="1">
            <a:spLocks noGrp="1"/>
          </p:cNvSpPr>
          <p:nvPr/>
        </p:nvSpPr>
        <p:spPr bwMode="auto">
          <a:xfrm>
            <a:off x="8077200" y="6245225"/>
            <a:ext cx="1981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fld id="{94BDC030-AB98-4DBC-AE03-5874ED648E10}" type="slidenum">
              <a:rPr lang="en-US" altLang="en-US" sz="1200"/>
              <a:pPr algn="r" eaLnBrk="1" hangingPunct="1"/>
              <a:t>9</a:t>
            </a:fld>
            <a:endParaRPr lang="en-US" altLang="en-US" sz="1200"/>
          </a:p>
        </p:txBody>
      </p:sp>
      <p:sp>
        <p:nvSpPr>
          <p:cNvPr id="5123" name="Rectangle 2"/>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4" name="Rectangle 3"/>
          <p:cNvSpPr>
            <a:spLocks noChangeArrowheads="1"/>
          </p:cNvSpPr>
          <p:nvPr/>
        </p:nvSpPr>
        <p:spPr bwMode="auto">
          <a:xfrm>
            <a:off x="4633913" y="2114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5" name="Rectangle 4"/>
          <p:cNvSpPr>
            <a:spLocks noChangeArrowheads="1"/>
          </p:cNvSpPr>
          <p:nvPr/>
        </p:nvSpPr>
        <p:spPr bwMode="auto">
          <a:xfrm>
            <a:off x="1524000" y="-928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en-US" altLang="en-US"/>
          </a:p>
        </p:txBody>
      </p:sp>
      <p:sp>
        <p:nvSpPr>
          <p:cNvPr id="5128" name="Rectangle 18"/>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29" name="Rectangle 19"/>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0" name="Rectangle 20"/>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1" name="Rectangle 21"/>
          <p:cNvSpPr>
            <a:spLocks noChangeArrowheads="1"/>
          </p:cNvSpPr>
          <p:nvPr/>
        </p:nvSpPr>
        <p:spPr bwMode="auto">
          <a:xfrm>
            <a:off x="1524000" y="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sp>
        <p:nvSpPr>
          <p:cNvPr id="5132" name="Rectangle 22"/>
          <p:cNvSpPr>
            <a:spLocks noChangeArrowheads="1"/>
          </p:cNvSpPr>
          <p:nvPr/>
        </p:nvSpPr>
        <p:spPr bwMode="auto">
          <a:xfrm>
            <a:off x="6003925" y="3108325"/>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ltLang="en-US">
              <a:latin typeface="Arial" charset="0"/>
            </a:endParaRPr>
          </a:p>
          <a:p>
            <a:endParaRPr lang="en-US" altLang="en-US">
              <a:latin typeface="Arial" charset="0"/>
            </a:endParaRPr>
          </a:p>
        </p:txBody>
      </p:sp>
      <p:pic>
        <p:nvPicPr>
          <p:cNvPr id="3" name="Picture 2">
            <a:extLst>
              <a:ext uri="{FF2B5EF4-FFF2-40B4-BE49-F238E27FC236}">
                <a16:creationId xmlns:a16="http://schemas.microsoft.com/office/drawing/2014/main" id="{D404AA4C-7F89-4C9D-301E-24BCD2D15E1C}"/>
              </a:ext>
            </a:extLst>
          </p:cNvPr>
          <p:cNvPicPr>
            <a:picLocks noChangeAspect="1"/>
          </p:cNvPicPr>
          <p:nvPr/>
        </p:nvPicPr>
        <p:blipFill>
          <a:blip r:embed="rId3"/>
          <a:stretch>
            <a:fillRect/>
          </a:stretch>
        </p:blipFill>
        <p:spPr>
          <a:xfrm>
            <a:off x="2667000" y="0"/>
            <a:ext cx="6858000" cy="6858000"/>
          </a:xfrm>
          <a:prstGeom prst="rect">
            <a:avLst/>
          </a:prstGeom>
        </p:spPr>
      </p:pic>
    </p:spTree>
    <p:extLst>
      <p:ext uri="{BB962C8B-B14F-4D97-AF65-F5344CB8AC3E}">
        <p14:creationId xmlns:p14="http://schemas.microsoft.com/office/powerpoint/2010/main" val="329197906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162423</TotalTime>
  <Words>1926</Words>
  <Application>Microsoft Office PowerPoint</Application>
  <PresentationFormat>Widescreen</PresentationFormat>
  <Paragraphs>348</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vt:lpstr>
      <vt:lpstr>Bookman Old Style</vt:lpstr>
      <vt:lpstr>Rockwell</vt:lpstr>
      <vt:lpstr>Times New Roman</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Harrelson Computer</dc:creator>
  <cp:lastModifiedBy>John Harrelson</cp:lastModifiedBy>
  <cp:revision>152</cp:revision>
  <cp:lastPrinted>2025-07-13T18:56:46Z</cp:lastPrinted>
  <dcterms:created xsi:type="dcterms:W3CDTF">1998-04-14T16:29:50Z</dcterms:created>
  <dcterms:modified xsi:type="dcterms:W3CDTF">2025-09-14T18:54:59Z</dcterms:modified>
</cp:coreProperties>
</file>