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33"/>
  </p:notesMasterIdLst>
  <p:handoutMasterIdLst>
    <p:handoutMasterId r:id="rId34"/>
  </p:handoutMasterIdLst>
  <p:sldIdLst>
    <p:sldId id="2064" r:id="rId2"/>
    <p:sldId id="1977" r:id="rId3"/>
    <p:sldId id="2017" r:id="rId4"/>
    <p:sldId id="2330" r:id="rId5"/>
    <p:sldId id="1665" r:id="rId6"/>
    <p:sldId id="2156" r:id="rId7"/>
    <p:sldId id="1664" r:id="rId8"/>
    <p:sldId id="2143" r:id="rId9"/>
    <p:sldId id="2397" r:id="rId10"/>
    <p:sldId id="2473" r:id="rId11"/>
    <p:sldId id="2474" r:id="rId12"/>
    <p:sldId id="2476" r:id="rId13"/>
    <p:sldId id="2456" r:id="rId14"/>
    <p:sldId id="2465" r:id="rId15"/>
    <p:sldId id="2466" r:id="rId16"/>
    <p:sldId id="2467" r:id="rId17"/>
    <p:sldId id="2477" r:id="rId18"/>
    <p:sldId id="2478" r:id="rId19"/>
    <p:sldId id="2479" r:id="rId20"/>
    <p:sldId id="2489" r:id="rId21"/>
    <p:sldId id="2490" r:id="rId22"/>
    <p:sldId id="2491" r:id="rId23"/>
    <p:sldId id="2480" r:id="rId24"/>
    <p:sldId id="2481" r:id="rId25"/>
    <p:sldId id="2482" r:id="rId26"/>
    <p:sldId id="2483" r:id="rId27"/>
    <p:sldId id="2484" r:id="rId28"/>
    <p:sldId id="2485" r:id="rId29"/>
    <p:sldId id="2486" r:id="rId30"/>
    <p:sldId id="2487" r:id="rId31"/>
    <p:sldId id="2488" r:id="rId32"/>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84" d="100"/>
          <a:sy n="84" d="100"/>
        </p:scale>
        <p:origin x="312"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5745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5793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9394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3933558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5411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2151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3893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34432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282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8258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06878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066617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53962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690006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858586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022788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2840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106842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759732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15943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824268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78355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110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78205" y="1074509"/>
            <a:ext cx="10435589" cy="4708981"/>
          </a:xfrm>
          <a:prstGeom prst="rect">
            <a:avLst/>
          </a:prstGeom>
          <a:noFill/>
        </p:spPr>
        <p:txBody>
          <a:bodyPr wrap="square">
            <a:spAutoFit/>
          </a:bodyPr>
          <a:lstStyle/>
          <a:p>
            <a:pPr algn="ctr"/>
            <a:r>
              <a:rPr lang="en-US" sz="6000" dirty="0"/>
              <a:t>Chronological</a:t>
            </a:r>
          </a:p>
          <a:p>
            <a:pPr algn="ctr"/>
            <a:endParaRPr lang="en-US" sz="6000" dirty="0"/>
          </a:p>
          <a:p>
            <a:pPr algn="ctr"/>
            <a:r>
              <a:rPr lang="en-US" sz="6000" dirty="0"/>
              <a:t>Vs.</a:t>
            </a:r>
          </a:p>
          <a:p>
            <a:pPr algn="ctr"/>
            <a:endParaRPr lang="en-US" sz="6000" dirty="0"/>
          </a:p>
          <a:p>
            <a:pPr algn="ctr"/>
            <a:r>
              <a:rPr lang="en-US" sz="6000" dirty="0"/>
              <a:t>Recapitulation</a:t>
            </a:r>
          </a:p>
        </p:txBody>
      </p:sp>
    </p:spTree>
    <p:extLst>
      <p:ext uri="{BB962C8B-B14F-4D97-AF65-F5344CB8AC3E}">
        <p14:creationId xmlns:p14="http://schemas.microsoft.com/office/powerpoint/2010/main" val="5508045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78205" y="512633"/>
            <a:ext cx="10435589" cy="5632311"/>
          </a:xfrm>
          <a:prstGeom prst="rect">
            <a:avLst/>
          </a:prstGeom>
          <a:noFill/>
        </p:spPr>
        <p:txBody>
          <a:bodyPr wrap="square">
            <a:spAutoFit/>
          </a:bodyPr>
          <a:lstStyle/>
          <a:p>
            <a:r>
              <a:rPr lang="en-US" sz="4000" dirty="0"/>
              <a:t>Throughout the book, when John uses phrases like “after this” or “after these things,” he’s not denoting the historical chronology of the events he describes. Rather, he’s chronicling the order in which he saw a series of visions. The different angles display God’s judgment and ultimate triumph in Jesus Christ—the one great event of his return.</a:t>
            </a:r>
          </a:p>
        </p:txBody>
      </p:sp>
    </p:spTree>
    <p:extLst>
      <p:ext uri="{BB962C8B-B14F-4D97-AF65-F5344CB8AC3E}">
        <p14:creationId xmlns:p14="http://schemas.microsoft.com/office/powerpoint/2010/main" val="22243109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78205" y="1001384"/>
            <a:ext cx="10435589" cy="5016758"/>
          </a:xfrm>
          <a:prstGeom prst="rect">
            <a:avLst/>
          </a:prstGeom>
          <a:noFill/>
        </p:spPr>
        <p:txBody>
          <a:bodyPr wrap="square">
            <a:spAutoFit/>
          </a:bodyPr>
          <a:lstStyle/>
          <a:p>
            <a:r>
              <a:rPr lang="en-US" sz="4000" dirty="0">
                <a:solidFill>
                  <a:schemeClr val="bg1"/>
                </a:solidFill>
                <a:highlight>
                  <a:srgbClr val="FFFF00"/>
                </a:highlight>
              </a:rPr>
              <a:t>Inter-advent</a:t>
            </a:r>
          </a:p>
          <a:p>
            <a:pPr lvl="3"/>
            <a:r>
              <a:rPr lang="en-US" sz="4000" dirty="0"/>
              <a:t>The time between the 1</a:t>
            </a:r>
            <a:r>
              <a:rPr lang="en-US" sz="4000" baseline="30000" dirty="0"/>
              <a:t>st</a:t>
            </a:r>
            <a:r>
              <a:rPr lang="en-US" sz="4000" dirty="0"/>
              <a:t> and 2</a:t>
            </a:r>
            <a:r>
              <a:rPr lang="en-US" sz="4000" baseline="30000" dirty="0"/>
              <a:t>nd</a:t>
            </a:r>
            <a:r>
              <a:rPr lang="en-US" sz="4000" dirty="0"/>
              <a:t> coming of Christ</a:t>
            </a:r>
          </a:p>
          <a:p>
            <a:pPr lvl="3"/>
            <a:endParaRPr lang="en-US" sz="4000" dirty="0"/>
          </a:p>
          <a:p>
            <a:r>
              <a:rPr lang="en-US" sz="4000" dirty="0">
                <a:solidFill>
                  <a:schemeClr val="bg1"/>
                </a:solidFill>
                <a:highlight>
                  <a:srgbClr val="FFFF00"/>
                </a:highlight>
              </a:rPr>
              <a:t>Recapitulation</a:t>
            </a:r>
          </a:p>
          <a:p>
            <a:pPr lvl="3"/>
            <a:r>
              <a:rPr lang="en-US" sz="4000" dirty="0"/>
              <a:t>The telling of Revelation, through John’s visions, as 7 different views of the same story</a:t>
            </a:r>
          </a:p>
        </p:txBody>
      </p:sp>
    </p:spTree>
    <p:extLst>
      <p:ext uri="{BB962C8B-B14F-4D97-AF65-F5344CB8AC3E}">
        <p14:creationId xmlns:p14="http://schemas.microsoft.com/office/powerpoint/2010/main" val="781595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1450C65E-7C6A-FFCD-6B0E-5F0B62988ECD}"/>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4534955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3539430"/>
          </a:xfrm>
          <a:prstGeom prst="rect">
            <a:avLst/>
          </a:prstGeom>
          <a:noFill/>
        </p:spPr>
        <p:txBody>
          <a:bodyPr wrap="square">
            <a:spAutoFit/>
          </a:bodyPr>
          <a:lstStyle/>
          <a:p>
            <a:r>
              <a:rPr lang="en-US" sz="3200" dirty="0"/>
              <a:t>Bowl #1</a:t>
            </a:r>
          </a:p>
          <a:p>
            <a:pPr lvl="2"/>
            <a:r>
              <a:rPr lang="en-US" sz="3200" dirty="0"/>
              <a:t>Sores on the 666 people</a:t>
            </a:r>
          </a:p>
          <a:p>
            <a:r>
              <a:rPr lang="en-US" sz="3200" dirty="0"/>
              <a:t>Bowl #2</a:t>
            </a:r>
          </a:p>
          <a:p>
            <a:pPr lvl="2"/>
            <a:r>
              <a:rPr lang="en-US" sz="3200" dirty="0"/>
              <a:t>Sea turned to blood &amp; everything died</a:t>
            </a:r>
          </a:p>
          <a:p>
            <a:r>
              <a:rPr lang="en-US" sz="3200" dirty="0"/>
              <a:t>Bowl #3</a:t>
            </a:r>
          </a:p>
          <a:p>
            <a:pPr lvl="2"/>
            <a:r>
              <a:rPr lang="en-US" sz="3200" dirty="0"/>
              <a:t>Fresh water turns to blood</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5  --  Bowls &amp; Armageddon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97279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4031873"/>
          </a:xfrm>
          <a:prstGeom prst="rect">
            <a:avLst/>
          </a:prstGeom>
          <a:noFill/>
        </p:spPr>
        <p:txBody>
          <a:bodyPr wrap="square">
            <a:spAutoFit/>
          </a:bodyPr>
          <a:lstStyle/>
          <a:p>
            <a:r>
              <a:rPr lang="en-US" sz="3200" dirty="0"/>
              <a:t>Bowl #4</a:t>
            </a:r>
          </a:p>
          <a:p>
            <a:pPr lvl="2"/>
            <a:r>
              <a:rPr lang="en-US" sz="3200" dirty="0"/>
              <a:t>Sun scorches the unbelievers</a:t>
            </a:r>
          </a:p>
          <a:p>
            <a:r>
              <a:rPr lang="en-US" sz="3200" dirty="0"/>
              <a:t>Bowl #5</a:t>
            </a:r>
          </a:p>
          <a:p>
            <a:pPr lvl="2"/>
            <a:r>
              <a:rPr lang="en-US" sz="3200" dirty="0"/>
              <a:t>Darkness </a:t>
            </a:r>
            <a:r>
              <a:rPr lang="en-US" sz="3200" dirty="0" err="1"/>
              <a:t>everwhere</a:t>
            </a:r>
            <a:endParaRPr lang="en-US" sz="3200" dirty="0"/>
          </a:p>
          <a:p>
            <a:r>
              <a:rPr lang="en-US" sz="3200" dirty="0"/>
              <a:t>Bowl #6</a:t>
            </a:r>
          </a:p>
          <a:p>
            <a:pPr lvl="2"/>
            <a:r>
              <a:rPr lang="en-US" sz="3200" dirty="0"/>
              <a:t>Euphrates dries up preparing for Armageddon</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5  --  Bowls &amp; Armageddon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2486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2062103"/>
          </a:xfrm>
          <a:prstGeom prst="rect">
            <a:avLst/>
          </a:prstGeom>
          <a:noFill/>
        </p:spPr>
        <p:txBody>
          <a:bodyPr wrap="square">
            <a:spAutoFit/>
          </a:bodyPr>
          <a:lstStyle/>
          <a:p>
            <a:r>
              <a:rPr lang="en-US" sz="3200" dirty="0"/>
              <a:t>Chapter 16</a:t>
            </a:r>
          </a:p>
          <a:p>
            <a:pPr lvl="2"/>
            <a:r>
              <a:rPr lang="en-US" sz="3200" dirty="0"/>
              <a:t>Christ says, 	“I come like a thief.”</a:t>
            </a:r>
          </a:p>
          <a:p>
            <a:pPr lvl="2"/>
            <a:r>
              <a:rPr lang="en-US" sz="3200" dirty="0"/>
              <a:t>					“It is done!”</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5  --  Christ arrives yet again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3734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141283"/>
            <a:ext cx="9144000" cy="5016758"/>
          </a:xfrm>
          <a:prstGeom prst="rect">
            <a:avLst/>
          </a:prstGeom>
          <a:noFill/>
        </p:spPr>
        <p:txBody>
          <a:bodyPr wrap="square">
            <a:spAutoFit/>
          </a:bodyPr>
          <a:lstStyle/>
          <a:p>
            <a:pPr lvl="2"/>
            <a:r>
              <a:rPr lang="en-US" sz="3200" dirty="0"/>
              <a:t>15 “Look, I come like a thief! Blessed is the one who stays awake and remains clothed, so as not to go naked and be shamefully exposed.”</a:t>
            </a:r>
          </a:p>
          <a:p>
            <a:pPr lvl="2"/>
            <a:endParaRPr lang="en-US" sz="3200" dirty="0"/>
          </a:p>
          <a:p>
            <a:pPr lvl="2"/>
            <a:r>
              <a:rPr lang="en-US" sz="3200" dirty="0"/>
              <a:t>17 The seventh angel poured out his bowl into the air, and out of the temple came a loud voice from the throne, saying, “It is done!”</a:t>
            </a:r>
          </a:p>
          <a:p>
            <a:pPr lvl="2"/>
            <a:r>
              <a:rPr lang="en-US" sz="3200" dirty="0"/>
              <a:t>Rev 16</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5  --  Christ arrives yet again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56971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4031873"/>
          </a:xfrm>
          <a:prstGeom prst="rect">
            <a:avLst/>
          </a:prstGeom>
          <a:noFill/>
        </p:spPr>
        <p:txBody>
          <a:bodyPr wrap="square">
            <a:spAutoFit/>
          </a:bodyPr>
          <a:lstStyle/>
          <a:p>
            <a:r>
              <a:rPr lang="en-US" sz="3200" dirty="0"/>
              <a:t>All evil characters in Revelation fall</a:t>
            </a:r>
          </a:p>
          <a:p>
            <a:pPr lvl="2"/>
            <a:r>
              <a:rPr lang="en-US" sz="3200" dirty="0"/>
              <a:t>Babylon – representing all evil in the world</a:t>
            </a:r>
          </a:p>
          <a:p>
            <a:pPr lvl="2"/>
            <a:r>
              <a:rPr lang="en-US" sz="3200" dirty="0"/>
              <a:t>The Beast</a:t>
            </a:r>
          </a:p>
          <a:p>
            <a:pPr lvl="2"/>
            <a:r>
              <a:rPr lang="en-US" sz="3200" dirty="0"/>
              <a:t>The false prophet</a:t>
            </a:r>
          </a:p>
          <a:p>
            <a:pPr lvl="2"/>
            <a:r>
              <a:rPr lang="en-US" sz="3200" dirty="0"/>
              <a:t>The Devil himself</a:t>
            </a:r>
          </a:p>
          <a:p>
            <a:pPr lvl="2"/>
            <a:endParaRPr lang="en-US" sz="3200" dirty="0"/>
          </a:p>
          <a:p>
            <a:r>
              <a:rPr lang="en-US" sz="3200" dirty="0"/>
              <a:t>Armageddon retold</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6  --  The Woman &amp; Dragon - Again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0406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4" y="1678493"/>
            <a:ext cx="10465435" cy="3046988"/>
          </a:xfrm>
          <a:prstGeom prst="rect">
            <a:avLst/>
          </a:prstGeom>
          <a:noFill/>
        </p:spPr>
        <p:txBody>
          <a:bodyPr wrap="square">
            <a:spAutoFit/>
          </a:bodyPr>
          <a:lstStyle/>
          <a:p>
            <a:r>
              <a:rPr lang="en-US" sz="3200" dirty="0"/>
              <a:t>Satan is bound for 1000 years</a:t>
            </a:r>
          </a:p>
          <a:p>
            <a:endParaRPr lang="en-US" sz="3200" dirty="0"/>
          </a:p>
          <a:p>
            <a:r>
              <a:rPr lang="en-US" sz="3200" dirty="0"/>
              <a:t>Armageddon retold</a:t>
            </a:r>
          </a:p>
          <a:p>
            <a:endParaRPr lang="en-US" sz="3200" dirty="0"/>
          </a:p>
          <a:p>
            <a:r>
              <a:rPr lang="en-US" sz="3200" dirty="0"/>
              <a:t>New Heaven, New Earth, and Jerusalem Comes down</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132343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7  --  Christ’s Return in Omnipotent Glory</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8215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Recapitulation</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Chapter 17</a:t>
            </a: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September 21 </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4524315"/>
          </a:xfrm>
          <a:prstGeom prst="rect">
            <a:avLst/>
          </a:prstGeom>
          <a:noFill/>
        </p:spPr>
        <p:txBody>
          <a:bodyPr wrap="square">
            <a:spAutoFit/>
          </a:bodyPr>
          <a:lstStyle/>
          <a:p>
            <a:r>
              <a:rPr lang="en-US" sz="3200" dirty="0"/>
              <a:t>Tower of Babel  --  Genesis 11:1-10</a:t>
            </a:r>
          </a:p>
          <a:p>
            <a:endParaRPr lang="en-US" sz="3200" dirty="0"/>
          </a:p>
          <a:p>
            <a:r>
              <a:rPr lang="en-US" sz="3200" dirty="0"/>
              <a:t>Babylon Religion</a:t>
            </a:r>
          </a:p>
          <a:p>
            <a:pPr lvl="2"/>
            <a:r>
              <a:rPr lang="en-US" sz="3200" dirty="0"/>
              <a:t>Founded by Semiramis,</a:t>
            </a:r>
          </a:p>
          <a:p>
            <a:pPr lvl="2"/>
            <a:r>
              <a:rPr lang="en-US" sz="3200" dirty="0"/>
              <a:t>Wife of Nimrod, Noah’s great grandson</a:t>
            </a:r>
          </a:p>
          <a:p>
            <a:pPr lvl="2"/>
            <a:r>
              <a:rPr lang="en-US" sz="3200" dirty="0"/>
              <a:t>Tammuz, Semiramis’ son elevated to messiah</a:t>
            </a:r>
          </a:p>
          <a:p>
            <a:pPr lvl="2"/>
            <a:r>
              <a:rPr lang="en-US" sz="3200" dirty="0"/>
              <a:t>Tammuz, killed by beast and came back to life</a:t>
            </a:r>
          </a:p>
          <a:p>
            <a:pPr lvl="2"/>
            <a:r>
              <a:rPr lang="en-US" sz="3200" dirty="0"/>
              <a:t>Tammuz – Baal in Hebrew</a:t>
            </a:r>
          </a:p>
          <a:p>
            <a:pPr lvl="2"/>
            <a:r>
              <a:rPr lang="en-US" sz="3200" dirty="0"/>
              <a:t>Baalites, Baalzebub, etc.</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Why Is Babylon So Despised?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882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63282" y="1659285"/>
            <a:ext cx="10465435" cy="3539430"/>
          </a:xfrm>
          <a:prstGeom prst="rect">
            <a:avLst/>
          </a:prstGeom>
          <a:noFill/>
        </p:spPr>
        <p:txBody>
          <a:bodyPr wrap="square">
            <a:spAutoFit/>
          </a:bodyPr>
          <a:lstStyle/>
          <a:p>
            <a:r>
              <a:rPr lang="en-US" sz="3200" dirty="0"/>
              <a:t>14 Then he brought me to the entrance of the north gate of the house of the LORD, and I saw women sitting there, mourning the god Tammuz.</a:t>
            </a:r>
          </a:p>
          <a:p>
            <a:endParaRPr lang="en-US" sz="3200" dirty="0"/>
          </a:p>
          <a:p>
            <a:r>
              <a:rPr lang="en-US" sz="3200" dirty="0"/>
              <a:t>15 He said to me, “Do you see this, son of man? You will see things that are even more detestable than this.”</a:t>
            </a:r>
          </a:p>
          <a:p>
            <a:r>
              <a:rPr lang="en-US" sz="3200" dirty="0"/>
              <a:t>Ezekiel 8</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Why Is Babylon So Despised?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2691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63282" y="1337328"/>
            <a:ext cx="10465435" cy="4524315"/>
          </a:xfrm>
          <a:prstGeom prst="rect">
            <a:avLst/>
          </a:prstGeom>
          <a:noFill/>
        </p:spPr>
        <p:txBody>
          <a:bodyPr wrap="square">
            <a:spAutoFit/>
          </a:bodyPr>
          <a:lstStyle/>
          <a:p>
            <a:r>
              <a:rPr lang="en-US" sz="3200" dirty="0"/>
              <a:t>Revelation written about 95 AD</a:t>
            </a:r>
          </a:p>
          <a:p>
            <a:endParaRPr lang="en-US" sz="3200" dirty="0"/>
          </a:p>
          <a:p>
            <a:r>
              <a:rPr lang="en-US" sz="3200" dirty="0"/>
              <a:t>Rome -- “totally” evil to Christians in mid 60’s AD</a:t>
            </a:r>
          </a:p>
          <a:p>
            <a:pPr lvl="2"/>
            <a:r>
              <a:rPr lang="en-US" sz="3200" dirty="0"/>
              <a:t>Paul beheaded</a:t>
            </a:r>
          </a:p>
          <a:p>
            <a:pPr lvl="2"/>
            <a:r>
              <a:rPr lang="en-US" sz="3200" dirty="0"/>
              <a:t>Peter crucified </a:t>
            </a:r>
          </a:p>
          <a:p>
            <a:pPr lvl="2"/>
            <a:r>
              <a:rPr lang="en-US" sz="3200" dirty="0"/>
              <a:t>Christians persecuted</a:t>
            </a:r>
          </a:p>
          <a:p>
            <a:pPr lvl="2"/>
            <a:endParaRPr lang="en-US" sz="3200" dirty="0"/>
          </a:p>
          <a:p>
            <a:r>
              <a:rPr lang="en-US" sz="3200" dirty="0"/>
              <a:t>Rome was founded by Romulus &amp; Remus in 753 BC</a:t>
            </a:r>
          </a:p>
          <a:p>
            <a:pPr lvl="2"/>
            <a:r>
              <a:rPr lang="en-US" sz="3200" dirty="0"/>
              <a:t>The city of 7 hills</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Babylon Synonymous With Evil Cities </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5368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4524315"/>
          </a:xfrm>
          <a:prstGeom prst="rect">
            <a:avLst/>
          </a:prstGeom>
          <a:noFill/>
        </p:spPr>
        <p:txBody>
          <a:bodyPr wrap="square">
            <a:spAutoFit/>
          </a:bodyPr>
          <a:lstStyle/>
          <a:p>
            <a:r>
              <a:rPr lang="en-US" sz="3200" dirty="0"/>
              <a:t>1 One of the seven angels who had the seven bowls came and said to me, “Come, I will show you the punishment of the great prostitute, who sits by many waters.</a:t>
            </a:r>
          </a:p>
          <a:p>
            <a:endParaRPr lang="en-US" sz="3200" dirty="0"/>
          </a:p>
          <a:p>
            <a:r>
              <a:rPr lang="en-US" sz="3200" dirty="0"/>
              <a:t>2 With her the kings of the earth committed adultery, and the inhabitants of the earth were intoxicated with the wine of her adulteries.”</a:t>
            </a:r>
          </a:p>
          <a:p>
            <a:r>
              <a:rPr lang="en-US" sz="3200" dirty="0"/>
              <a:t>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2830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5016758"/>
          </a:xfrm>
          <a:prstGeom prst="rect">
            <a:avLst/>
          </a:prstGeom>
          <a:noFill/>
        </p:spPr>
        <p:txBody>
          <a:bodyPr wrap="square">
            <a:spAutoFit/>
          </a:bodyPr>
          <a:lstStyle/>
          <a:p>
            <a:r>
              <a:rPr lang="en-US" sz="3200" dirty="0"/>
              <a:t>3 Then the angel carried me away in the Spirit into a wilderness. There I saw a woman sitting on a scarlet beast that was covered with blasphemous names and had seven heads and ten horns.</a:t>
            </a:r>
          </a:p>
          <a:p>
            <a:endParaRPr lang="en-US" sz="3200" dirty="0"/>
          </a:p>
          <a:p>
            <a:r>
              <a:rPr lang="en-US" sz="3200" dirty="0"/>
              <a:t>4 The woman was dressed in purple and scarlet, and was glittering with gold, precious stones and pearls. She held a golden cup in her hand, filled with abominable things and the filth of her adulteries.</a:t>
            </a:r>
          </a:p>
          <a:p>
            <a:r>
              <a:rPr lang="en-US" sz="3200" dirty="0"/>
              <a:t>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6052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10465435" cy="4524315"/>
          </a:xfrm>
          <a:prstGeom prst="rect">
            <a:avLst/>
          </a:prstGeom>
          <a:noFill/>
        </p:spPr>
        <p:txBody>
          <a:bodyPr wrap="square">
            <a:spAutoFit/>
          </a:bodyPr>
          <a:lstStyle/>
          <a:p>
            <a:r>
              <a:rPr lang="en-US" sz="3200" dirty="0"/>
              <a:t>5 The name written on her forehead was a mystery: BABYLON THE GREAT THE MOTHER OF PROSTITUTES AND OF THE ABOMINATIONS OF THE EARTH.</a:t>
            </a:r>
          </a:p>
          <a:p>
            <a:endParaRPr lang="en-US" sz="3200" dirty="0"/>
          </a:p>
          <a:p>
            <a:r>
              <a:rPr lang="en-US" sz="3200" dirty="0"/>
              <a:t>6 I saw that the woman was drunk with the blood of God’s holy people, the blood of those who bore testimony to Jesus. When I saw her, I was greatly astonished.</a:t>
            </a:r>
          </a:p>
          <a:p>
            <a:r>
              <a:rPr lang="en-US" sz="3200" dirty="0"/>
              <a:t>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2576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754381" y="1034079"/>
            <a:ext cx="10927080" cy="5509200"/>
          </a:xfrm>
          <a:prstGeom prst="rect">
            <a:avLst/>
          </a:prstGeom>
          <a:noFill/>
        </p:spPr>
        <p:txBody>
          <a:bodyPr wrap="square">
            <a:spAutoFit/>
          </a:bodyPr>
          <a:lstStyle/>
          <a:p>
            <a:r>
              <a:rPr lang="en-US" sz="3200" dirty="0"/>
              <a:t>7 Then the angel said to me: “Why are you astonished? I will explain to you the mystery of the woman and of the beast she rides, which has the seven heads and ten horns.</a:t>
            </a:r>
          </a:p>
          <a:p>
            <a:r>
              <a:rPr lang="en-US" sz="3200" dirty="0"/>
              <a:t>8 The beast, which you saw, once was, now is not, and yet will come up out of the Abyss and go to its destruction. The inhabitants of the earth whose names have not been written in the book of life from the creation of the world will be astonished when they see the beast, because it once was, now is not, and yet will come. </a:t>
            </a:r>
          </a:p>
          <a:p>
            <a:r>
              <a:rPr lang="en-US" sz="3200" dirty="0"/>
              <a:t> 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92189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632460" y="1570037"/>
            <a:ext cx="10927080" cy="3539430"/>
          </a:xfrm>
          <a:prstGeom prst="rect">
            <a:avLst/>
          </a:prstGeom>
          <a:noFill/>
        </p:spPr>
        <p:txBody>
          <a:bodyPr wrap="square">
            <a:spAutoFit/>
          </a:bodyPr>
          <a:lstStyle/>
          <a:p>
            <a:r>
              <a:rPr lang="en-US" sz="3200" dirty="0"/>
              <a:t>9 “This calls for a mind with wisdom. The seven heads are seven hills on which the woman sits.</a:t>
            </a:r>
          </a:p>
          <a:p>
            <a:endParaRPr lang="en-US" sz="3200" dirty="0"/>
          </a:p>
          <a:p>
            <a:r>
              <a:rPr lang="en-US" sz="3200" dirty="0"/>
              <a:t>10 They are also seven kings. Five have fallen, one is, the other has not yet come; but when he does come, he must remain for only a little while. </a:t>
            </a:r>
          </a:p>
          <a:p>
            <a:r>
              <a:rPr lang="en-US" sz="3200" dirty="0"/>
              <a:t>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4236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632460" y="1570037"/>
            <a:ext cx="10927080" cy="4031873"/>
          </a:xfrm>
          <a:prstGeom prst="rect">
            <a:avLst/>
          </a:prstGeom>
          <a:noFill/>
        </p:spPr>
        <p:txBody>
          <a:bodyPr wrap="square">
            <a:spAutoFit/>
          </a:bodyPr>
          <a:lstStyle/>
          <a:p>
            <a:r>
              <a:rPr lang="en-US" sz="3200" dirty="0"/>
              <a:t>11 The beast who once was, and now is not, is an eighth king. He belongs to the seven and is going to his destruction.</a:t>
            </a:r>
          </a:p>
          <a:p>
            <a:endParaRPr lang="en-US" sz="3200" dirty="0"/>
          </a:p>
          <a:p>
            <a:r>
              <a:rPr lang="en-US" sz="3200" dirty="0"/>
              <a:t>12 “The ten horns you saw are ten kings who have not yet received a kingdom, but who for one hour will receive authority as kings along with the beast.</a:t>
            </a:r>
          </a:p>
          <a:p>
            <a:r>
              <a:rPr lang="en-US" sz="3200" dirty="0"/>
              <a:t>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6468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632460" y="1570037"/>
            <a:ext cx="10927080" cy="4031873"/>
          </a:xfrm>
          <a:prstGeom prst="rect">
            <a:avLst/>
          </a:prstGeom>
          <a:noFill/>
        </p:spPr>
        <p:txBody>
          <a:bodyPr wrap="square">
            <a:spAutoFit/>
          </a:bodyPr>
          <a:lstStyle/>
          <a:p>
            <a:r>
              <a:rPr lang="en-US" sz="3200" dirty="0"/>
              <a:t>13 They have one purpose and will give their power and authority to the beast.</a:t>
            </a:r>
          </a:p>
          <a:p>
            <a:endParaRPr lang="en-US" sz="3200" dirty="0"/>
          </a:p>
          <a:p>
            <a:r>
              <a:rPr lang="en-US" sz="3200" dirty="0"/>
              <a:t>14 They will wage war against the Lamb, but the Lamb will triumph over them because he is Lord of lords and King of kings—and with him will be his called, chosen and faithful followers.”</a:t>
            </a:r>
          </a:p>
          <a:p>
            <a:r>
              <a:rPr lang="en-US" sz="3200" dirty="0"/>
              <a:t>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4976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632460" y="1570037"/>
            <a:ext cx="10927080" cy="4031873"/>
          </a:xfrm>
          <a:prstGeom prst="rect">
            <a:avLst/>
          </a:prstGeom>
          <a:noFill/>
        </p:spPr>
        <p:txBody>
          <a:bodyPr wrap="square">
            <a:spAutoFit/>
          </a:bodyPr>
          <a:lstStyle/>
          <a:p>
            <a:r>
              <a:rPr lang="en-US" sz="3200" dirty="0"/>
              <a:t>15 Then the angel said to me, “The waters you saw, where the prostitute sits, are peoples, multitudes, nations and languages.</a:t>
            </a:r>
          </a:p>
          <a:p>
            <a:endParaRPr lang="en-US" sz="3200" dirty="0"/>
          </a:p>
          <a:p>
            <a:r>
              <a:rPr lang="en-US" sz="3200" dirty="0"/>
              <a:t>16 The beast and the ten horns you saw will hate the prostitute. They will bring her to ruin and leave her naked; they will eat her flesh and burn her with fire.</a:t>
            </a:r>
          </a:p>
          <a:p>
            <a:r>
              <a:rPr lang="en-US" sz="3200" dirty="0"/>
              <a:t>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1901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632460" y="1570037"/>
            <a:ext cx="10927080" cy="3539430"/>
          </a:xfrm>
          <a:prstGeom prst="rect">
            <a:avLst/>
          </a:prstGeom>
          <a:noFill/>
        </p:spPr>
        <p:txBody>
          <a:bodyPr wrap="square">
            <a:spAutoFit/>
          </a:bodyPr>
          <a:lstStyle/>
          <a:p>
            <a:r>
              <a:rPr lang="en-US" sz="3200" dirty="0"/>
              <a:t>17 For God has put it into their hearts to accomplish his purpose by agreeing to hand over to the beast their royal authority, until God’s words are fulfilled.</a:t>
            </a:r>
          </a:p>
          <a:p>
            <a:endParaRPr lang="en-US" sz="3200" dirty="0"/>
          </a:p>
          <a:p>
            <a:r>
              <a:rPr lang="en-US" sz="3200" dirty="0"/>
              <a:t>18 The woman you saw is the great city that rules over the kings of the earth.”</a:t>
            </a:r>
          </a:p>
          <a:p>
            <a:r>
              <a:rPr lang="en-US" sz="3200" dirty="0"/>
              <a:t>Rev 17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45197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Chapter 17  --  Babylon is Destroyed</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0851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D404AA4C-7F89-4C9D-301E-24BCD2D15E1C}"/>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329197906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163649</TotalTime>
  <Words>2152</Words>
  <Application>Microsoft Office PowerPoint</Application>
  <PresentationFormat>Widescreen</PresentationFormat>
  <Paragraphs>351</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154</cp:revision>
  <cp:lastPrinted>2025-07-13T18:56:46Z</cp:lastPrinted>
  <dcterms:created xsi:type="dcterms:W3CDTF">1998-04-14T16:29:50Z</dcterms:created>
  <dcterms:modified xsi:type="dcterms:W3CDTF">2025-09-21T18:28:02Z</dcterms:modified>
</cp:coreProperties>
</file>