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8"/>
  </p:notesMasterIdLst>
  <p:handoutMasterIdLst>
    <p:handoutMasterId r:id="rId29"/>
  </p:handoutMasterIdLst>
  <p:sldIdLst>
    <p:sldId id="2064" r:id="rId2"/>
    <p:sldId id="1977" r:id="rId3"/>
    <p:sldId id="2017" r:id="rId4"/>
    <p:sldId id="2330" r:id="rId5"/>
    <p:sldId id="1665" r:id="rId6"/>
    <p:sldId id="2156" r:id="rId7"/>
    <p:sldId id="1664" r:id="rId8"/>
    <p:sldId id="2143" r:id="rId9"/>
    <p:sldId id="2473" r:id="rId10"/>
    <p:sldId id="2489" r:id="rId11"/>
    <p:sldId id="2491" r:id="rId12"/>
    <p:sldId id="2480" r:id="rId13"/>
    <p:sldId id="2493" r:id="rId14"/>
    <p:sldId id="2494" r:id="rId15"/>
    <p:sldId id="2481" r:id="rId16"/>
    <p:sldId id="2495" r:id="rId17"/>
    <p:sldId id="2496" r:id="rId18"/>
    <p:sldId id="2497" r:id="rId19"/>
    <p:sldId id="2498" r:id="rId20"/>
    <p:sldId id="2499" r:id="rId21"/>
    <p:sldId id="2500" r:id="rId22"/>
    <p:sldId id="2501" r:id="rId23"/>
    <p:sldId id="2502" r:id="rId24"/>
    <p:sldId id="2503" r:id="rId25"/>
    <p:sldId id="2504" r:id="rId26"/>
    <p:sldId id="2505" r:id="rId27"/>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84" d="100"/>
          <a:sy n="84" d="100"/>
        </p:scale>
        <p:origin x="31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687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5396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9000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7473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094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5858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3517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60534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5971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9006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1092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3452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3900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75731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40755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82702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8452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5745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4524315"/>
          </a:xfrm>
          <a:prstGeom prst="rect">
            <a:avLst/>
          </a:prstGeom>
          <a:noFill/>
        </p:spPr>
        <p:txBody>
          <a:bodyPr wrap="square">
            <a:spAutoFit/>
          </a:bodyPr>
          <a:lstStyle/>
          <a:p>
            <a:r>
              <a:rPr lang="en-US" sz="3200" dirty="0"/>
              <a:t>Tower of Babel  --  Genesis 11:1-10</a:t>
            </a:r>
          </a:p>
          <a:p>
            <a:endParaRPr lang="en-US" sz="3200" dirty="0"/>
          </a:p>
          <a:p>
            <a:r>
              <a:rPr lang="en-US" sz="3200" dirty="0"/>
              <a:t>Babylon Religion</a:t>
            </a:r>
          </a:p>
          <a:p>
            <a:pPr lvl="2"/>
            <a:r>
              <a:rPr lang="en-US" sz="3200" dirty="0"/>
              <a:t>Founded by Semiramis,</a:t>
            </a:r>
          </a:p>
          <a:p>
            <a:pPr lvl="2"/>
            <a:r>
              <a:rPr lang="en-US" sz="3200" dirty="0"/>
              <a:t>Wife of Nimrod, Noah’s great grandson</a:t>
            </a:r>
          </a:p>
          <a:p>
            <a:pPr lvl="2"/>
            <a:r>
              <a:rPr lang="en-US" sz="3200" dirty="0"/>
              <a:t>Tammuz, Semiramis’ son elevated to messiah</a:t>
            </a:r>
          </a:p>
          <a:p>
            <a:pPr lvl="2"/>
            <a:r>
              <a:rPr lang="en-US" sz="3200" dirty="0"/>
              <a:t>Tammuz, killed by beast and came back to life</a:t>
            </a:r>
          </a:p>
          <a:p>
            <a:pPr lvl="2"/>
            <a:r>
              <a:rPr lang="en-US" sz="3200" dirty="0"/>
              <a:t>Tammuz – Baal in Hebrew</a:t>
            </a:r>
          </a:p>
          <a:p>
            <a:pPr lvl="2"/>
            <a:r>
              <a:rPr lang="en-US" sz="3200" dirty="0"/>
              <a:t>Baalites, Baalzebub, etc.</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Why Is Babylon So Despised?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882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63282" y="1337328"/>
            <a:ext cx="10465435" cy="4524315"/>
          </a:xfrm>
          <a:prstGeom prst="rect">
            <a:avLst/>
          </a:prstGeom>
          <a:noFill/>
        </p:spPr>
        <p:txBody>
          <a:bodyPr wrap="square">
            <a:spAutoFit/>
          </a:bodyPr>
          <a:lstStyle/>
          <a:p>
            <a:r>
              <a:rPr lang="en-US" sz="3200" dirty="0"/>
              <a:t>Revelation written about 95 AD</a:t>
            </a:r>
          </a:p>
          <a:p>
            <a:endParaRPr lang="en-US" sz="3200" dirty="0"/>
          </a:p>
          <a:p>
            <a:r>
              <a:rPr lang="en-US" sz="3200" dirty="0"/>
              <a:t>Rome -- “totally” evil to Christians in mid 60’s AD</a:t>
            </a:r>
          </a:p>
          <a:p>
            <a:pPr lvl="2"/>
            <a:r>
              <a:rPr lang="en-US" sz="3200" dirty="0"/>
              <a:t>Paul beheaded</a:t>
            </a:r>
          </a:p>
          <a:p>
            <a:pPr lvl="2"/>
            <a:r>
              <a:rPr lang="en-US" sz="3200" dirty="0"/>
              <a:t>Peter crucified </a:t>
            </a:r>
          </a:p>
          <a:p>
            <a:pPr lvl="2"/>
            <a:r>
              <a:rPr lang="en-US" sz="3200" dirty="0"/>
              <a:t>Christians persecuted</a:t>
            </a:r>
          </a:p>
          <a:p>
            <a:pPr lvl="2"/>
            <a:endParaRPr lang="en-US" sz="3200" dirty="0"/>
          </a:p>
          <a:p>
            <a:r>
              <a:rPr lang="en-US" sz="3200" dirty="0"/>
              <a:t>Rome was founded by Romulus &amp; Remus in 753 BC</a:t>
            </a:r>
          </a:p>
          <a:p>
            <a:pPr lvl="2"/>
            <a:r>
              <a:rPr lang="en-US" sz="3200" dirty="0"/>
              <a:t>The city of 7 hills</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Babylon Synonymous With Evil Cities </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5368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2013963"/>
            <a:ext cx="10465435" cy="2554545"/>
          </a:xfrm>
          <a:prstGeom prst="rect">
            <a:avLst/>
          </a:prstGeom>
          <a:noFill/>
        </p:spPr>
        <p:txBody>
          <a:bodyPr wrap="square">
            <a:spAutoFit/>
          </a:bodyPr>
          <a:lstStyle/>
          <a:p>
            <a:r>
              <a:rPr lang="en-US" sz="3200" dirty="0"/>
              <a:t>Babylon could be:</a:t>
            </a:r>
          </a:p>
          <a:p>
            <a:pPr marL="914400" lvl="1" indent="-457200">
              <a:buFont typeface="Arial" panose="020B0604020202020204" pitchFamily="34" charset="0"/>
              <a:buChar char="•"/>
            </a:pPr>
            <a:r>
              <a:rPr lang="en-US" sz="3200" dirty="0"/>
              <a:t>Symbolism for Rome</a:t>
            </a:r>
          </a:p>
          <a:p>
            <a:pPr marL="914400" lvl="1" indent="-457200">
              <a:buFont typeface="Arial" panose="020B0604020202020204" pitchFamily="34" charset="0"/>
              <a:buChar char="•"/>
            </a:pPr>
            <a:r>
              <a:rPr lang="en-US" sz="3200" dirty="0"/>
              <a:t>Babylon itself</a:t>
            </a:r>
          </a:p>
          <a:p>
            <a:pPr marL="914400" lvl="1" indent="-457200">
              <a:buFont typeface="Arial" panose="020B0604020202020204" pitchFamily="34" charset="0"/>
              <a:buChar char="•"/>
            </a:pPr>
            <a:r>
              <a:rPr lang="en-US" sz="3200" dirty="0"/>
              <a:t>Symbolism for all evil cities on earth from then until now</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Alternatives to Chapter 17 &amp; 18</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2830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2114550"/>
            <a:ext cx="10465435" cy="3539430"/>
          </a:xfrm>
          <a:prstGeom prst="rect">
            <a:avLst/>
          </a:prstGeom>
          <a:noFill/>
        </p:spPr>
        <p:txBody>
          <a:bodyPr wrap="square">
            <a:spAutoFit/>
          </a:bodyPr>
          <a:lstStyle/>
          <a:p>
            <a:r>
              <a:rPr lang="en-US" sz="3200" dirty="0"/>
              <a:t>Chapter 17 Babylon is tied to the Beast and his religion</a:t>
            </a:r>
          </a:p>
          <a:p>
            <a:endParaRPr lang="en-US" sz="3200" dirty="0"/>
          </a:p>
          <a:p>
            <a:pPr marL="914400" lvl="1" indent="-457200">
              <a:buFont typeface="Arial" panose="020B0604020202020204" pitchFamily="34" charset="0"/>
              <a:buChar char="•"/>
            </a:pPr>
            <a:r>
              <a:rPr lang="en-US" sz="3200" dirty="0"/>
              <a:t>Mystery is synonymous with religion</a:t>
            </a:r>
          </a:p>
          <a:p>
            <a:pPr marL="914400" lvl="1" indent="-457200">
              <a:buFont typeface="Arial" panose="020B0604020202020204" pitchFamily="34" charset="0"/>
              <a:buChar char="•"/>
            </a:pPr>
            <a:r>
              <a:rPr lang="en-US" sz="3200" dirty="0"/>
              <a:t>Beast of chapter 13 forces worship</a:t>
            </a:r>
          </a:p>
          <a:p>
            <a:pPr marL="914400" lvl="1" indent="-457200">
              <a:buFont typeface="Arial" panose="020B0604020202020204" pitchFamily="34" charset="0"/>
              <a:buChar char="•"/>
            </a:pPr>
            <a:r>
              <a:rPr lang="en-US" sz="3200" dirty="0"/>
              <a:t>The beast is handed over to Christ </a:t>
            </a:r>
          </a:p>
          <a:p>
            <a:endParaRPr lang="en-US" sz="3200" dirty="0"/>
          </a:p>
          <a:p>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 Babylon” of Chapter 17 &amp; 18</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5031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570037"/>
            <a:ext cx="10465435" cy="4524315"/>
          </a:xfrm>
          <a:prstGeom prst="rect">
            <a:avLst/>
          </a:prstGeom>
          <a:noFill/>
        </p:spPr>
        <p:txBody>
          <a:bodyPr wrap="square">
            <a:spAutoFit/>
          </a:bodyPr>
          <a:lstStyle/>
          <a:p>
            <a:r>
              <a:rPr lang="en-US" sz="3200" dirty="0"/>
              <a:t>Chapter 18 Babylon is tied to the beast’s commercial power</a:t>
            </a:r>
          </a:p>
          <a:p>
            <a:endParaRPr lang="en-US" sz="3200" dirty="0"/>
          </a:p>
          <a:p>
            <a:pPr marL="914400" lvl="1" indent="-457200">
              <a:buFont typeface="Arial" panose="020B0604020202020204" pitchFamily="34" charset="0"/>
              <a:buChar char="•"/>
            </a:pPr>
            <a:r>
              <a:rPr lang="en-US" sz="3200" dirty="0"/>
              <a:t>Beast of chapter 13 controls commerce through  666</a:t>
            </a:r>
          </a:p>
          <a:p>
            <a:pPr marL="914400" lvl="1" indent="-457200">
              <a:buFont typeface="Arial" panose="020B0604020202020204" pitchFamily="34" charset="0"/>
              <a:buChar char="•"/>
            </a:pPr>
            <a:r>
              <a:rPr lang="en-US" sz="3200" dirty="0"/>
              <a:t>The finality of “Babylon” is accomplished through the millstone</a:t>
            </a:r>
          </a:p>
          <a:p>
            <a:endParaRPr lang="en-US" sz="3200" dirty="0"/>
          </a:p>
          <a:p>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 Babylon” of Chapter 17 &amp; 18</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5837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1 After this I saw another angel coming down from heaven. He had great authority, and the earth was illuminated by his splendor.</a:t>
            </a:r>
          </a:p>
          <a:p>
            <a:r>
              <a:rPr lang="en-US" sz="3200" dirty="0"/>
              <a:t>2 With a mighty voice he shouted: “ ‘Fallen! Fallen is Babylon the Great! ’She has become a dwelling for demons and a haunt for every impure spirit, a haunt for every unclean bird, a haunt for every unclean and detestable animal.</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052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3 For all the nations have drunk the maddening wine of her adulteries. The kings of the earth committed adultery with her, and the merchants of the earth grew rich from her excessive luxuries.”</a:t>
            </a:r>
          </a:p>
          <a:p>
            <a:endParaRPr lang="en-US" sz="3200" dirty="0"/>
          </a:p>
          <a:p>
            <a:r>
              <a:rPr lang="en-US" sz="3200" dirty="0"/>
              <a:t>4 Then I heard another voice from heaven say: “ ‘Come out of her, my </a:t>
            </a:r>
            <a:r>
              <a:rPr lang="en-US" sz="3200" dirty="0" err="1"/>
              <a:t>people,’so</a:t>
            </a:r>
            <a:r>
              <a:rPr lang="en-US" sz="3200" dirty="0"/>
              <a:t> that you will not share in her sins, so that you will not receive any of her plagues;</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9333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3539430"/>
          </a:xfrm>
          <a:prstGeom prst="rect">
            <a:avLst/>
          </a:prstGeom>
          <a:noFill/>
        </p:spPr>
        <p:txBody>
          <a:bodyPr wrap="square">
            <a:spAutoFit/>
          </a:bodyPr>
          <a:lstStyle/>
          <a:p>
            <a:r>
              <a:rPr lang="en-US" sz="3200" dirty="0"/>
              <a:t>5 for her sins are piled up to heaven, and God has remembered her crimes.</a:t>
            </a:r>
          </a:p>
          <a:p>
            <a:endParaRPr lang="en-US" sz="3200" dirty="0"/>
          </a:p>
          <a:p>
            <a:r>
              <a:rPr lang="en-US" sz="3200" dirty="0"/>
              <a:t>6 Give back to her as she has given; pay her back double for what she has done. Pour her a double portion from her own cup.</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1007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7 Give her as much torment and grief as the glory and luxury she gave herself. In her heart she boasts, ‘I sit enthroned as queen. I am not a widow; I will never mourn.’</a:t>
            </a:r>
          </a:p>
          <a:p>
            <a:endParaRPr lang="en-US" sz="3200" dirty="0"/>
          </a:p>
          <a:p>
            <a:r>
              <a:rPr lang="en-US" sz="3200" dirty="0"/>
              <a:t>8 Therefore in one day her plagues will overtake her: death, mourning and famine. She will be consumed by fire, for mighty is the Lord God who judges her.</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715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031873"/>
          </a:xfrm>
          <a:prstGeom prst="rect">
            <a:avLst/>
          </a:prstGeom>
          <a:noFill/>
        </p:spPr>
        <p:txBody>
          <a:bodyPr wrap="square">
            <a:spAutoFit/>
          </a:bodyPr>
          <a:lstStyle/>
          <a:p>
            <a:r>
              <a:rPr lang="en-US" sz="3200" dirty="0"/>
              <a:t>9 “When the kings of the earth who committed adultery with her and shared her luxury see the smoke of her burning, they will weep and mourn over her.</a:t>
            </a:r>
          </a:p>
          <a:p>
            <a:endParaRPr lang="en-US" sz="3200" dirty="0"/>
          </a:p>
          <a:p>
            <a:r>
              <a:rPr lang="en-US" sz="3200" dirty="0"/>
              <a:t>10 Terrified at her torment, they will stand far off and cry: “ ‘Woe! Woe to you, great city, you mighty city of Babylon! In one hour your doom has come!’</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2963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Recapitulation</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Chapter 18</a:t>
            </a: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September 28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11 “The merchants of the earth will weep and mourn over her because no one buys their cargoes anymore—</a:t>
            </a:r>
          </a:p>
          <a:p>
            <a:endParaRPr lang="en-US" sz="3200" dirty="0"/>
          </a:p>
          <a:p>
            <a:r>
              <a:rPr lang="en-US" sz="3200" dirty="0"/>
              <a:t>12 cargoes of gold, silver, precious stones and pearls; fine linen, purple, silk and scarlet cloth; every sort of citron wood, and articles of every kind made of ivory, costly wood, bronze, iron and marble;</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3658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13 cargoes of cinnamon and spice, of incense, myrrh and frankincense, of wine and olive oil, of fine flour and wheat; cattle and sheep; horses and carriages; and human beings sold as slaves.</a:t>
            </a:r>
          </a:p>
          <a:p>
            <a:endParaRPr lang="en-US" sz="3200" dirty="0"/>
          </a:p>
          <a:p>
            <a:r>
              <a:rPr lang="en-US" sz="3200" dirty="0"/>
              <a:t>14 “They will say, ‘The fruit you longed for is gone from you. All your luxury and splendor have vanished, never to be recovered.’</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6256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031873"/>
          </a:xfrm>
          <a:prstGeom prst="rect">
            <a:avLst/>
          </a:prstGeom>
          <a:noFill/>
        </p:spPr>
        <p:txBody>
          <a:bodyPr wrap="square">
            <a:spAutoFit/>
          </a:bodyPr>
          <a:lstStyle/>
          <a:p>
            <a:r>
              <a:rPr lang="en-US" sz="3200" dirty="0"/>
              <a:t>15 The merchants who sold these things and gained their wealth from her will stand far off, terrified at her torment. They will weep and mourn</a:t>
            </a:r>
          </a:p>
          <a:p>
            <a:endParaRPr lang="en-US" sz="3200" dirty="0"/>
          </a:p>
          <a:p>
            <a:r>
              <a:rPr lang="en-US" sz="3200" dirty="0"/>
              <a:t>16 and cry out: “ ‘Woe! Woe to you, great city, dressed in fine linen, purple and scarlet, and glittering with gold, precious stones and pearls!</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972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031873"/>
          </a:xfrm>
          <a:prstGeom prst="rect">
            <a:avLst/>
          </a:prstGeom>
          <a:noFill/>
        </p:spPr>
        <p:txBody>
          <a:bodyPr wrap="square">
            <a:spAutoFit/>
          </a:bodyPr>
          <a:lstStyle/>
          <a:p>
            <a:r>
              <a:rPr lang="en-US" sz="3200" dirty="0"/>
              <a:t>17 In one hour such great wealth has been brought to ruin!’ “Every sea captain, and all who travel by ship, the sailors, and all who earn their living from the sea, will stand far off.</a:t>
            </a:r>
          </a:p>
          <a:p>
            <a:endParaRPr lang="en-US" sz="3200" dirty="0"/>
          </a:p>
          <a:p>
            <a:r>
              <a:rPr lang="en-US" sz="3200" dirty="0"/>
              <a:t>18 When they see the smoke of her burning, they will exclaim, ‘Was there ever a city like this great city?’</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2026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19 They will throw dust on their heads, and with weeping and mourning cry out: “ ‘Woe! Woe to you, great city, where all who had ships on the sea became rich through her wealth! In one hour she has been brought to ruin!’</a:t>
            </a:r>
          </a:p>
          <a:p>
            <a:r>
              <a:rPr lang="en-US" sz="3200" dirty="0"/>
              <a:t>20 “Rejoice over her, you heavens! Rejoice, you people of God! Rejoice, apostles and prophets! For God has judged her with the judgment she imposed on you.”</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9397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5016758"/>
          </a:xfrm>
          <a:prstGeom prst="rect">
            <a:avLst/>
          </a:prstGeom>
          <a:noFill/>
        </p:spPr>
        <p:txBody>
          <a:bodyPr wrap="square">
            <a:spAutoFit/>
          </a:bodyPr>
          <a:lstStyle/>
          <a:p>
            <a:r>
              <a:rPr lang="en-US" sz="3200" dirty="0"/>
              <a:t>21 Then a mighty angel picked up a boulder the size of a large millstone and threw it into the sea, and said: “With such violence the great city of Babylon will be thrown down, never to be found again.</a:t>
            </a:r>
          </a:p>
          <a:p>
            <a:r>
              <a:rPr lang="en-US" sz="3200" dirty="0"/>
              <a:t>22 The music of harpists and musicians, pipers and trumpeters, will never be heard in you again. No worker of any trade will ever be found in you again. The sound of a millstone will never be heard in you again.</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8118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067435" y="1822162"/>
            <a:ext cx="10465435" cy="4524315"/>
          </a:xfrm>
          <a:prstGeom prst="rect">
            <a:avLst/>
          </a:prstGeom>
          <a:noFill/>
        </p:spPr>
        <p:txBody>
          <a:bodyPr wrap="square">
            <a:spAutoFit/>
          </a:bodyPr>
          <a:lstStyle/>
          <a:p>
            <a:r>
              <a:rPr lang="en-US" sz="3200" dirty="0"/>
              <a:t>23 The light of a lamp will never shine in you again. The voice of bridegroom and bride will never be heard in you again. Your merchants were the world’s important people. By your magic spell all the nations were led astray.</a:t>
            </a:r>
          </a:p>
          <a:p>
            <a:r>
              <a:rPr lang="en-US" sz="3200" dirty="0"/>
              <a:t>24 In her was found the blood of prophets and of God’s holy people, of all who have been slaughtered on the earth.”</a:t>
            </a:r>
          </a:p>
          <a:p>
            <a:r>
              <a:rPr lang="en-US" sz="3200" dirty="0"/>
              <a:t>Rev 18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Chapter 17  --  The Beast’s commerce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2519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1074509"/>
            <a:ext cx="10435589" cy="4708981"/>
          </a:xfrm>
          <a:prstGeom prst="rect">
            <a:avLst/>
          </a:prstGeom>
          <a:noFill/>
        </p:spPr>
        <p:txBody>
          <a:bodyPr wrap="square">
            <a:spAutoFit/>
          </a:bodyPr>
          <a:lstStyle/>
          <a:p>
            <a:pPr algn="ctr"/>
            <a:r>
              <a:rPr lang="en-US" sz="6000" dirty="0"/>
              <a:t>Chronological</a:t>
            </a:r>
          </a:p>
          <a:p>
            <a:pPr algn="ctr"/>
            <a:endParaRPr lang="en-US" sz="6000" dirty="0"/>
          </a:p>
          <a:p>
            <a:pPr algn="ctr"/>
            <a:r>
              <a:rPr lang="en-US" sz="6000" dirty="0"/>
              <a:t>Vs.</a:t>
            </a:r>
          </a:p>
          <a:p>
            <a:pPr algn="ctr"/>
            <a:endParaRPr lang="en-US" sz="6000" dirty="0"/>
          </a:p>
          <a:p>
            <a:pPr algn="ctr"/>
            <a:r>
              <a:rPr lang="en-US" sz="6000" dirty="0"/>
              <a:t>Recapitulation</a:t>
            </a:r>
          </a:p>
        </p:txBody>
      </p:sp>
    </p:spTree>
    <p:extLst>
      <p:ext uri="{BB962C8B-B14F-4D97-AF65-F5344CB8AC3E}">
        <p14:creationId xmlns:p14="http://schemas.microsoft.com/office/powerpoint/2010/main" val="55080457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169967</TotalTime>
  <Words>2038</Words>
  <Application>Microsoft Office PowerPoint</Application>
  <PresentationFormat>Widescreen</PresentationFormat>
  <Paragraphs>296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158</cp:revision>
  <cp:lastPrinted>2025-07-13T18:56:46Z</cp:lastPrinted>
  <dcterms:created xsi:type="dcterms:W3CDTF">1998-04-14T16:29:50Z</dcterms:created>
  <dcterms:modified xsi:type="dcterms:W3CDTF">2025-09-28T18:35:20Z</dcterms:modified>
</cp:coreProperties>
</file>