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41" r:id="rId1"/>
  </p:sldMasterIdLst>
  <p:notesMasterIdLst>
    <p:notesMasterId r:id="rId21"/>
  </p:notesMasterIdLst>
  <p:handoutMasterIdLst>
    <p:handoutMasterId r:id="rId22"/>
  </p:handoutMasterIdLst>
  <p:sldIdLst>
    <p:sldId id="2064" r:id="rId2"/>
    <p:sldId id="1977" r:id="rId3"/>
    <p:sldId id="2017" r:id="rId4"/>
    <p:sldId id="2330" r:id="rId5"/>
    <p:sldId id="1665" r:id="rId6"/>
    <p:sldId id="2156" r:id="rId7"/>
    <p:sldId id="1664" r:id="rId8"/>
    <p:sldId id="2143" r:id="rId9"/>
    <p:sldId id="2489" r:id="rId10"/>
    <p:sldId id="2490" r:id="rId11"/>
    <p:sldId id="2491" r:id="rId12"/>
    <p:sldId id="2481" r:id="rId13"/>
    <p:sldId id="2482" r:id="rId14"/>
    <p:sldId id="2483" r:id="rId15"/>
    <p:sldId id="2484" r:id="rId16"/>
    <p:sldId id="2485" r:id="rId17"/>
    <p:sldId id="2486" r:id="rId18"/>
    <p:sldId id="2487" r:id="rId19"/>
    <p:sldId id="2488" r:id="rId20"/>
  </p:sldIdLst>
  <p:sldSz cx="12192000" cy="6858000"/>
  <p:notesSz cx="7102475" cy="9388475"/>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3333FF"/>
    <a:srgbClr val="00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autoAdjust="0"/>
    <p:restoredTop sz="94660"/>
  </p:normalViewPr>
  <p:slideViewPr>
    <p:cSldViewPr snapToGrid="0">
      <p:cViewPr varScale="1">
        <p:scale>
          <a:sx n="84" d="100"/>
          <a:sy n="84" d="100"/>
        </p:scale>
        <p:origin x="312"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902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sz="quarter" idx="3"/>
          </p:nvPr>
        </p:nvSpPr>
        <p:spPr bwMode="auto">
          <a:xfrm>
            <a:off x="946150" y="4459288"/>
            <a:ext cx="5210175" cy="4224337"/>
          </a:xfrm>
          <a:prstGeom prst="rect">
            <a:avLst/>
          </a:prstGeom>
          <a:noFill/>
          <a:ln w="9525">
            <a:noFill/>
            <a:miter lim="800000"/>
            <a:headEnd/>
            <a:tailEnd/>
          </a:ln>
          <a:effectLst/>
        </p:spPr>
        <p:txBody>
          <a:bodyPr vert="horz" wrap="square" lIns="92370" tIns="45375" rIns="92370" bIns="4537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9" name="Rectangle 3"/>
          <p:cNvSpPr>
            <a:spLocks noGrp="1" noRot="1" noChangeAspect="1" noChangeArrowheads="1" noTextEdit="1"/>
          </p:cNvSpPr>
          <p:nvPr>
            <p:ph type="sldImg" idx="2"/>
          </p:nvPr>
        </p:nvSpPr>
        <p:spPr bwMode="auto">
          <a:xfrm>
            <a:off x="438150" y="709613"/>
            <a:ext cx="6235700" cy="3508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13098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94267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764904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78616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858586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006764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685902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347606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693032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277202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729407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372188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22925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7633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47889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10737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91354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a:p>
            <a:pPr>
              <a:buFontTx/>
              <a:buChar char="•"/>
            </a:pPr>
            <a:r>
              <a:rPr lang="en-US" altLang="en-US" sz="1400" b="1" dirty="0"/>
              <a:t>The baseball diamond is used to represent the growth and progress as it relates to the Christian Life and Service Seminars.</a:t>
            </a:r>
          </a:p>
          <a:p>
            <a:endParaRPr lang="en-US" altLang="en-US" sz="1400" b="1" dirty="0"/>
          </a:p>
          <a:p>
            <a:pPr>
              <a:buFontTx/>
              <a:buChar char="•"/>
            </a:pPr>
            <a:r>
              <a:rPr lang="en-US" altLang="en-US" sz="1400" b="1" dirty="0"/>
              <a:t>Today’s Agenda/Housekeeping</a:t>
            </a:r>
          </a:p>
        </p:txBody>
      </p:sp>
    </p:spTree>
    <p:extLst>
      <p:ext uri="{BB962C8B-B14F-4D97-AF65-F5344CB8AC3E}">
        <p14:creationId xmlns:p14="http://schemas.microsoft.com/office/powerpoint/2010/main" val="1176806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301561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6E7A79-B255-4557-B88B-10C88EF7D515}" type="slidenum">
              <a:rPr lang="en-US" smtClean="0"/>
              <a:pPr>
                <a:defRPr/>
              </a:pPr>
              <a:t>‹#›</a:t>
            </a:fld>
            <a:endParaRPr lang="en-US"/>
          </a:p>
        </p:txBody>
      </p:sp>
    </p:spTree>
    <p:extLst>
      <p:ext uri="{BB962C8B-B14F-4D97-AF65-F5344CB8AC3E}">
        <p14:creationId xmlns:p14="http://schemas.microsoft.com/office/powerpoint/2010/main" val="13935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2926160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31128201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8252498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1356658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54257782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00939179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5F0541-9276-4DF9-AB6A-44F44611E035}" type="slidenum">
              <a:rPr lang="en-US" smtClean="0"/>
              <a:pPr>
                <a:defRPr/>
              </a:pPr>
              <a:t>‹#›</a:t>
            </a:fld>
            <a:endParaRPr lang="en-US"/>
          </a:p>
        </p:txBody>
      </p:sp>
    </p:spTree>
    <p:extLst>
      <p:ext uri="{BB962C8B-B14F-4D97-AF65-F5344CB8AC3E}">
        <p14:creationId xmlns:p14="http://schemas.microsoft.com/office/powerpoint/2010/main" val="417264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A490AD-8348-4531-9D9D-6EDEC31C1C03}" type="slidenum">
              <a:rPr lang="en-US" smtClean="0"/>
              <a:pPr>
                <a:defRPr/>
              </a:pPr>
              <a:t>‹#›</a:t>
            </a:fld>
            <a:endParaRPr lang="en-US"/>
          </a:p>
        </p:txBody>
      </p:sp>
    </p:spTree>
    <p:extLst>
      <p:ext uri="{BB962C8B-B14F-4D97-AF65-F5344CB8AC3E}">
        <p14:creationId xmlns:p14="http://schemas.microsoft.com/office/powerpoint/2010/main" val="422414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63E022-C3C5-479F-B9B3-F5B37C7ACD44}" type="slidenum">
              <a:rPr lang="en-US" smtClean="0"/>
              <a:pPr>
                <a:defRPr/>
              </a:pPr>
              <a:t>‹#›</a:t>
            </a:fld>
            <a:endParaRPr lang="en-US"/>
          </a:p>
        </p:txBody>
      </p:sp>
    </p:spTree>
    <p:extLst>
      <p:ext uri="{BB962C8B-B14F-4D97-AF65-F5344CB8AC3E}">
        <p14:creationId xmlns:p14="http://schemas.microsoft.com/office/powerpoint/2010/main" val="127420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053175-9E8B-4908-A95A-3791F4C0C31C}" type="slidenum">
              <a:rPr lang="en-US" smtClean="0"/>
              <a:pPr>
                <a:defRPr/>
              </a:pPr>
              <a:t>‹#›</a:t>
            </a:fld>
            <a:endParaRPr lang="en-US"/>
          </a:p>
        </p:txBody>
      </p:sp>
    </p:spTree>
    <p:extLst>
      <p:ext uri="{BB962C8B-B14F-4D97-AF65-F5344CB8AC3E}">
        <p14:creationId xmlns:p14="http://schemas.microsoft.com/office/powerpoint/2010/main" val="98613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A7B0F1-8761-47A1-BD9C-189064AF1A59}" type="slidenum">
              <a:rPr lang="en-US" smtClean="0"/>
              <a:pPr>
                <a:defRPr/>
              </a:pPr>
              <a:t>‹#›</a:t>
            </a:fld>
            <a:endParaRPr lang="en-US"/>
          </a:p>
        </p:txBody>
      </p:sp>
    </p:spTree>
    <p:extLst>
      <p:ext uri="{BB962C8B-B14F-4D97-AF65-F5344CB8AC3E}">
        <p14:creationId xmlns:p14="http://schemas.microsoft.com/office/powerpoint/2010/main" val="232354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28F2D80-99B8-42FF-8D95-67B2D5E01E3C}" type="slidenum">
              <a:rPr lang="en-US" smtClean="0"/>
              <a:pPr>
                <a:defRPr/>
              </a:pPr>
              <a:t>‹#›</a:t>
            </a:fld>
            <a:endParaRPr lang="en-US"/>
          </a:p>
        </p:txBody>
      </p:sp>
    </p:spTree>
    <p:extLst>
      <p:ext uri="{BB962C8B-B14F-4D97-AF65-F5344CB8AC3E}">
        <p14:creationId xmlns:p14="http://schemas.microsoft.com/office/powerpoint/2010/main" val="69507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E2E8869-E9D6-4F9A-BCA9-758C5B13937E}" type="slidenum">
              <a:rPr lang="en-US" smtClean="0"/>
              <a:pPr>
                <a:defRPr/>
              </a:pPr>
              <a:t>‹#›</a:t>
            </a:fld>
            <a:endParaRPr lang="en-US"/>
          </a:p>
        </p:txBody>
      </p:sp>
    </p:spTree>
    <p:extLst>
      <p:ext uri="{BB962C8B-B14F-4D97-AF65-F5344CB8AC3E}">
        <p14:creationId xmlns:p14="http://schemas.microsoft.com/office/powerpoint/2010/main" val="120711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54118A-B675-455C-AE08-C00DA0C42FCD}" type="slidenum">
              <a:rPr lang="en-US" smtClean="0"/>
              <a:pPr>
                <a:defRPr/>
              </a:pPr>
              <a:t>‹#›</a:t>
            </a:fld>
            <a:endParaRPr lang="en-US"/>
          </a:p>
        </p:txBody>
      </p:sp>
    </p:spTree>
    <p:extLst>
      <p:ext uri="{BB962C8B-B14F-4D97-AF65-F5344CB8AC3E}">
        <p14:creationId xmlns:p14="http://schemas.microsoft.com/office/powerpoint/2010/main" val="362823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1A78E-9F2C-4C96-992E-B13FD75E5692}" type="slidenum">
              <a:rPr lang="en-US" smtClean="0"/>
              <a:pPr>
                <a:defRPr/>
              </a:pPr>
              <a:t>‹#›</a:t>
            </a:fld>
            <a:endParaRPr lang="en-US"/>
          </a:p>
        </p:txBody>
      </p:sp>
    </p:spTree>
    <p:extLst>
      <p:ext uri="{BB962C8B-B14F-4D97-AF65-F5344CB8AC3E}">
        <p14:creationId xmlns:p14="http://schemas.microsoft.com/office/powerpoint/2010/main" val="68950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4B1B4A4-CFD4-494E-B45E-30280426BF87}" type="slidenum">
              <a:rPr lang="en-US" smtClean="0"/>
              <a:pPr>
                <a:defRPr/>
              </a:pPr>
              <a:t>‹#›</a:t>
            </a:fld>
            <a:endParaRPr lang="en-US"/>
          </a:p>
        </p:txBody>
      </p:sp>
    </p:spTree>
    <p:extLst>
      <p:ext uri="{BB962C8B-B14F-4D97-AF65-F5344CB8AC3E}">
        <p14:creationId xmlns:p14="http://schemas.microsoft.com/office/powerpoint/2010/main" val="211674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118950141"/>
      </p:ext>
    </p:extLst>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2781300" y="3124200"/>
            <a:ext cx="670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3077" name="TextBox 1"/>
          <p:cNvSpPr txBox="1">
            <a:spLocks noChangeArrowheads="1"/>
          </p:cNvSpPr>
          <p:nvPr/>
        </p:nvSpPr>
        <p:spPr bwMode="auto">
          <a:xfrm>
            <a:off x="838200" y="6096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1" u="none" strike="noStrike" kern="1200" cap="none" spc="0" normalizeH="0" baseline="0" noProof="0">
                <a:ln>
                  <a:noFill/>
                </a:ln>
                <a:solidFill>
                  <a:prstClr val="white"/>
                </a:solidFill>
                <a:effectLst/>
                <a:uLnTx/>
                <a:uFillTx/>
                <a:latin typeface="Bookman Old Style" panose="02050604050505020204"/>
                <a:ea typeface="+mn-ea"/>
                <a:cs typeface="Arial" charset="0"/>
              </a:rPr>
              <a:t>FBC Liberty Small Group</a:t>
            </a:r>
          </a:p>
        </p:txBody>
      </p:sp>
      <p:sp>
        <p:nvSpPr>
          <p:cNvPr id="6" name="Rectangle 2"/>
          <p:cNvSpPr txBox="1">
            <a:spLocks noChangeArrowheads="1"/>
          </p:cNvSpPr>
          <p:nvPr/>
        </p:nvSpPr>
        <p:spPr bwMode="auto">
          <a:xfrm>
            <a:off x="1295400" y="2895600"/>
            <a:ext cx="93726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The Revelation of John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Revelation 2 - #4</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4100" i="0" kern="0" dirty="0" err="1">
                <a:solidFill>
                  <a:prstClr val="white"/>
                </a:solidFill>
                <a:latin typeface="Rockwell" panose="02060603020205020403"/>
              </a:rPr>
              <a:t>Febr</a:t>
            </a:r>
            <a:r>
              <a:rPr kumimoji="0" lang="en-US" altLang="en-US" sz="4100" b="1" i="0" u="none" strike="noStrike" kern="0" cap="none" spc="0" normalizeH="0" baseline="0" noProof="0" dirty="0" err="1">
                <a:ln>
                  <a:noFill/>
                </a:ln>
                <a:solidFill>
                  <a:prstClr val="white"/>
                </a:solidFill>
                <a:effectLst/>
                <a:uLnTx/>
                <a:uFillTx/>
                <a:latin typeface="Rockwell" panose="02060603020205020403"/>
                <a:ea typeface="+mj-ea"/>
                <a:cs typeface="+mj-cs"/>
              </a:rPr>
              <a:t>uary</a:t>
            </a: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 16, 2025</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4100" b="1" i="1" u="none" strike="noStrike" kern="0" cap="none" spc="0" normalizeH="0" baseline="0" noProof="0" dirty="0">
              <a:ln>
                <a:noFill/>
              </a:ln>
              <a:solidFill>
                <a:prstClr val="white"/>
              </a:solidFill>
              <a:effectLst/>
              <a:uLnTx/>
              <a:uFillTx/>
              <a:latin typeface="Bookman Old Style" panose="02050604050505020204"/>
              <a:ea typeface="+mj-ea"/>
              <a:cs typeface="+mj-cs"/>
            </a:endParaRPr>
          </a:p>
        </p:txBody>
      </p:sp>
      <p:pic>
        <p:nvPicPr>
          <p:cNvPr id="3" name="Picture 2" descr="A book with text overlay&#10;&#10;AI-generated content may be incorrect.">
            <a:extLst>
              <a:ext uri="{FF2B5EF4-FFF2-40B4-BE49-F238E27FC236}">
                <a16:creationId xmlns:a16="http://schemas.microsoft.com/office/drawing/2014/main" id="{66B438F5-C7E2-A260-19FE-2ED9F28E0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891733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337328"/>
            <a:ext cx="10465435" cy="4031873"/>
          </a:xfrm>
          <a:prstGeom prst="rect">
            <a:avLst/>
          </a:prstGeom>
          <a:noFill/>
        </p:spPr>
        <p:txBody>
          <a:bodyPr wrap="square">
            <a:spAutoFit/>
          </a:bodyPr>
          <a:lstStyle/>
          <a:p>
            <a:r>
              <a:rPr lang="en-US" sz="3200" dirty="0"/>
              <a:t>33 He will put the sheep on his right and the goats on his left.</a:t>
            </a:r>
          </a:p>
          <a:p>
            <a:endParaRPr lang="en-US" sz="3200" dirty="0"/>
          </a:p>
          <a:p>
            <a:r>
              <a:rPr lang="en-US" sz="3200" dirty="0"/>
              <a:t>34 “Then the King will say to those on his right, ‘Come, you who are blessed by my Father; take your inheritance, the kingdom prepared for you since the creation of the world.</a:t>
            </a:r>
          </a:p>
          <a:p>
            <a:r>
              <a:rPr lang="en-US" sz="3200" dirty="0"/>
              <a:t>Matthew 25</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Matthew 25  --  Christ &amp; The End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17185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337328"/>
            <a:ext cx="10465435" cy="3539430"/>
          </a:xfrm>
          <a:prstGeom prst="rect">
            <a:avLst/>
          </a:prstGeom>
          <a:noFill/>
        </p:spPr>
        <p:txBody>
          <a:bodyPr wrap="square">
            <a:spAutoFit/>
          </a:bodyPr>
          <a:lstStyle/>
          <a:p>
            <a:r>
              <a:rPr lang="en-US" sz="3200" dirty="0"/>
              <a:t>41 “Then he will say to those on his left, ‘Depart from me, you who are cursed, into the eternal fire prepared for the devil and his angels.</a:t>
            </a:r>
          </a:p>
          <a:p>
            <a:endParaRPr lang="en-US" sz="3200" dirty="0"/>
          </a:p>
          <a:p>
            <a:r>
              <a:rPr lang="en-US" sz="3200" dirty="0"/>
              <a:t>46 “Then they will go away to eternal punishment, but the righteous to eternal life.”</a:t>
            </a:r>
          </a:p>
          <a:p>
            <a:r>
              <a:rPr lang="en-US" sz="3200" dirty="0"/>
              <a:t>Matthew 25</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Matthew 25  --  Christ &amp; The End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18931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337328"/>
            <a:ext cx="10465435" cy="3539430"/>
          </a:xfrm>
          <a:prstGeom prst="rect">
            <a:avLst/>
          </a:prstGeom>
          <a:noFill/>
        </p:spPr>
        <p:txBody>
          <a:bodyPr wrap="square">
            <a:spAutoFit/>
          </a:bodyPr>
          <a:lstStyle/>
          <a:p>
            <a:r>
              <a:rPr lang="en-US" sz="3200" dirty="0"/>
              <a:t>1 And I saw an angel coming down out of heaven, having the key to the Abyss and holding in his hand a great chain.</a:t>
            </a:r>
          </a:p>
          <a:p>
            <a:endParaRPr lang="en-US" sz="3200" dirty="0"/>
          </a:p>
          <a:p>
            <a:r>
              <a:rPr lang="en-US" sz="3200" dirty="0"/>
              <a:t>2 He seized the dragon, that ancient serpent, who is the devil, or Satan, and bound him for a thousand years.</a:t>
            </a:r>
          </a:p>
          <a:p>
            <a:r>
              <a:rPr lang="en-US" sz="3200" dirty="0"/>
              <a:t>Rev 20</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Chapter 20  --  The 1000 Yr Reign</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60527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625343"/>
            <a:ext cx="10465435" cy="2554545"/>
          </a:xfrm>
          <a:prstGeom prst="rect">
            <a:avLst/>
          </a:prstGeom>
          <a:noFill/>
        </p:spPr>
        <p:txBody>
          <a:bodyPr wrap="square">
            <a:spAutoFit/>
          </a:bodyPr>
          <a:lstStyle/>
          <a:p>
            <a:r>
              <a:rPr lang="en-US" sz="3200" dirty="0"/>
              <a:t>3 He threw him into the Abyss, and locked and sealed it over him, to keep him from deceiving the nations anymore until the thousand years were ended. After that, he must be set free for a short time.</a:t>
            </a:r>
          </a:p>
          <a:p>
            <a:r>
              <a:rPr lang="en-US" sz="3200" dirty="0"/>
              <a:t>Rev 20</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Chapter 20  --  The 1000 Yr Reign</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30197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470421"/>
            <a:ext cx="10465435" cy="4524315"/>
          </a:xfrm>
          <a:prstGeom prst="rect">
            <a:avLst/>
          </a:prstGeom>
          <a:noFill/>
        </p:spPr>
        <p:txBody>
          <a:bodyPr wrap="square">
            <a:spAutoFit/>
          </a:bodyPr>
          <a:lstStyle/>
          <a:p>
            <a:r>
              <a:rPr lang="en-US" sz="3200" dirty="0"/>
              <a:t>4 I saw thrones on which were seated those who had been given authority to judge. And I saw the souls of those who had been beheaded because of their testimony about Jesus and because of the word of God. They had not worshiped the beast or its image and had not received its mark on their foreheads or their hands. They came to life and reigned with Christ a thousand years.</a:t>
            </a:r>
          </a:p>
          <a:p>
            <a:r>
              <a:rPr lang="en-US" sz="3200" dirty="0"/>
              <a:t>Rev 20</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Chapter 20  --  The 1000 Yr Reign</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783272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470421"/>
            <a:ext cx="10465435" cy="4524315"/>
          </a:xfrm>
          <a:prstGeom prst="rect">
            <a:avLst/>
          </a:prstGeom>
          <a:noFill/>
        </p:spPr>
        <p:txBody>
          <a:bodyPr wrap="square">
            <a:spAutoFit/>
          </a:bodyPr>
          <a:lstStyle/>
          <a:p>
            <a:r>
              <a:rPr lang="en-US" sz="3200" dirty="0"/>
              <a:t>5 (The rest of the dead did not come to life until the thousand years were ended.) This is the first resurrection.</a:t>
            </a:r>
          </a:p>
          <a:p>
            <a:endParaRPr lang="en-US" sz="3200" dirty="0"/>
          </a:p>
          <a:p>
            <a:r>
              <a:rPr lang="en-US" sz="3200" dirty="0"/>
              <a:t>6 Blessed and holy are those who share in the first resurrection. The second death has no power over them, but they will be priests of God and of Christ and will reign with him for a thousand years.</a:t>
            </a:r>
          </a:p>
          <a:p>
            <a:r>
              <a:rPr lang="en-US" sz="3200" dirty="0"/>
              <a:t>Rev 20</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Chapter 20  --  The 1000 Yr Reign</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919452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470421"/>
            <a:ext cx="10465435" cy="4031873"/>
          </a:xfrm>
          <a:prstGeom prst="rect">
            <a:avLst/>
          </a:prstGeom>
          <a:noFill/>
        </p:spPr>
        <p:txBody>
          <a:bodyPr wrap="square">
            <a:spAutoFit/>
          </a:bodyPr>
          <a:lstStyle/>
          <a:p>
            <a:r>
              <a:rPr lang="en-US" sz="3200" dirty="0"/>
              <a:t>7 When the thousand years are over, Satan will be released from his prison</a:t>
            </a:r>
          </a:p>
          <a:p>
            <a:endParaRPr lang="en-US" sz="3200" dirty="0"/>
          </a:p>
          <a:p>
            <a:r>
              <a:rPr lang="en-US" sz="3200" dirty="0"/>
              <a:t>8 and will go out to deceive the nations in the four corners of the earth—Gog and Magog—and to gather them for battle. In number they are like the sand on the seashore.</a:t>
            </a:r>
          </a:p>
          <a:p>
            <a:r>
              <a:rPr lang="en-US" sz="3200" dirty="0"/>
              <a:t>Rev 20</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Chapter 20  --  The 1000 Yr Reign</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574512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337328"/>
            <a:ext cx="10465435" cy="5016758"/>
          </a:xfrm>
          <a:prstGeom prst="rect">
            <a:avLst/>
          </a:prstGeom>
          <a:noFill/>
        </p:spPr>
        <p:txBody>
          <a:bodyPr wrap="square">
            <a:spAutoFit/>
          </a:bodyPr>
          <a:lstStyle/>
          <a:p>
            <a:r>
              <a:rPr lang="en-US" sz="3200" dirty="0"/>
              <a:t>9 They marched across the breadth of the earth and surrounded the camp of God’s people, the city he loves. But fire came down from heaven and devoured them.</a:t>
            </a:r>
          </a:p>
          <a:p>
            <a:endParaRPr lang="en-US" sz="3200" dirty="0"/>
          </a:p>
          <a:p>
            <a:r>
              <a:rPr lang="en-US" sz="3200" dirty="0"/>
              <a:t>10 And the devil, who deceived them, was thrown into the lake of burning sulfur, where the beast and the false prophet had been thrown. They will be tormented day and night for ever and ever.</a:t>
            </a:r>
          </a:p>
          <a:p>
            <a:r>
              <a:rPr lang="en-US" sz="3200" dirty="0"/>
              <a:t>Rev 20</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Chapter 20  --  The 1000 Yr Reign</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53909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337328"/>
            <a:ext cx="10465435" cy="5016758"/>
          </a:xfrm>
          <a:prstGeom prst="rect">
            <a:avLst/>
          </a:prstGeom>
          <a:noFill/>
        </p:spPr>
        <p:txBody>
          <a:bodyPr wrap="square">
            <a:spAutoFit/>
          </a:bodyPr>
          <a:lstStyle/>
          <a:p>
            <a:r>
              <a:rPr lang="en-US" sz="3200" dirty="0"/>
              <a:t>11 Then I saw a great white throne and him who was seated on it. The earth and the heavens fled from his presence, and there was no place for them.</a:t>
            </a:r>
          </a:p>
          <a:p>
            <a:endParaRPr lang="en-US" sz="3200" dirty="0"/>
          </a:p>
          <a:p>
            <a:r>
              <a:rPr lang="en-US" sz="3200" dirty="0"/>
              <a:t>12 And I saw the dead, great and small, standing before the throne, and books were opened. Another book was opened, which is the book of life. The dead were judged according to what they had done as recorded in the books.</a:t>
            </a:r>
          </a:p>
          <a:p>
            <a:r>
              <a:rPr lang="en-US" sz="3200" dirty="0"/>
              <a:t>Rev 20</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Chapter 20  --  The 1000 Yr Reign</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991864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034079"/>
            <a:ext cx="10465435" cy="5509200"/>
          </a:xfrm>
          <a:prstGeom prst="rect">
            <a:avLst/>
          </a:prstGeom>
          <a:noFill/>
        </p:spPr>
        <p:txBody>
          <a:bodyPr wrap="square">
            <a:spAutoFit/>
          </a:bodyPr>
          <a:lstStyle/>
          <a:p>
            <a:r>
              <a:rPr lang="en-US" sz="3200" dirty="0"/>
              <a:t>13 The sea gave up the dead that were in it, and death and Hades gave up the dead that were in them, and each person was judged according to what they had done.</a:t>
            </a:r>
          </a:p>
          <a:p>
            <a:endParaRPr lang="en-US" sz="3200" dirty="0"/>
          </a:p>
          <a:p>
            <a:r>
              <a:rPr lang="en-US" sz="3200" dirty="0"/>
              <a:t>14 Then death and Hades were thrown into the lake of fire. The lake of fire is the second death.</a:t>
            </a:r>
          </a:p>
          <a:p>
            <a:endParaRPr lang="en-US" sz="3200" dirty="0"/>
          </a:p>
          <a:p>
            <a:r>
              <a:rPr lang="en-US" sz="3200" dirty="0"/>
              <a:t>15 Anyone whose name was not found written in the book of life was thrown into the lake of fire.</a:t>
            </a:r>
          </a:p>
          <a:p>
            <a:r>
              <a:rPr lang="en-US" sz="3200" dirty="0"/>
              <a:t>Rev 20</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Chapter 20  --  The 1000 Yr Reign</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327423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2781300" y="3124200"/>
            <a:ext cx="670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3077" name="TextBox 1"/>
          <p:cNvSpPr txBox="1">
            <a:spLocks noChangeArrowheads="1"/>
          </p:cNvSpPr>
          <p:nvPr/>
        </p:nvSpPr>
        <p:spPr bwMode="auto">
          <a:xfrm>
            <a:off x="838200" y="6096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1" u="none" strike="noStrike" kern="1200" cap="none" spc="0" normalizeH="0" baseline="0" noProof="0">
                <a:ln>
                  <a:noFill/>
                </a:ln>
                <a:solidFill>
                  <a:prstClr val="white"/>
                </a:solidFill>
                <a:effectLst/>
                <a:uLnTx/>
                <a:uFillTx/>
                <a:latin typeface="Bookman Old Style" panose="02050604050505020204"/>
                <a:ea typeface="+mn-ea"/>
                <a:cs typeface="Arial" charset="0"/>
              </a:rPr>
              <a:t>FBC Liberty Small Group</a:t>
            </a:r>
          </a:p>
        </p:txBody>
      </p:sp>
      <p:sp>
        <p:nvSpPr>
          <p:cNvPr id="6" name="Rectangle 2"/>
          <p:cNvSpPr txBox="1">
            <a:spLocks noChangeArrowheads="1"/>
          </p:cNvSpPr>
          <p:nvPr/>
        </p:nvSpPr>
        <p:spPr bwMode="auto">
          <a:xfrm>
            <a:off x="1409700" y="1909482"/>
            <a:ext cx="9372600" cy="399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The Revelation of John</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4100" i="0" kern="0" dirty="0">
                <a:solidFill>
                  <a:prstClr val="white"/>
                </a:solidFill>
                <a:latin typeface="Rockwell" panose="02060603020205020403"/>
              </a:rPr>
              <a:t>Chapter 20</a:t>
            </a:r>
            <a:endPar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4100" i="0" kern="0" dirty="0">
                <a:solidFill>
                  <a:prstClr val="white"/>
                </a:solidFill>
                <a:latin typeface="Rockwell" panose="02060603020205020403"/>
              </a:rPr>
              <a:t>October 12 </a:t>
            </a: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 2025</a:t>
            </a:r>
            <a:endParaRPr kumimoji="0" lang="en-US" altLang="en-US" sz="4100" b="1" i="1" u="none" strike="noStrike" kern="0" cap="none" spc="0" normalizeH="0" baseline="0" noProof="0" dirty="0">
              <a:ln>
                <a:noFill/>
              </a:ln>
              <a:solidFill>
                <a:prstClr val="white"/>
              </a:solidFill>
              <a:effectLst/>
              <a:uLnTx/>
              <a:uFillTx/>
              <a:latin typeface="Bookman Old Style" panose="02050604050505020204"/>
              <a:ea typeface="+mj-ea"/>
              <a:cs typeface="+mj-cs"/>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90600" y="632361"/>
            <a:ext cx="10591799" cy="403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150000"/>
              </a:lnSpc>
            </a:pPr>
            <a:r>
              <a:rPr lang="en-US" sz="4400" b="0" i="0" dirty="0">
                <a:effectLst/>
                <a:latin typeface="arial" panose="020B0604020202020204" pitchFamily="34" charset="0"/>
              </a:rPr>
              <a:t> </a:t>
            </a:r>
            <a:r>
              <a:rPr lang="en-US" sz="4400" b="1" i="0" dirty="0">
                <a:effectLst/>
                <a:latin typeface="+mn-lt"/>
              </a:rPr>
              <a:t>Most of all, it is the Revelation of Jesus Christ to us. If we catch everything else, but miss Jesus in the book, we miss the Book of Revelation</a:t>
            </a:r>
            <a:r>
              <a:rPr lang="en-US" sz="3600" b="1" i="0" dirty="0">
                <a:effectLst/>
                <a:latin typeface="+mn-lt"/>
              </a:rPr>
              <a:t>.</a:t>
            </a:r>
            <a:endParaRPr lang="en-US" sz="3600" b="1" dirty="0">
              <a:latin typeface="+mn-lt"/>
              <a:cs typeface="Arial" panose="020B0604020202020204" pitchFamily="34" charset="0"/>
            </a:endParaRPr>
          </a:p>
        </p:txBody>
      </p:sp>
    </p:spTree>
    <p:extLst>
      <p:ext uri="{BB962C8B-B14F-4D97-AF65-F5344CB8AC3E}">
        <p14:creationId xmlns:p14="http://schemas.microsoft.com/office/powerpoint/2010/main" val="119279393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892175" y="1570037"/>
            <a:ext cx="10591799" cy="414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I believe in God, the Father almighty,</a:t>
            </a:r>
          </a:p>
          <a:p>
            <a:pPr>
              <a:lnSpc>
                <a:spcPct val="150000"/>
              </a:lnSpc>
            </a:pPr>
            <a:r>
              <a:rPr lang="en-US" sz="3600" b="1" dirty="0">
                <a:latin typeface="Arial" panose="020B0604020202020204" pitchFamily="34" charset="0"/>
                <a:cs typeface="Arial" panose="020B0604020202020204" pitchFamily="34" charset="0"/>
              </a:rPr>
              <a:t>Maker of heaven and earth,</a:t>
            </a:r>
          </a:p>
          <a:p>
            <a:pPr>
              <a:lnSpc>
                <a:spcPct val="150000"/>
              </a:lnSpc>
            </a:pPr>
            <a:r>
              <a:rPr lang="en-US" sz="3600" b="1" dirty="0">
                <a:latin typeface="Arial" panose="020B0604020202020204" pitchFamily="34" charset="0"/>
                <a:cs typeface="Arial" panose="020B0604020202020204" pitchFamily="34" charset="0"/>
              </a:rPr>
              <a:t>and in Jesus Christ, his only Son, our Lord,</a:t>
            </a:r>
          </a:p>
          <a:p>
            <a:pPr>
              <a:lnSpc>
                <a:spcPct val="150000"/>
              </a:lnSpc>
            </a:pPr>
            <a:r>
              <a:rPr lang="en-US" sz="3600" b="1" dirty="0">
                <a:latin typeface="Arial" panose="020B0604020202020204" pitchFamily="34" charset="0"/>
                <a:cs typeface="Arial" panose="020B0604020202020204" pitchFamily="34" charset="0"/>
              </a:rPr>
              <a:t>who was conceived by the Holy Spirit,</a:t>
            </a:r>
          </a:p>
          <a:p>
            <a:pPr>
              <a:lnSpc>
                <a:spcPct val="150000"/>
              </a:lnSpc>
            </a:pPr>
            <a:r>
              <a:rPr lang="en-US" sz="3600" b="1" dirty="0">
                <a:latin typeface="Arial" panose="020B0604020202020204" pitchFamily="34" charset="0"/>
                <a:cs typeface="Arial" panose="020B0604020202020204" pitchFamily="34" charset="0"/>
              </a:rPr>
              <a:t>born of the Virgin Mary,</a:t>
            </a:r>
          </a:p>
        </p:txBody>
      </p:sp>
    </p:spTree>
    <p:extLst>
      <p:ext uri="{BB962C8B-B14F-4D97-AF65-F5344CB8AC3E}">
        <p14:creationId xmlns:p14="http://schemas.microsoft.com/office/powerpoint/2010/main" val="229834264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084729" y="1545155"/>
            <a:ext cx="10022541" cy="33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suffered under Pontius Pilate,</a:t>
            </a:r>
          </a:p>
          <a:p>
            <a:pPr>
              <a:lnSpc>
                <a:spcPct val="150000"/>
              </a:lnSpc>
            </a:pPr>
            <a:r>
              <a:rPr lang="en-US" sz="3600" b="1" dirty="0">
                <a:latin typeface="Arial" panose="020B0604020202020204" pitchFamily="34" charset="0"/>
                <a:cs typeface="Arial" panose="020B0604020202020204" pitchFamily="34" charset="0"/>
              </a:rPr>
              <a:t>was crucified, died and was buried;</a:t>
            </a:r>
          </a:p>
          <a:p>
            <a:pPr>
              <a:lnSpc>
                <a:spcPct val="150000"/>
              </a:lnSpc>
            </a:pPr>
            <a:r>
              <a:rPr lang="en-US" sz="3600" b="1" dirty="0">
                <a:latin typeface="Arial" panose="020B0604020202020204" pitchFamily="34" charset="0"/>
                <a:cs typeface="Arial" panose="020B0604020202020204" pitchFamily="34" charset="0"/>
              </a:rPr>
              <a:t>on the third day he rose from the dead and ascended into heaven,</a:t>
            </a:r>
          </a:p>
        </p:txBody>
      </p:sp>
    </p:spTree>
    <p:extLst>
      <p:ext uri="{BB962C8B-B14F-4D97-AF65-F5344CB8AC3E}">
        <p14:creationId xmlns:p14="http://schemas.microsoft.com/office/powerpoint/2010/main" val="3407979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92654" y="1570037"/>
            <a:ext cx="10022541" cy="33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and is seated at the right hand of God the Father almighty;</a:t>
            </a:r>
          </a:p>
          <a:p>
            <a:pPr>
              <a:lnSpc>
                <a:spcPct val="150000"/>
              </a:lnSpc>
            </a:pPr>
            <a:r>
              <a:rPr lang="en-US" sz="3600" b="1" dirty="0">
                <a:latin typeface="Arial" panose="020B0604020202020204" pitchFamily="34" charset="0"/>
                <a:cs typeface="Arial" panose="020B0604020202020204" pitchFamily="34" charset="0"/>
              </a:rPr>
              <a:t>from there he will come to judge the living and the dead.</a:t>
            </a:r>
          </a:p>
        </p:txBody>
      </p:sp>
    </p:spTree>
    <p:extLst>
      <p:ext uri="{BB962C8B-B14F-4D97-AF65-F5344CB8AC3E}">
        <p14:creationId xmlns:p14="http://schemas.microsoft.com/office/powerpoint/2010/main" val="10946030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295400" y="1266272"/>
            <a:ext cx="9296400" cy="497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I believe in the Holy Spirit,</a:t>
            </a:r>
          </a:p>
          <a:p>
            <a:pPr>
              <a:lnSpc>
                <a:spcPct val="150000"/>
              </a:lnSpc>
            </a:pPr>
            <a:r>
              <a:rPr lang="en-US" sz="3600" b="1" dirty="0">
                <a:latin typeface="Arial" panose="020B0604020202020204" pitchFamily="34" charset="0"/>
                <a:cs typeface="Arial" panose="020B0604020202020204" pitchFamily="34" charset="0"/>
              </a:rPr>
              <a:t>the holy catholic Church,</a:t>
            </a:r>
          </a:p>
          <a:p>
            <a:pPr>
              <a:lnSpc>
                <a:spcPct val="150000"/>
              </a:lnSpc>
            </a:pPr>
            <a:r>
              <a:rPr lang="en-US" sz="3600" b="1" dirty="0">
                <a:latin typeface="Arial" panose="020B0604020202020204" pitchFamily="34" charset="0"/>
                <a:cs typeface="Arial" panose="020B0604020202020204" pitchFamily="34" charset="0"/>
              </a:rPr>
              <a:t>the communion of saints,</a:t>
            </a:r>
          </a:p>
          <a:p>
            <a:pPr>
              <a:lnSpc>
                <a:spcPct val="150000"/>
              </a:lnSpc>
            </a:pPr>
            <a:r>
              <a:rPr lang="en-US" sz="3600" b="1" dirty="0">
                <a:latin typeface="Arial" panose="020B0604020202020204" pitchFamily="34" charset="0"/>
                <a:cs typeface="Arial" panose="020B0604020202020204" pitchFamily="34" charset="0"/>
              </a:rPr>
              <a:t>the forgiveness of sins,</a:t>
            </a:r>
          </a:p>
          <a:p>
            <a:pPr>
              <a:lnSpc>
                <a:spcPct val="150000"/>
              </a:lnSpc>
            </a:pPr>
            <a:r>
              <a:rPr lang="en-US" sz="3600" b="1" dirty="0">
                <a:latin typeface="Arial" panose="020B0604020202020204" pitchFamily="34" charset="0"/>
                <a:cs typeface="Arial" panose="020B0604020202020204" pitchFamily="34" charset="0"/>
              </a:rPr>
              <a:t>the resurrection of the body,</a:t>
            </a:r>
          </a:p>
          <a:p>
            <a:pPr>
              <a:lnSpc>
                <a:spcPct val="150000"/>
              </a:lnSpc>
            </a:pPr>
            <a:r>
              <a:rPr lang="en-US" sz="3600" b="1" dirty="0">
                <a:latin typeface="Arial" panose="020B0604020202020204" pitchFamily="34" charset="0"/>
                <a:cs typeface="Arial" panose="020B0604020202020204" pitchFamily="34" charset="0"/>
              </a:rPr>
              <a:t>and life everlasting.     Amen.</a:t>
            </a:r>
          </a:p>
        </p:txBody>
      </p:sp>
    </p:spTree>
    <p:extLst>
      <p:ext uri="{BB962C8B-B14F-4D97-AF65-F5344CB8AC3E}">
        <p14:creationId xmlns:p14="http://schemas.microsoft.com/office/powerpoint/2010/main" val="27822253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2" name="Picture 1">
            <a:extLst>
              <a:ext uri="{FF2B5EF4-FFF2-40B4-BE49-F238E27FC236}">
                <a16:creationId xmlns:a16="http://schemas.microsoft.com/office/drawing/2014/main" id="{10C21646-78CF-5854-2DB1-4388C1894B91}"/>
              </a:ext>
            </a:extLst>
          </p:cNvPr>
          <p:cNvPicPr>
            <a:picLocks noChangeAspect="1"/>
          </p:cNvPicPr>
          <p:nvPr/>
        </p:nvPicPr>
        <p:blipFill>
          <a:blip r:embed="rId3">
            <a:duotone>
              <a:prstClr val="black"/>
              <a:schemeClr val="accent4">
                <a:tint val="45000"/>
                <a:satMod val="400000"/>
              </a:schemeClr>
            </a:duotone>
          </a:blip>
          <a:stretch>
            <a:fillRect/>
          </a:stretch>
        </p:blipFill>
        <p:spPr>
          <a:xfrm>
            <a:off x="0" y="9341"/>
            <a:ext cx="12192000" cy="6857997"/>
          </a:xfrm>
          <a:prstGeom prst="rect">
            <a:avLst/>
          </a:prstGeom>
          <a:solidFill>
            <a:schemeClr val="bg2">
              <a:alpha val="19000"/>
            </a:schemeClr>
          </a:solidFill>
        </p:spPr>
      </p:pic>
    </p:spTree>
    <p:extLst>
      <p:ext uri="{BB962C8B-B14F-4D97-AF65-F5344CB8AC3E}">
        <p14:creationId xmlns:p14="http://schemas.microsoft.com/office/powerpoint/2010/main" val="35781967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337328"/>
            <a:ext cx="10465435" cy="3539430"/>
          </a:xfrm>
          <a:prstGeom prst="rect">
            <a:avLst/>
          </a:prstGeom>
          <a:noFill/>
        </p:spPr>
        <p:txBody>
          <a:bodyPr wrap="square">
            <a:spAutoFit/>
          </a:bodyPr>
          <a:lstStyle/>
          <a:p>
            <a:r>
              <a:rPr lang="en-US" sz="3200" dirty="0"/>
              <a:t>31 “When the Son of Man comes in his glory, and all the angels with him, he will sit on his glorious throne.</a:t>
            </a:r>
          </a:p>
          <a:p>
            <a:endParaRPr lang="en-US" sz="3200" dirty="0"/>
          </a:p>
          <a:p>
            <a:r>
              <a:rPr lang="en-US" sz="3200" dirty="0"/>
              <a:t>32 All the nations will be gathered before him, and he will separate the people one from another as a shepherd separates the sheep from the goats.</a:t>
            </a:r>
          </a:p>
          <a:p>
            <a:r>
              <a:rPr lang="en-US" sz="3200" dirty="0"/>
              <a:t>Matthew 25</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Matthew 25  --  Christ &amp; The End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732245"/>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172284</TotalTime>
  <Words>1454</Words>
  <Application>Microsoft Office PowerPoint</Application>
  <PresentationFormat>Widescreen</PresentationFormat>
  <Paragraphs>202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vt:lpstr>
      <vt:lpstr>Bookman Old Style</vt:lpstr>
      <vt:lpstr>Rockwell</vt:lpstr>
      <vt:lpstr>Times New Roman</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Harrelson Computer</dc:creator>
  <cp:lastModifiedBy>John Harrelson</cp:lastModifiedBy>
  <cp:revision>162</cp:revision>
  <cp:lastPrinted>2025-07-13T18:56:46Z</cp:lastPrinted>
  <dcterms:created xsi:type="dcterms:W3CDTF">1998-04-14T16:29:50Z</dcterms:created>
  <dcterms:modified xsi:type="dcterms:W3CDTF">2025-10-12T20:38:51Z</dcterms:modified>
</cp:coreProperties>
</file>