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41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04" r:id="rId3"/>
    <p:sldId id="2330" r:id="rId4"/>
    <p:sldId id="1665" r:id="rId5"/>
    <p:sldId id="2156" r:id="rId6"/>
    <p:sldId id="1664" r:id="rId7"/>
    <p:sldId id="2503" r:id="rId8"/>
    <p:sldId id="2513" r:id="rId9"/>
    <p:sldId id="2514" r:id="rId10"/>
    <p:sldId id="2516" r:id="rId11"/>
    <p:sldId id="2517" r:id="rId12"/>
    <p:sldId id="2518" r:id="rId13"/>
    <p:sldId id="2519" r:id="rId14"/>
    <p:sldId id="2520" r:id="rId15"/>
    <p:sldId id="2523" r:id="rId16"/>
    <p:sldId id="2524" r:id="rId17"/>
    <p:sldId id="2515" r:id="rId18"/>
    <p:sldId id="2525" r:id="rId19"/>
    <p:sldId id="2526" r:id="rId20"/>
    <p:sldId id="2527" r:id="rId21"/>
    <p:sldId id="2528" r:id="rId22"/>
    <p:sldId id="2529" r:id="rId23"/>
  </p:sldIdLst>
  <p:sldSz cx="12192000" cy="6858000"/>
  <p:notesSz cx="7102475" cy="93884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3333FF"/>
    <a:srgbClr val="006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 autoAdjust="0"/>
    <p:restoredTop sz="94660"/>
  </p:normalViewPr>
  <p:slideViewPr>
    <p:cSldViewPr snapToGrid="0">
      <p:cViewPr varScale="1">
        <p:scale>
          <a:sx n="84" d="100"/>
          <a:sy n="84" d="100"/>
        </p:scale>
        <p:origin x="31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902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59288"/>
            <a:ext cx="5210175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5375" rIns="92370" bIns="453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8150" y="709613"/>
            <a:ext cx="6235700" cy="3508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413098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2523207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2883976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2160662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3549981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1853585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688129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1180003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769586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1524994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318443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376339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3821429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240381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847889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410737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91354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389078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328880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1690893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09613"/>
            <a:ext cx="6235700" cy="350837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sz="1400" b="1"/>
              <a:t>The baseball diamond is used to represent the growth and progress as it relates to the Christian Life and Service Seminars.</a:t>
            </a:r>
          </a:p>
          <a:p>
            <a:endParaRPr lang="en-US" altLang="en-US" sz="1400" b="1"/>
          </a:p>
          <a:p>
            <a:pPr>
              <a:buFontTx/>
              <a:buChar char="•"/>
            </a:pPr>
            <a:r>
              <a:rPr lang="en-US" altLang="en-US" sz="1400" b="1"/>
              <a:t>Today’s Agenda/Housekeeping</a:t>
            </a:r>
          </a:p>
        </p:txBody>
      </p:sp>
    </p:spTree>
    <p:extLst>
      <p:ext uri="{BB962C8B-B14F-4D97-AF65-F5344CB8AC3E}">
        <p14:creationId xmlns:p14="http://schemas.microsoft.com/office/powerpoint/2010/main" val="21041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E7A79-B255-4557-B88B-10C88EF7D5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75FBF-EB38-4C72-B136-732C35DDA2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606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75FBF-EB38-4C72-B136-732C35DDA2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2014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75FBF-EB38-4C72-B136-732C35DDA2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524989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75FBF-EB38-4C72-B136-732C35DDA2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6583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75FBF-EB38-4C72-B136-732C35DDA2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7782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75FBF-EB38-4C72-B136-732C35DDA2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179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F0541-9276-4DF9-AB6A-44F44611E0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49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490AD-8348-4531-9D9D-6EDEC31C1C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4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3E022-C3C5-479F-B9B3-F5B37C7ACD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0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53175-9E8B-4908-A95A-3791F4C0C3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3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7B0F1-8761-47A1-BD9C-189064AF1A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4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F2D80-99B8-42FF-8D95-67B2D5E01E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7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E8869-E9D6-4F9A-BCA9-758C5B139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1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4118A-B675-455C-AE08-C00DA0C42F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3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1A78E-9F2C-4C96-992E-B13FD75E56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0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B4A4-CFD4-494E-B45E-30280426BF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4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475FBF-EB38-4C72-B136-732C35DDA2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  <p:sldLayoutId id="2147484155" r:id="rId14"/>
    <p:sldLayoutId id="2147484156" r:id="rId15"/>
    <p:sldLayoutId id="2147484157" r:id="rId16"/>
    <p:sldLayoutId id="2147484158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BA665-AFD2-CBF3-1E14-CDC3C83E9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145221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Ezekiel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2DC564-BBCD-509E-545C-FE8299E74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5821" y="1822450"/>
            <a:ext cx="3694386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Isaiah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6D094-0660-3E49-EBD0-7DE920B32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986" y="1822450"/>
            <a:ext cx="3239814" cy="435133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A878FE3-967F-AA27-5552-5FCCE69EC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607" y="3195780"/>
            <a:ext cx="3371193" cy="2978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BAB66A-969C-38C4-AF62-55E95C8F3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821" y="3182682"/>
            <a:ext cx="3620813" cy="29780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A51F02-6751-F573-B91F-BE3DA7BE5881}"/>
              </a:ext>
            </a:extLst>
          </p:cNvPr>
          <p:cNvSpPr txBox="1"/>
          <p:nvPr/>
        </p:nvSpPr>
        <p:spPr>
          <a:xfrm>
            <a:off x="8113986" y="1896341"/>
            <a:ext cx="1268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>
                <a:solidFill>
                  <a:srgbClr val="FFC000"/>
                </a:solidFill>
              </a:rPr>
              <a:t>Jesus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2A5780-BA79-0AD2-8BC9-B21FD4BCC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169585"/>
            <a:ext cx="3013842" cy="30042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43AF5F2-C61A-25C5-EF00-425E80C986AA}"/>
              </a:ext>
            </a:extLst>
          </p:cNvPr>
          <p:cNvGrpSpPr/>
          <p:nvPr/>
        </p:nvGrpSpPr>
        <p:grpSpPr>
          <a:xfrm>
            <a:off x="740345" y="-487018"/>
            <a:ext cx="4137891" cy="3170099"/>
            <a:chOff x="729673" y="0"/>
            <a:chExt cx="4137891" cy="317009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0459D8-11C4-34D5-D884-D73ACBA3A36B}"/>
                </a:ext>
              </a:extLst>
            </p:cNvPr>
            <p:cNvSpPr txBox="1"/>
            <p:nvPr/>
          </p:nvSpPr>
          <p:spPr>
            <a:xfrm>
              <a:off x="729673" y="1538161"/>
              <a:ext cx="1348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  <a:latin typeface="Goudy Old Style" panose="02020502050305020303" pitchFamily="18" charset="0"/>
                </a:rPr>
                <a:t>Prophecies to Jesus Christ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504A82E-E5AF-F355-9230-61F74254D947}"/>
                </a:ext>
              </a:extLst>
            </p:cNvPr>
            <p:cNvGrpSpPr/>
            <p:nvPr/>
          </p:nvGrpSpPr>
          <p:grpSpPr>
            <a:xfrm>
              <a:off x="1625601" y="0"/>
              <a:ext cx="3241963" cy="3170099"/>
              <a:chOff x="563419" y="55418"/>
              <a:chExt cx="3241963" cy="317009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784820-5DE8-A209-9716-D72D7B9E7091}"/>
                  </a:ext>
                </a:extLst>
              </p:cNvPr>
              <p:cNvSpPr txBox="1"/>
              <p:nvPr/>
            </p:nvSpPr>
            <p:spPr>
              <a:xfrm>
                <a:off x="563419" y="55418"/>
                <a:ext cx="2789382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0" i="1" dirty="0">
                    <a:solidFill>
                      <a:srgbClr val="FFC000"/>
                    </a:solidFill>
                    <a:latin typeface="Goudy Old Style" panose="02020502050305020303" pitchFamily="18" charset="0"/>
                  </a:rPr>
                  <a:t>F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1B86CF-C6F3-D782-362D-D5B42047345F}"/>
                  </a:ext>
                </a:extLst>
              </p:cNvPr>
              <p:cNvSpPr txBox="1"/>
              <p:nvPr/>
            </p:nvSpPr>
            <p:spPr>
              <a:xfrm>
                <a:off x="1865745" y="1223528"/>
                <a:ext cx="19396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FFC000"/>
                    </a:solidFill>
                    <a:latin typeface="Goudy Old Style" panose="02020502050305020303" pitchFamily="18" charset="0"/>
                  </a:rPr>
                  <a:t>oretold</a:t>
                </a:r>
                <a:r>
                  <a:rPr lang="en-US" sz="3200" dirty="0">
                    <a:solidFill>
                      <a:srgbClr val="FFC000"/>
                    </a:solidFill>
                    <a:latin typeface="Goudy Old Style" panose="02020502050305020303" pitchFamily="18" charset="0"/>
                  </a:rPr>
                  <a:t> &amp;</a:t>
                </a:r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5D9012-291F-F74F-0C52-F5AFC9A0CA24}"/>
                  </a:ext>
                </a:extLst>
              </p:cNvPr>
              <p:cNvSpPr txBox="1"/>
              <p:nvPr/>
            </p:nvSpPr>
            <p:spPr>
              <a:xfrm>
                <a:off x="1302328" y="1932134"/>
                <a:ext cx="20504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FFC000"/>
                    </a:solidFill>
                    <a:latin typeface="Goudy Old Style" panose="02020502050305020303" pitchFamily="18" charset="0"/>
                  </a:rPr>
                  <a:t>ulfilled</a:t>
                </a:r>
                <a:endParaRPr lang="en-US" sz="3200" dirty="0">
                  <a:solidFill>
                    <a:srgbClr val="FFC000"/>
                  </a:solidFill>
                  <a:latin typeface="Goudy Old Style" panose="02020502050305020303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4799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451E1-348A-41DE-6BF1-A08A466C0D42}"/>
              </a:ext>
            </a:extLst>
          </p:cNvPr>
          <p:cNvSpPr txBox="1"/>
          <p:nvPr/>
        </p:nvSpPr>
        <p:spPr>
          <a:xfrm>
            <a:off x="1216025" y="1413063"/>
            <a:ext cx="1046543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History  --  12 Books</a:t>
            </a:r>
          </a:p>
          <a:p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Joshua						1/2 Chronicles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Judges						1/2 Kings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Ruth							Ezra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1/2 Samuel				Nehemiah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 								Esther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7F086-6876-5902-1821-AB541355B63E}"/>
              </a:ext>
            </a:extLst>
          </p:cNvPr>
          <p:cNvSpPr txBox="1"/>
          <p:nvPr/>
        </p:nvSpPr>
        <p:spPr>
          <a:xfrm>
            <a:off x="1216025" y="314721"/>
            <a:ext cx="945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Testament Arrangement</a:t>
            </a:r>
            <a:endParaRPr lang="en-US" sz="40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420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451E1-348A-41DE-6BF1-A08A466C0D42}"/>
              </a:ext>
            </a:extLst>
          </p:cNvPr>
          <p:cNvSpPr txBox="1"/>
          <p:nvPr/>
        </p:nvSpPr>
        <p:spPr>
          <a:xfrm>
            <a:off x="1216025" y="1413063"/>
            <a:ext cx="1046543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Poetry  --  5 Books</a:t>
            </a:r>
          </a:p>
          <a:p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Job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Psalms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Proverbs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Ecclesiastes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7F086-6876-5902-1821-AB541355B63E}"/>
              </a:ext>
            </a:extLst>
          </p:cNvPr>
          <p:cNvSpPr txBox="1"/>
          <p:nvPr/>
        </p:nvSpPr>
        <p:spPr>
          <a:xfrm>
            <a:off x="1216025" y="314721"/>
            <a:ext cx="945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Testament Arrangement</a:t>
            </a:r>
            <a:endParaRPr lang="en-US" sz="40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622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451E1-348A-41DE-6BF1-A08A466C0D42}"/>
              </a:ext>
            </a:extLst>
          </p:cNvPr>
          <p:cNvSpPr txBox="1"/>
          <p:nvPr/>
        </p:nvSpPr>
        <p:spPr>
          <a:xfrm>
            <a:off x="1216025" y="1413063"/>
            <a:ext cx="104654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Major Prophets  --  5 Books</a:t>
            </a:r>
          </a:p>
          <a:p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Isaiah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Jeremiah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Lamentations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Ezekiel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Daniel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7F086-6876-5902-1821-AB541355B63E}"/>
              </a:ext>
            </a:extLst>
          </p:cNvPr>
          <p:cNvSpPr txBox="1"/>
          <p:nvPr/>
        </p:nvSpPr>
        <p:spPr>
          <a:xfrm>
            <a:off x="1216025" y="314721"/>
            <a:ext cx="945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Testament Arrangement</a:t>
            </a:r>
            <a:endParaRPr lang="en-US" sz="40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676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451E1-348A-41DE-6BF1-A08A466C0D42}"/>
              </a:ext>
            </a:extLst>
          </p:cNvPr>
          <p:cNvSpPr txBox="1"/>
          <p:nvPr/>
        </p:nvSpPr>
        <p:spPr>
          <a:xfrm>
            <a:off x="1216025" y="1413063"/>
            <a:ext cx="1046543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Minor Prophets  --  12 Books</a:t>
            </a:r>
          </a:p>
          <a:p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Hosea								Nahum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Joel									Habakkuk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Amos								Zephaniah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Obadiah							Haggai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Jonah								Zachariah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Micah								Malachi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7F086-6876-5902-1821-AB541355B63E}"/>
              </a:ext>
            </a:extLst>
          </p:cNvPr>
          <p:cNvSpPr txBox="1"/>
          <p:nvPr/>
        </p:nvSpPr>
        <p:spPr>
          <a:xfrm>
            <a:off x="1216025" y="314721"/>
            <a:ext cx="945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Testament Arrangement</a:t>
            </a:r>
            <a:endParaRPr lang="en-US" sz="40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968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69946-CD99-7417-EDCC-09C47E00F5FC}"/>
              </a:ext>
            </a:extLst>
          </p:cNvPr>
          <p:cNvSpPr txBox="1"/>
          <p:nvPr/>
        </p:nvSpPr>
        <p:spPr>
          <a:xfrm>
            <a:off x="952500" y="1570037"/>
            <a:ext cx="1028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Creation &amp; Early History (Pre-2000 BC): Creation, Fall, Flood, and Babel (Genesis 1-11).</a:t>
            </a:r>
          </a:p>
          <a:p>
            <a:endParaRPr lang="en-US" sz="3200" dirty="0"/>
          </a:p>
          <a:p>
            <a:r>
              <a:rPr lang="en-US" sz="3200" dirty="0"/>
              <a:t>Patriarchal Period (c. 2100–1800 BC): Abraham, Isaac, Jacob, and Joseph move to Egypt.</a:t>
            </a:r>
          </a:p>
          <a:p>
            <a:endParaRPr lang="en-US" sz="3200" dirty="0"/>
          </a:p>
          <a:p>
            <a:r>
              <a:rPr lang="en-US" sz="3200" dirty="0"/>
              <a:t>Exodus &amp; Wilderness (c. 1445 or 1290 BC): Moses leads the Israelites out of Egypt, receiving the law at Mount Sinai.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459D0-F434-6C7F-0210-FB1A4983064C}"/>
              </a:ext>
            </a:extLst>
          </p:cNvPr>
          <p:cNvSpPr txBox="1"/>
          <p:nvPr/>
        </p:nvSpPr>
        <p:spPr>
          <a:xfrm>
            <a:off x="1216025" y="314721"/>
            <a:ext cx="945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Testament Timeline</a:t>
            </a:r>
            <a:endParaRPr lang="en-US" sz="40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211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69946-CD99-7417-EDCC-09C47E00F5FC}"/>
              </a:ext>
            </a:extLst>
          </p:cNvPr>
          <p:cNvSpPr txBox="1"/>
          <p:nvPr/>
        </p:nvSpPr>
        <p:spPr>
          <a:xfrm>
            <a:off x="952500" y="1337328"/>
            <a:ext cx="10287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Conquest of Canaan (c. 1400 or 1250 BC): Joshua leads the conquest of the Promised Land.</a:t>
            </a:r>
          </a:p>
          <a:p>
            <a:endParaRPr lang="en-US" sz="3200" dirty="0"/>
          </a:p>
          <a:p>
            <a:r>
              <a:rPr lang="en-US" sz="3200" dirty="0"/>
              <a:t>Period of Judges (c. 1350–1050 BC): A cycle of disobedience, oppression, and liberation by leaders like Gideon, Samson, and Samuel.</a:t>
            </a:r>
          </a:p>
          <a:p>
            <a:endParaRPr lang="en-US" sz="3200" dirty="0"/>
          </a:p>
          <a:p>
            <a:r>
              <a:rPr lang="en-US" sz="3200" dirty="0"/>
              <a:t>United Monarchy (c. 1050–930 BC): King Saul, King David (c. 1000 BC), and King Solomon, who builds the first Temple.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459D0-F434-6C7F-0210-FB1A4983064C}"/>
              </a:ext>
            </a:extLst>
          </p:cNvPr>
          <p:cNvSpPr txBox="1"/>
          <p:nvPr/>
        </p:nvSpPr>
        <p:spPr>
          <a:xfrm>
            <a:off x="1216025" y="314721"/>
            <a:ext cx="945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Testament Timeline</a:t>
            </a:r>
            <a:endParaRPr lang="en-US" sz="40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517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69946-CD99-7417-EDCC-09C47E00F5FC}"/>
              </a:ext>
            </a:extLst>
          </p:cNvPr>
          <p:cNvSpPr txBox="1"/>
          <p:nvPr/>
        </p:nvSpPr>
        <p:spPr>
          <a:xfrm>
            <a:off x="798512" y="956071"/>
            <a:ext cx="10287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Divided Monarchy (c. 930–722 BC): Kingdom splits into Israel (North) and Judah (South). The Northern Kingdom falls to Assyria in 722 BC.</a:t>
            </a:r>
          </a:p>
          <a:p>
            <a:endParaRPr lang="en-US" sz="3200" dirty="0"/>
          </a:p>
          <a:p>
            <a:r>
              <a:rPr lang="en-US" sz="3200" dirty="0"/>
              <a:t>Judah &amp; Exile (722–538 BC): Judah falls to Babylon (586 BC); Temple destroyed and people taken into captivity.</a:t>
            </a:r>
          </a:p>
          <a:p>
            <a:r>
              <a:rPr lang="en-US" sz="3200" dirty="0"/>
              <a:t>Return &amp; Post-Exilic Period (538–400 BC): Persia (Cyrus) allows Jews to return; Temple rebuilt (516 BC) under Zerubbabel; Ezra and Nehemiah rebuild Jerusalem walls.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459D0-F434-6C7F-0210-FB1A4983064C}"/>
              </a:ext>
            </a:extLst>
          </p:cNvPr>
          <p:cNvSpPr txBox="1"/>
          <p:nvPr/>
        </p:nvSpPr>
        <p:spPr>
          <a:xfrm>
            <a:off x="1216025" y="314721"/>
            <a:ext cx="945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Testament Timeline</a:t>
            </a:r>
            <a:endParaRPr lang="en-US" sz="40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8386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451E1-348A-41DE-6BF1-A08A466C0D42}"/>
              </a:ext>
            </a:extLst>
          </p:cNvPr>
          <p:cNvSpPr txBox="1"/>
          <p:nvPr/>
        </p:nvSpPr>
        <p:spPr>
          <a:xfrm>
            <a:off x="1216025" y="1413063"/>
            <a:ext cx="104654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Genesis</a:t>
            </a:r>
          </a:p>
          <a:p>
            <a:pPr lvl="2"/>
            <a:r>
              <a:rPr lang="en-US" sz="3200" dirty="0"/>
              <a:t>The creation story</a:t>
            </a:r>
          </a:p>
          <a:p>
            <a:pPr lvl="2"/>
            <a:r>
              <a:rPr lang="en-US" sz="3200" dirty="0"/>
              <a:t>The original sin</a:t>
            </a:r>
          </a:p>
          <a:p>
            <a:pPr lvl="2"/>
            <a:r>
              <a:rPr lang="en-US" sz="3200" dirty="0"/>
              <a:t>Jewish lineage</a:t>
            </a:r>
          </a:p>
          <a:p>
            <a:pPr lvl="2"/>
            <a:r>
              <a:rPr lang="en-US" sz="3200" dirty="0"/>
              <a:t>Early history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7F086-6876-5902-1821-AB541355B63E}"/>
              </a:ext>
            </a:extLst>
          </p:cNvPr>
          <p:cNvSpPr txBox="1"/>
          <p:nvPr/>
        </p:nvSpPr>
        <p:spPr>
          <a:xfrm>
            <a:off x="1216025" y="314721"/>
            <a:ext cx="945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Testament Arrangement</a:t>
            </a:r>
            <a:endParaRPr lang="en-US" sz="40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2951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451E1-348A-41DE-6BF1-A08A466C0D42}"/>
              </a:ext>
            </a:extLst>
          </p:cNvPr>
          <p:cNvSpPr txBox="1"/>
          <p:nvPr/>
        </p:nvSpPr>
        <p:spPr>
          <a:xfrm>
            <a:off x="1216025" y="1413063"/>
            <a:ext cx="104654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Genesis</a:t>
            </a:r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The creation story  --  God as Supreme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7F086-6876-5902-1821-AB541355B63E}"/>
              </a:ext>
            </a:extLst>
          </p:cNvPr>
          <p:cNvSpPr txBox="1"/>
          <p:nvPr/>
        </p:nvSpPr>
        <p:spPr>
          <a:xfrm>
            <a:off x="1216025" y="314721"/>
            <a:ext cx="945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Testament Arrangement</a:t>
            </a:r>
            <a:endParaRPr lang="en-US" sz="40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173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451E1-348A-41DE-6BF1-A08A466C0D42}"/>
              </a:ext>
            </a:extLst>
          </p:cNvPr>
          <p:cNvSpPr txBox="1"/>
          <p:nvPr/>
        </p:nvSpPr>
        <p:spPr>
          <a:xfrm>
            <a:off x="1216025" y="1413063"/>
            <a:ext cx="104654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Genesis</a:t>
            </a:r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The creation story  --  God as Supreme</a:t>
            </a:r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The original sin  --  Adam &amp; Eve set the stage for the need for Christ</a:t>
            </a:r>
          </a:p>
          <a:p>
            <a:pPr lvl="2"/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7F086-6876-5902-1821-AB541355B63E}"/>
              </a:ext>
            </a:extLst>
          </p:cNvPr>
          <p:cNvSpPr txBox="1"/>
          <p:nvPr/>
        </p:nvSpPr>
        <p:spPr>
          <a:xfrm>
            <a:off x="1216025" y="314721"/>
            <a:ext cx="945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Testament Arrangement</a:t>
            </a:r>
            <a:endParaRPr lang="en-US" sz="40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033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3609975" y="3200400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991507" y="458109"/>
            <a:ext cx="8007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3600" b="1" i="1" dirty="0">
                <a:latin typeface="+mj-lt"/>
                <a:cs typeface="Arial" charset="0"/>
              </a:rPr>
              <a:t>FBC Liberty Small Group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09850" y="3064329"/>
            <a:ext cx="70294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i="0" kern="0" dirty="0">
                <a:solidFill>
                  <a:schemeClr val="tx1"/>
                </a:solidFill>
                <a:latin typeface="+mn-lt"/>
              </a:rPr>
              <a:t>The Purpose of the Old Testament</a:t>
            </a:r>
          </a:p>
          <a:p>
            <a:pPr algn="ctr" eaLnBrk="1" hangingPunct="1">
              <a:defRPr/>
            </a:pPr>
            <a:endParaRPr lang="en-US" altLang="en-US" i="0" kern="0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n-US" altLang="en-US" i="0" kern="0" dirty="0">
                <a:solidFill>
                  <a:schemeClr val="tx1"/>
                </a:solidFill>
                <a:latin typeface="+mn-lt"/>
              </a:rPr>
              <a:t>#1</a:t>
            </a:r>
          </a:p>
          <a:p>
            <a:pPr algn="ctr" eaLnBrk="1" hangingPunct="1">
              <a:defRPr/>
            </a:pPr>
            <a:endParaRPr lang="en-US" altLang="en-US" i="0" kern="0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n-US" altLang="en-US" i="0" kern="0" dirty="0">
                <a:solidFill>
                  <a:schemeClr val="tx1"/>
                </a:solidFill>
                <a:latin typeface="+mn-lt"/>
              </a:rPr>
              <a:t> March 15 , 2026</a:t>
            </a:r>
          </a:p>
          <a:p>
            <a:pPr algn="ctr" eaLnBrk="1" hangingPunct="1">
              <a:defRPr/>
            </a:pPr>
            <a:endParaRPr lang="en-US" altLang="en-US" sz="3075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451E1-348A-41DE-6BF1-A08A466C0D42}"/>
              </a:ext>
            </a:extLst>
          </p:cNvPr>
          <p:cNvSpPr txBox="1"/>
          <p:nvPr/>
        </p:nvSpPr>
        <p:spPr>
          <a:xfrm>
            <a:off x="1203007" y="1337328"/>
            <a:ext cx="1046543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Genesis</a:t>
            </a:r>
          </a:p>
          <a:p>
            <a:pPr lvl="2"/>
            <a:r>
              <a:rPr lang="en-US" sz="3200" dirty="0"/>
              <a:t>The creation story  --  God as Supreme</a:t>
            </a:r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The original sin  --  Adam &amp; Eve set the stage for the need for Christ</a:t>
            </a:r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Jewish lineage  --  The beginnings of Judaism</a:t>
            </a:r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Early history  --  Noah and onward</a:t>
            </a:r>
          </a:p>
          <a:p>
            <a:pPr lvl="2"/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7F086-6876-5902-1821-AB541355B63E}"/>
              </a:ext>
            </a:extLst>
          </p:cNvPr>
          <p:cNvSpPr txBox="1"/>
          <p:nvPr/>
        </p:nvSpPr>
        <p:spPr>
          <a:xfrm>
            <a:off x="1216025" y="314721"/>
            <a:ext cx="945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Testament Arrangement</a:t>
            </a:r>
            <a:endParaRPr lang="en-US" sz="40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2198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21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451E1-348A-41DE-6BF1-A08A466C0D42}"/>
              </a:ext>
            </a:extLst>
          </p:cNvPr>
          <p:cNvSpPr txBox="1"/>
          <p:nvPr/>
        </p:nvSpPr>
        <p:spPr>
          <a:xfrm>
            <a:off x="1216025" y="1413063"/>
            <a:ext cx="1046543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Exodus</a:t>
            </a:r>
          </a:p>
          <a:p>
            <a:pPr lvl="1"/>
            <a:endParaRPr lang="en-US" sz="3200" dirty="0"/>
          </a:p>
          <a:p>
            <a:pPr lvl="2"/>
            <a:r>
              <a:rPr lang="en-US" sz="3200" dirty="0"/>
              <a:t>Moses lead the Israelites out of Egypt and on to Canaan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7F086-6876-5902-1821-AB541355B63E}"/>
              </a:ext>
            </a:extLst>
          </p:cNvPr>
          <p:cNvSpPr txBox="1"/>
          <p:nvPr/>
        </p:nvSpPr>
        <p:spPr>
          <a:xfrm>
            <a:off x="1216025" y="314721"/>
            <a:ext cx="945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Testament Arrangement</a:t>
            </a:r>
            <a:endParaRPr lang="en-US" sz="40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4178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451E1-348A-41DE-6BF1-A08A466C0D42}"/>
              </a:ext>
            </a:extLst>
          </p:cNvPr>
          <p:cNvSpPr txBox="1"/>
          <p:nvPr/>
        </p:nvSpPr>
        <p:spPr>
          <a:xfrm>
            <a:off x="1216025" y="1413063"/>
            <a:ext cx="1046543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Leviticus, Numbers, &amp; Deuteronomy</a:t>
            </a:r>
          </a:p>
          <a:p>
            <a:pPr lvl="1"/>
            <a:endParaRPr lang="en-US" sz="3200" dirty="0"/>
          </a:p>
          <a:p>
            <a:pPr lvl="2"/>
            <a:r>
              <a:rPr lang="en-US" sz="3200" dirty="0"/>
              <a:t>The foundation of Judaism and the laws to govern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7F086-6876-5902-1821-AB541355B63E}"/>
              </a:ext>
            </a:extLst>
          </p:cNvPr>
          <p:cNvSpPr txBox="1"/>
          <p:nvPr/>
        </p:nvSpPr>
        <p:spPr>
          <a:xfrm>
            <a:off x="1216025" y="314721"/>
            <a:ext cx="945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Testament Arrangement</a:t>
            </a:r>
            <a:endParaRPr lang="en-US" sz="40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956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7" name="Rectangle 17"/>
          <p:cNvSpPr>
            <a:spLocks noChangeArrowheads="1"/>
          </p:cNvSpPr>
          <p:nvPr/>
        </p:nvSpPr>
        <p:spPr bwMode="auto">
          <a:xfrm>
            <a:off x="1765301" y="320675"/>
            <a:ext cx="3498073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itchFamily="18" charset="0"/>
              </a:rPr>
              <a:t>Apostles Creed</a:t>
            </a:r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6003925" y="3108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770D0BA2-5E12-480D-9E37-403C8EF44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1570037"/>
            <a:ext cx="10591799" cy="41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 believe in God, the Father almighty,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Maker of heaven and earth,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and in Jesus Christ, his only Son, our Lord,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who was conceived by the Holy Spirit,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born of the Virgin Mary,</a:t>
            </a:r>
          </a:p>
        </p:txBody>
      </p:sp>
    </p:spTree>
    <p:extLst>
      <p:ext uri="{BB962C8B-B14F-4D97-AF65-F5344CB8AC3E}">
        <p14:creationId xmlns:p14="http://schemas.microsoft.com/office/powerpoint/2010/main" val="22983426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7" name="Rectangle 17"/>
          <p:cNvSpPr>
            <a:spLocks noChangeArrowheads="1"/>
          </p:cNvSpPr>
          <p:nvPr/>
        </p:nvSpPr>
        <p:spPr bwMode="auto">
          <a:xfrm>
            <a:off x="1765301" y="320675"/>
            <a:ext cx="3498073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itchFamily="18" charset="0"/>
              </a:rPr>
              <a:t>Apostles Creed</a:t>
            </a:r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6003925" y="3108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770D0BA2-5E12-480D-9E37-403C8EF44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729" y="1545155"/>
            <a:ext cx="10022541" cy="331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suffered under Pontius Pilate,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was crucified, died and was buried;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on the third day he rose from the dead and ascended into heaven,</a:t>
            </a:r>
          </a:p>
        </p:txBody>
      </p:sp>
    </p:spTree>
    <p:extLst>
      <p:ext uri="{BB962C8B-B14F-4D97-AF65-F5344CB8AC3E}">
        <p14:creationId xmlns:p14="http://schemas.microsoft.com/office/powerpoint/2010/main" val="3407979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7" name="Rectangle 17"/>
          <p:cNvSpPr>
            <a:spLocks noChangeArrowheads="1"/>
          </p:cNvSpPr>
          <p:nvPr/>
        </p:nvSpPr>
        <p:spPr bwMode="auto">
          <a:xfrm>
            <a:off x="1765301" y="320675"/>
            <a:ext cx="3498073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itchFamily="18" charset="0"/>
              </a:rPr>
              <a:t>Apostles Creed</a:t>
            </a:r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6003925" y="3108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770D0BA2-5E12-480D-9E37-403C8EF44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54" y="1570037"/>
            <a:ext cx="10022541" cy="331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and is seated at the right hand of God the Father almighty;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from there he will come to judge the living and the dead.</a:t>
            </a:r>
          </a:p>
        </p:txBody>
      </p:sp>
    </p:spTree>
    <p:extLst>
      <p:ext uri="{BB962C8B-B14F-4D97-AF65-F5344CB8AC3E}">
        <p14:creationId xmlns:p14="http://schemas.microsoft.com/office/powerpoint/2010/main" val="10946030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7" name="Rectangle 17"/>
          <p:cNvSpPr>
            <a:spLocks noChangeArrowheads="1"/>
          </p:cNvSpPr>
          <p:nvPr/>
        </p:nvSpPr>
        <p:spPr bwMode="auto">
          <a:xfrm>
            <a:off x="1765301" y="320675"/>
            <a:ext cx="3498073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itchFamily="18" charset="0"/>
              </a:rPr>
              <a:t>Apostles Creed</a:t>
            </a:r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6003925" y="3108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770D0BA2-5E12-480D-9E37-403C8EF44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66272"/>
            <a:ext cx="9296400" cy="497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 believe in the Holy Spirit,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holy catholic Church,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communion of saints,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forgiveness of sins,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resurrection of the body,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and life everlasting.     Amen.</a:t>
            </a:r>
          </a:p>
        </p:txBody>
      </p:sp>
    </p:spTree>
    <p:extLst>
      <p:ext uri="{BB962C8B-B14F-4D97-AF65-F5344CB8AC3E}">
        <p14:creationId xmlns:p14="http://schemas.microsoft.com/office/powerpoint/2010/main" val="27822253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7581900" y="5541169"/>
            <a:ext cx="14859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900"/>
              <a:pPr algn="r" eaLnBrk="1" hangingPunct="1"/>
              <a:t>7</a:t>
            </a:fld>
            <a:endParaRPr lang="en-US" altLang="en-US" sz="9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999435" y="2443163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99435" y="2443163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667000" y="-696516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2667001" y="774592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2667001" y="774592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2667001" y="774592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2667001" y="774592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6026945" y="3105836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770D0BA2-5E12-480D-9E37-403C8EF44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288" y="959643"/>
            <a:ext cx="9463313" cy="432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What Are We Going to Study ????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makeup of the Old Testament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reason for the Old Testament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Prophets – the Foretelling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Gospels  -- The Fulfilling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989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451E1-348A-41DE-6BF1-A08A466C0D42}"/>
              </a:ext>
            </a:extLst>
          </p:cNvPr>
          <p:cNvSpPr txBox="1"/>
          <p:nvPr/>
        </p:nvSpPr>
        <p:spPr>
          <a:xfrm>
            <a:off x="1216025" y="1413063"/>
            <a:ext cx="1046543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Pentateuch  --  5 Books</a:t>
            </a:r>
          </a:p>
          <a:p>
            <a:endParaRPr lang="en-US" sz="3200" dirty="0"/>
          </a:p>
          <a:p>
            <a:r>
              <a:rPr lang="en-US" sz="3200" dirty="0"/>
              <a:t>History  --  12 Books</a:t>
            </a:r>
          </a:p>
          <a:p>
            <a:endParaRPr lang="en-US" sz="3200" dirty="0"/>
          </a:p>
          <a:p>
            <a:r>
              <a:rPr lang="en-US" sz="3200" dirty="0"/>
              <a:t>Poetry &amp; Wisdom  --   5 Books</a:t>
            </a:r>
          </a:p>
          <a:p>
            <a:endParaRPr lang="en-US" sz="3200" dirty="0"/>
          </a:p>
          <a:p>
            <a:r>
              <a:rPr lang="en-US" sz="3200" dirty="0"/>
              <a:t>Prophets  -- 17 Books</a:t>
            </a:r>
          </a:p>
          <a:p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7F086-6876-5902-1821-AB541355B63E}"/>
              </a:ext>
            </a:extLst>
          </p:cNvPr>
          <p:cNvSpPr txBox="1"/>
          <p:nvPr/>
        </p:nvSpPr>
        <p:spPr>
          <a:xfrm>
            <a:off x="1216025" y="314721"/>
            <a:ext cx="945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Testament Arrangement</a:t>
            </a:r>
            <a:endParaRPr lang="en-US" sz="40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373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BDC030-AB98-4DBC-AE03-5874ED648E10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33913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-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451E1-348A-41DE-6BF1-A08A466C0D42}"/>
              </a:ext>
            </a:extLst>
          </p:cNvPr>
          <p:cNvSpPr txBox="1"/>
          <p:nvPr/>
        </p:nvSpPr>
        <p:spPr>
          <a:xfrm>
            <a:off x="1216025" y="1413063"/>
            <a:ext cx="104654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Pentateuch </a:t>
            </a:r>
          </a:p>
          <a:p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Genesis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Exodus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Leviticus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Numbers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Dueteronomy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7F086-6876-5902-1821-AB541355B63E}"/>
              </a:ext>
            </a:extLst>
          </p:cNvPr>
          <p:cNvSpPr txBox="1"/>
          <p:nvPr/>
        </p:nvSpPr>
        <p:spPr>
          <a:xfrm>
            <a:off x="1216025" y="314721"/>
            <a:ext cx="945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Testament Arrangement</a:t>
            </a:r>
            <a:endParaRPr lang="en-US" sz="40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3219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173529</TotalTime>
  <Words>1283</Words>
  <Application>Microsoft Office PowerPoint</Application>
  <PresentationFormat>Widescreen</PresentationFormat>
  <Paragraphs>279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</vt:lpstr>
      <vt:lpstr>Bookman Old Style</vt:lpstr>
      <vt:lpstr>Goudy Old Style</vt:lpstr>
      <vt:lpstr>Rockwell</vt:lpstr>
      <vt:lpstr>Times New Roman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Harrelson Computer</dc:creator>
  <cp:lastModifiedBy>John Harrelson</cp:lastModifiedBy>
  <cp:revision>168</cp:revision>
  <cp:lastPrinted>2025-07-13T18:56:46Z</cp:lastPrinted>
  <dcterms:created xsi:type="dcterms:W3CDTF">1998-04-14T16:29:50Z</dcterms:created>
  <dcterms:modified xsi:type="dcterms:W3CDTF">2026-03-15T19:04:33Z</dcterms:modified>
</cp:coreProperties>
</file>