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2"/>
  </p:notesMasterIdLst>
  <p:handoutMasterIdLst>
    <p:handoutMasterId r:id="rId23"/>
  </p:handoutMasterIdLst>
  <p:sldIdLst>
    <p:sldId id="258" r:id="rId2"/>
    <p:sldId id="2504" r:id="rId3"/>
    <p:sldId id="2330" r:id="rId4"/>
    <p:sldId id="1665" r:id="rId5"/>
    <p:sldId id="2528" r:id="rId6"/>
    <p:sldId id="2529" r:id="rId7"/>
    <p:sldId id="2530" r:id="rId8"/>
    <p:sldId id="2531" r:id="rId9"/>
    <p:sldId id="2534" r:id="rId10"/>
    <p:sldId id="2521" r:id="rId11"/>
    <p:sldId id="2520" r:id="rId12"/>
    <p:sldId id="2525" r:id="rId13"/>
    <p:sldId id="2524" r:id="rId14"/>
    <p:sldId id="2526" r:id="rId15"/>
    <p:sldId id="2522" r:id="rId16"/>
    <p:sldId id="2527" r:id="rId17"/>
    <p:sldId id="2532" r:id="rId18"/>
    <p:sldId id="2533" r:id="rId19"/>
    <p:sldId id="2535" r:id="rId20"/>
    <p:sldId id="2536" r:id="rId21"/>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90" d="100"/>
          <a:sy n="90" d="100"/>
        </p:scale>
        <p:origin x="67" y="4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4998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62171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4051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61028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1556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3474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1556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00019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0844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13967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2156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1853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7327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0074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9892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2483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BA665-AFD2-CBF3-1E14-CDC3C83E9438}"/>
              </a:ext>
            </a:extLst>
          </p:cNvPr>
          <p:cNvSpPr>
            <a:spLocks noGrp="1"/>
          </p:cNvSpPr>
          <p:nvPr>
            <p:ph sz="half" idx="1"/>
          </p:nvPr>
        </p:nvSpPr>
        <p:spPr>
          <a:xfrm>
            <a:off x="838200" y="1825625"/>
            <a:ext cx="3145221" cy="4351338"/>
          </a:xfrm>
        </p:spPr>
        <p:txBody>
          <a:bodyPr/>
          <a:lstStyle/>
          <a:p>
            <a:pPr marL="0" indent="0">
              <a:buNone/>
            </a:pPr>
            <a:endParaRPr lang="en-US" dirty="0">
              <a:solidFill>
                <a:srgbClr val="FFC000"/>
              </a:solidFill>
            </a:endParaRPr>
          </a:p>
          <a:p>
            <a:pPr marL="0" indent="0">
              <a:buNone/>
            </a:pPr>
            <a:r>
              <a:rPr lang="en-US" dirty="0">
                <a:solidFill>
                  <a:srgbClr val="FFC000"/>
                </a:solidFill>
              </a:rPr>
              <a:t>Ezekiel</a:t>
            </a:r>
          </a:p>
        </p:txBody>
      </p:sp>
      <p:sp>
        <p:nvSpPr>
          <p:cNvPr id="5" name="Content Placeholder 4">
            <a:extLst>
              <a:ext uri="{FF2B5EF4-FFF2-40B4-BE49-F238E27FC236}">
                <a16:creationId xmlns:a16="http://schemas.microsoft.com/office/drawing/2014/main" id="{1D2DC564-BBCD-509E-545C-FE8299E74D3F}"/>
              </a:ext>
            </a:extLst>
          </p:cNvPr>
          <p:cNvSpPr>
            <a:spLocks noGrp="1"/>
          </p:cNvSpPr>
          <p:nvPr>
            <p:ph sz="half" idx="2"/>
          </p:nvPr>
        </p:nvSpPr>
        <p:spPr>
          <a:xfrm>
            <a:off x="4135821" y="1822450"/>
            <a:ext cx="3694386" cy="4351338"/>
          </a:xfrm>
        </p:spPr>
        <p:txBody>
          <a:bodyPr/>
          <a:lstStyle/>
          <a:p>
            <a:pPr marL="0" indent="0">
              <a:buNone/>
            </a:pPr>
            <a:endParaRPr lang="en-US" dirty="0">
              <a:solidFill>
                <a:srgbClr val="FFC000"/>
              </a:solidFill>
            </a:endParaRPr>
          </a:p>
          <a:p>
            <a:pPr marL="0" indent="0">
              <a:buNone/>
            </a:pPr>
            <a:r>
              <a:rPr lang="en-US" dirty="0">
                <a:solidFill>
                  <a:srgbClr val="FFC000"/>
                </a:solidFill>
              </a:rPr>
              <a:t>Isaiah</a:t>
            </a:r>
          </a:p>
        </p:txBody>
      </p:sp>
      <p:pic>
        <p:nvPicPr>
          <p:cNvPr id="6" name="Picture 5">
            <a:extLst>
              <a:ext uri="{FF2B5EF4-FFF2-40B4-BE49-F238E27FC236}">
                <a16:creationId xmlns:a16="http://schemas.microsoft.com/office/drawing/2014/main" id="{8726D094-0660-3E49-EBD0-7DE920B3207C}"/>
              </a:ext>
            </a:extLst>
          </p:cNvPr>
          <p:cNvPicPr>
            <a:picLocks noChangeAspect="1"/>
          </p:cNvPicPr>
          <p:nvPr/>
        </p:nvPicPr>
        <p:blipFill>
          <a:blip r:embed="rId2"/>
          <a:stretch>
            <a:fillRect/>
          </a:stretch>
        </p:blipFill>
        <p:spPr>
          <a:xfrm>
            <a:off x="8113986" y="1822450"/>
            <a:ext cx="3239814" cy="4351338"/>
          </a:xfrm>
          <a:prstGeom prst="rect">
            <a:avLst/>
          </a:prstGeom>
        </p:spPr>
      </p:pic>
      <p:pic>
        <p:nvPicPr>
          <p:cNvPr id="7" name="Content Placeholder 4">
            <a:extLst>
              <a:ext uri="{FF2B5EF4-FFF2-40B4-BE49-F238E27FC236}">
                <a16:creationId xmlns:a16="http://schemas.microsoft.com/office/drawing/2014/main" id="{EA878FE3-967F-AA27-5552-5FCCE69EC10E}"/>
              </a:ext>
            </a:extLst>
          </p:cNvPr>
          <p:cNvPicPr>
            <a:picLocks noChangeAspect="1"/>
          </p:cNvPicPr>
          <p:nvPr/>
        </p:nvPicPr>
        <p:blipFill>
          <a:blip r:embed="rId3"/>
          <a:stretch>
            <a:fillRect/>
          </a:stretch>
        </p:blipFill>
        <p:spPr>
          <a:xfrm>
            <a:off x="7982607" y="3195780"/>
            <a:ext cx="3371193" cy="2978007"/>
          </a:xfrm>
          <a:prstGeom prst="rect">
            <a:avLst/>
          </a:prstGeom>
        </p:spPr>
      </p:pic>
      <p:pic>
        <p:nvPicPr>
          <p:cNvPr id="8" name="Picture 7">
            <a:extLst>
              <a:ext uri="{FF2B5EF4-FFF2-40B4-BE49-F238E27FC236}">
                <a16:creationId xmlns:a16="http://schemas.microsoft.com/office/drawing/2014/main" id="{5DBAB66A-969C-38C4-AF62-55E95C8F30DC}"/>
              </a:ext>
            </a:extLst>
          </p:cNvPr>
          <p:cNvPicPr>
            <a:picLocks noChangeAspect="1"/>
          </p:cNvPicPr>
          <p:nvPr/>
        </p:nvPicPr>
        <p:blipFill>
          <a:blip r:embed="rId4"/>
          <a:stretch>
            <a:fillRect/>
          </a:stretch>
        </p:blipFill>
        <p:spPr>
          <a:xfrm>
            <a:off x="4135821" y="3182682"/>
            <a:ext cx="3620813" cy="2978006"/>
          </a:xfrm>
          <a:prstGeom prst="rect">
            <a:avLst/>
          </a:prstGeom>
        </p:spPr>
      </p:pic>
      <p:sp>
        <p:nvSpPr>
          <p:cNvPr id="9" name="TextBox 8">
            <a:extLst>
              <a:ext uri="{FF2B5EF4-FFF2-40B4-BE49-F238E27FC236}">
                <a16:creationId xmlns:a16="http://schemas.microsoft.com/office/drawing/2014/main" id="{C6A51F02-6751-F573-B91F-BE3DA7BE5881}"/>
              </a:ext>
            </a:extLst>
          </p:cNvPr>
          <p:cNvSpPr txBox="1"/>
          <p:nvPr/>
        </p:nvSpPr>
        <p:spPr>
          <a:xfrm>
            <a:off x="8113986" y="1896341"/>
            <a:ext cx="1268723" cy="954107"/>
          </a:xfrm>
          <a:prstGeom prst="rect">
            <a:avLst/>
          </a:prstGeom>
          <a:noFill/>
        </p:spPr>
        <p:txBody>
          <a:bodyPr wrap="square" rtlCol="0">
            <a:spAutoFit/>
          </a:bodyPr>
          <a:lstStyle/>
          <a:p>
            <a:endParaRPr lang="en-US" sz="2800" dirty="0">
              <a:solidFill>
                <a:srgbClr val="FFC000"/>
              </a:solidFill>
            </a:endParaRPr>
          </a:p>
          <a:p>
            <a:r>
              <a:rPr lang="en-US" sz="2800" dirty="0">
                <a:solidFill>
                  <a:srgbClr val="FFC000"/>
                </a:solidFill>
              </a:rPr>
              <a:t>Jesus</a:t>
            </a:r>
          </a:p>
        </p:txBody>
      </p:sp>
      <p:pic>
        <p:nvPicPr>
          <p:cNvPr id="10" name="Picture 9">
            <a:extLst>
              <a:ext uri="{FF2B5EF4-FFF2-40B4-BE49-F238E27FC236}">
                <a16:creationId xmlns:a16="http://schemas.microsoft.com/office/drawing/2014/main" id="{E42A5780-BA79-0AD2-8BC9-B21FD4BCC5B1}"/>
              </a:ext>
            </a:extLst>
          </p:cNvPr>
          <p:cNvPicPr>
            <a:picLocks noChangeAspect="1"/>
          </p:cNvPicPr>
          <p:nvPr/>
        </p:nvPicPr>
        <p:blipFill>
          <a:blip r:embed="rId5"/>
          <a:stretch>
            <a:fillRect/>
          </a:stretch>
        </p:blipFill>
        <p:spPr>
          <a:xfrm>
            <a:off x="838200" y="3169585"/>
            <a:ext cx="3013842" cy="3004201"/>
          </a:xfrm>
          <a:prstGeom prst="rect">
            <a:avLst/>
          </a:prstGeom>
        </p:spPr>
      </p:pic>
      <p:grpSp>
        <p:nvGrpSpPr>
          <p:cNvPr id="17" name="Group 16">
            <a:extLst>
              <a:ext uri="{FF2B5EF4-FFF2-40B4-BE49-F238E27FC236}">
                <a16:creationId xmlns:a16="http://schemas.microsoft.com/office/drawing/2014/main" id="{C43AF5F2-C61A-25C5-EF00-425E80C986AA}"/>
              </a:ext>
            </a:extLst>
          </p:cNvPr>
          <p:cNvGrpSpPr/>
          <p:nvPr/>
        </p:nvGrpSpPr>
        <p:grpSpPr>
          <a:xfrm>
            <a:off x="740345" y="-487018"/>
            <a:ext cx="4137891" cy="3170099"/>
            <a:chOff x="729673" y="0"/>
            <a:chExt cx="4137891" cy="3170099"/>
          </a:xfrm>
        </p:grpSpPr>
        <p:sp>
          <p:nvSpPr>
            <p:cNvPr id="18" name="TextBox 17">
              <a:extLst>
                <a:ext uri="{FF2B5EF4-FFF2-40B4-BE49-F238E27FC236}">
                  <a16:creationId xmlns:a16="http://schemas.microsoft.com/office/drawing/2014/main" id="{7F0459D8-11C4-34D5-D884-D73ACBA3A36B}"/>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19" name="Group 18">
              <a:extLst>
                <a:ext uri="{FF2B5EF4-FFF2-40B4-BE49-F238E27FC236}">
                  <a16:creationId xmlns:a16="http://schemas.microsoft.com/office/drawing/2014/main" id="{1504A82E-E5AF-F355-9230-61F74254D947}"/>
                </a:ext>
              </a:extLst>
            </p:cNvPr>
            <p:cNvGrpSpPr/>
            <p:nvPr/>
          </p:nvGrpSpPr>
          <p:grpSpPr>
            <a:xfrm>
              <a:off x="1625601" y="0"/>
              <a:ext cx="3241963" cy="3170099"/>
              <a:chOff x="563419" y="55418"/>
              <a:chExt cx="3241963" cy="3170099"/>
            </a:xfrm>
          </p:grpSpPr>
          <p:sp>
            <p:nvSpPr>
              <p:cNvPr id="20" name="TextBox 19">
                <a:extLst>
                  <a:ext uri="{FF2B5EF4-FFF2-40B4-BE49-F238E27FC236}">
                    <a16:creationId xmlns:a16="http://schemas.microsoft.com/office/drawing/2014/main" id="{9B784820-5DE8-A209-9716-D72D7B9E7091}"/>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21" name="TextBox 20">
                <a:extLst>
                  <a:ext uri="{FF2B5EF4-FFF2-40B4-BE49-F238E27FC236}">
                    <a16:creationId xmlns:a16="http://schemas.microsoft.com/office/drawing/2014/main" id="{F21B86CF-C6F3-D782-362D-D5B42047345F}"/>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22" name="TextBox 21">
                <a:extLst>
                  <a:ext uri="{FF2B5EF4-FFF2-40B4-BE49-F238E27FC236}">
                    <a16:creationId xmlns:a16="http://schemas.microsoft.com/office/drawing/2014/main" id="{395D9012-291F-F74F-0C52-F5AFC9A0CA24}"/>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91479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0BD69946-CD99-7417-EDCC-09C47E00F5FC}"/>
              </a:ext>
            </a:extLst>
          </p:cNvPr>
          <p:cNvSpPr txBox="1"/>
          <p:nvPr/>
        </p:nvSpPr>
        <p:spPr>
          <a:xfrm>
            <a:off x="609600" y="1506373"/>
            <a:ext cx="11582400" cy="4524315"/>
          </a:xfrm>
          <a:prstGeom prst="rect">
            <a:avLst/>
          </a:prstGeom>
          <a:noFill/>
        </p:spPr>
        <p:txBody>
          <a:bodyPr wrap="square" lIns="91440" tIns="45720" rIns="91440" bIns="45720" rtlCol="0" anchor="t">
            <a:spAutoFit/>
          </a:bodyPr>
          <a:lstStyle/>
          <a:p>
            <a:r>
              <a:rPr lang="en-US" sz="3200" dirty="0">
                <a:solidFill>
                  <a:srgbClr val="FFC000"/>
                </a:solidFill>
              </a:rPr>
              <a:t>Micah 5: 1-2</a:t>
            </a:r>
          </a:p>
          <a:p>
            <a:r>
              <a:rPr lang="en-US" sz="3200" dirty="0"/>
              <a:t>1 Marshal your troops now, city of troops, for a siege is laid against us. They will strike Israel’s ruler on the cheek with a rod.</a:t>
            </a:r>
          </a:p>
          <a:p>
            <a:endParaRPr lang="en-US" sz="3200" dirty="0"/>
          </a:p>
          <a:p>
            <a:r>
              <a:rPr lang="en-US" sz="3200" dirty="0"/>
              <a:t>2 “But you, Bethlehem Ephrathah, though you are small among the clans of Judah, out of you will come for me one who will be ruler over Israel, whose origins are from of old, from ancient times.”</a:t>
            </a:r>
          </a:p>
        </p:txBody>
      </p:sp>
      <p:sp>
        <p:nvSpPr>
          <p:cNvPr id="4" name="TextBox 3">
            <a:extLst>
              <a:ext uri="{FF2B5EF4-FFF2-40B4-BE49-F238E27FC236}">
                <a16:creationId xmlns:a16="http://schemas.microsoft.com/office/drawing/2014/main" id="{0AD459D0-F434-6C7F-0210-FB1A4983064C}"/>
              </a:ext>
            </a:extLst>
          </p:cNvPr>
          <p:cNvSpPr txBox="1"/>
          <p:nvPr/>
        </p:nvSpPr>
        <p:spPr>
          <a:xfrm>
            <a:off x="1216025" y="314721"/>
            <a:ext cx="9451975" cy="707886"/>
          </a:xfrm>
          <a:prstGeom prst="rect">
            <a:avLst/>
          </a:prstGeom>
          <a:noFill/>
        </p:spPr>
        <p:txBody>
          <a:bodyPr wrap="square" lIns="91440" tIns="45720" rIns="91440" bIns="45720" rtlCol="0" anchor="t">
            <a:spAutoFit/>
          </a:bodyPr>
          <a:lstStyle/>
          <a:p>
            <a:pPr algn="ctr"/>
            <a:r>
              <a:rPr lang="en-US" sz="4000" b="1" dirty="0">
                <a:latin typeface="Times New Roman"/>
                <a:cs typeface="Times New Roman"/>
              </a:rPr>
              <a:t>The 1st Prophecy   </a:t>
            </a:r>
            <a:r>
              <a:rPr lang="en-US" sz="4000" b="1" dirty="0">
                <a:solidFill>
                  <a:srgbClr val="FFFFFF"/>
                </a:solidFill>
                <a:latin typeface="Times New Roman"/>
                <a:cs typeface="Times New Roman"/>
              </a:rPr>
              <a:t>"Born in Bethlehem"</a:t>
            </a:r>
            <a:endParaRPr lang="en-US" sz="4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523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0BD69946-CD99-7417-EDCC-09C47E00F5FC}"/>
              </a:ext>
            </a:extLst>
          </p:cNvPr>
          <p:cNvSpPr txBox="1"/>
          <p:nvPr/>
        </p:nvSpPr>
        <p:spPr>
          <a:xfrm>
            <a:off x="729673" y="1431640"/>
            <a:ext cx="10509827" cy="4524315"/>
          </a:xfrm>
          <a:prstGeom prst="rect">
            <a:avLst/>
          </a:prstGeom>
          <a:noFill/>
        </p:spPr>
        <p:txBody>
          <a:bodyPr wrap="square" lIns="91440" tIns="45720" rIns="91440" bIns="45720" rtlCol="0" anchor="t">
            <a:spAutoFit/>
          </a:bodyPr>
          <a:lstStyle/>
          <a:p>
            <a:pPr algn="just"/>
            <a:r>
              <a:rPr lang="en-US" sz="3200" dirty="0">
                <a:solidFill>
                  <a:srgbClr val="FFC000"/>
                </a:solidFill>
              </a:rPr>
              <a:t>Micah 5: 3-4</a:t>
            </a:r>
          </a:p>
          <a:p>
            <a:pPr algn="just"/>
            <a:r>
              <a:rPr lang="en-US" sz="3200" dirty="0"/>
              <a:t>3 Therefore Israel will be abandoned until the time when she who is in labor bears a son, and the rest of his brothers return to join the Israelites.</a:t>
            </a:r>
          </a:p>
          <a:p>
            <a:endParaRPr lang="en-US" sz="3200" dirty="0"/>
          </a:p>
          <a:p>
            <a:pPr algn="just"/>
            <a:r>
              <a:rPr lang="en-US" sz="3200" dirty="0"/>
              <a:t>4 He will stand and shepherd his flock in the strength of the LORD, in the majesty of the name of the LORD his God. And they will live securely, for then his greatness will reach to the ends of the earth.</a:t>
            </a:r>
          </a:p>
        </p:txBody>
      </p:sp>
      <p:sp>
        <p:nvSpPr>
          <p:cNvPr id="4" name="TextBox 3">
            <a:extLst>
              <a:ext uri="{FF2B5EF4-FFF2-40B4-BE49-F238E27FC236}">
                <a16:creationId xmlns:a16="http://schemas.microsoft.com/office/drawing/2014/main" id="{0AD459D0-F434-6C7F-0210-FB1A4983064C}"/>
              </a:ext>
            </a:extLst>
          </p:cNvPr>
          <p:cNvSpPr txBox="1"/>
          <p:nvPr/>
        </p:nvSpPr>
        <p:spPr>
          <a:xfrm>
            <a:off x="1216025" y="314721"/>
            <a:ext cx="9451975" cy="707886"/>
          </a:xfrm>
          <a:prstGeom prst="rect">
            <a:avLst/>
          </a:prstGeom>
          <a:noFill/>
        </p:spPr>
        <p:txBody>
          <a:bodyPr wrap="square" lIns="91440" tIns="45720" rIns="91440" bIns="45720" rtlCol="0" anchor="t">
            <a:spAutoFit/>
          </a:bodyPr>
          <a:lstStyle/>
          <a:p>
            <a:pPr algn="ctr"/>
            <a:r>
              <a:rPr lang="en-US" sz="4000" b="1" dirty="0">
                <a:latin typeface="Times New Roman"/>
                <a:cs typeface="Times New Roman"/>
              </a:rPr>
              <a:t>The 1st Prophecy    </a:t>
            </a:r>
            <a:r>
              <a:rPr lang="en-US" sz="4000" b="1" dirty="0">
                <a:solidFill>
                  <a:srgbClr val="FFFFFF"/>
                </a:solidFill>
                <a:latin typeface="Times New Roman"/>
                <a:cs typeface="Times New Roman"/>
              </a:rPr>
              <a:t>"Born in Bethlehem"</a:t>
            </a:r>
            <a:endParaRPr lang="en-US" sz="4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4211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0BD69946-CD99-7417-EDCC-09C47E00F5FC}"/>
              </a:ext>
            </a:extLst>
          </p:cNvPr>
          <p:cNvSpPr txBox="1"/>
          <p:nvPr/>
        </p:nvSpPr>
        <p:spPr>
          <a:xfrm>
            <a:off x="507999" y="1946045"/>
            <a:ext cx="11203709" cy="3539430"/>
          </a:xfrm>
          <a:prstGeom prst="rect">
            <a:avLst/>
          </a:prstGeom>
          <a:noFill/>
        </p:spPr>
        <p:txBody>
          <a:bodyPr wrap="square" lIns="91440" tIns="45720" rIns="91440" bIns="45720" rtlCol="0" anchor="t">
            <a:spAutoFit/>
          </a:bodyPr>
          <a:lstStyle/>
          <a:p>
            <a:r>
              <a:rPr lang="en-US" sz="3200" dirty="0">
                <a:solidFill>
                  <a:srgbClr val="FFC000"/>
                </a:solidFill>
              </a:rPr>
              <a:t>Matthew 2:1-4</a:t>
            </a:r>
          </a:p>
          <a:p>
            <a:r>
              <a:rPr lang="en-US" sz="3200" dirty="0"/>
              <a:t>  1 After Jesus was born in Bethlehem in Judea, during the time of King Herod, Magi from the east came to Jerusalem</a:t>
            </a:r>
          </a:p>
          <a:p>
            <a:endParaRPr lang="en-US" sz="3200" dirty="0"/>
          </a:p>
          <a:p>
            <a:r>
              <a:rPr lang="en-US" sz="3200" dirty="0"/>
              <a:t>2 and asked, “Where is the one who has been born king of the Jews? We saw his star when it rose and have come to worship him.”</a:t>
            </a:r>
          </a:p>
        </p:txBody>
      </p:sp>
      <p:sp>
        <p:nvSpPr>
          <p:cNvPr id="4" name="TextBox 3">
            <a:extLst>
              <a:ext uri="{FF2B5EF4-FFF2-40B4-BE49-F238E27FC236}">
                <a16:creationId xmlns:a16="http://schemas.microsoft.com/office/drawing/2014/main" id="{0AD459D0-F434-6C7F-0210-FB1A4983064C}"/>
              </a:ext>
            </a:extLst>
          </p:cNvPr>
          <p:cNvSpPr txBox="1"/>
          <p:nvPr/>
        </p:nvSpPr>
        <p:spPr>
          <a:xfrm>
            <a:off x="1216025" y="314721"/>
            <a:ext cx="9451975" cy="707886"/>
          </a:xfrm>
          <a:prstGeom prst="rect">
            <a:avLst/>
          </a:prstGeom>
          <a:noFill/>
        </p:spPr>
        <p:txBody>
          <a:bodyPr wrap="square" lIns="91440" tIns="45720" rIns="91440" bIns="45720" rtlCol="0" anchor="t">
            <a:spAutoFit/>
          </a:bodyPr>
          <a:lstStyle/>
          <a:p>
            <a:pPr algn="ctr"/>
            <a:r>
              <a:rPr lang="en-US" sz="4000" b="1" dirty="0">
                <a:latin typeface="Times New Roman"/>
                <a:cs typeface="Times New Roman"/>
              </a:rPr>
              <a:t>The 1st Prophecy     </a:t>
            </a:r>
            <a:r>
              <a:rPr lang="en-US" sz="4000" b="1" dirty="0">
                <a:solidFill>
                  <a:srgbClr val="FFFFFF"/>
                </a:solidFill>
                <a:latin typeface="Times New Roman"/>
                <a:cs typeface="Times New Roman"/>
              </a:rPr>
              <a:t>"Born in Bethlehem"</a:t>
            </a:r>
            <a:endParaRPr lang="en-US" sz="4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5846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0BD69946-CD99-7417-EDCC-09C47E00F5FC}"/>
              </a:ext>
            </a:extLst>
          </p:cNvPr>
          <p:cNvSpPr txBox="1"/>
          <p:nvPr/>
        </p:nvSpPr>
        <p:spPr>
          <a:xfrm>
            <a:off x="471055" y="1884758"/>
            <a:ext cx="11139054" cy="3539430"/>
          </a:xfrm>
          <a:prstGeom prst="rect">
            <a:avLst/>
          </a:prstGeom>
          <a:noFill/>
        </p:spPr>
        <p:txBody>
          <a:bodyPr wrap="square" lIns="91440" tIns="45720" rIns="91440" bIns="45720" rtlCol="0" anchor="t">
            <a:spAutoFit/>
          </a:bodyPr>
          <a:lstStyle/>
          <a:p>
            <a:r>
              <a:rPr lang="en-US" sz="3200" dirty="0">
                <a:solidFill>
                  <a:srgbClr val="FFC000"/>
                </a:solidFill>
              </a:rPr>
              <a:t>Matthew 2:1-6</a:t>
            </a:r>
          </a:p>
          <a:p>
            <a:r>
              <a:rPr lang="en-US" sz="3200" dirty="0"/>
              <a:t>3 When King Herod heard this he was disturbed, and all Jerusalem with him.</a:t>
            </a:r>
          </a:p>
          <a:p>
            <a:endParaRPr lang="en-US" sz="3200" dirty="0"/>
          </a:p>
          <a:p>
            <a:r>
              <a:rPr lang="en-US" sz="3200" dirty="0"/>
              <a:t>4 When he had called together all the people’s chief priests and teachers of the law, he asked them where the Messiah was to be born.</a:t>
            </a:r>
          </a:p>
        </p:txBody>
      </p:sp>
      <p:sp>
        <p:nvSpPr>
          <p:cNvPr id="4" name="TextBox 3">
            <a:extLst>
              <a:ext uri="{FF2B5EF4-FFF2-40B4-BE49-F238E27FC236}">
                <a16:creationId xmlns:a16="http://schemas.microsoft.com/office/drawing/2014/main" id="{0AD459D0-F434-6C7F-0210-FB1A4983064C}"/>
              </a:ext>
            </a:extLst>
          </p:cNvPr>
          <p:cNvSpPr txBox="1"/>
          <p:nvPr/>
        </p:nvSpPr>
        <p:spPr>
          <a:xfrm>
            <a:off x="1216025" y="314721"/>
            <a:ext cx="9451975" cy="707886"/>
          </a:xfrm>
          <a:prstGeom prst="rect">
            <a:avLst/>
          </a:prstGeom>
          <a:noFill/>
        </p:spPr>
        <p:txBody>
          <a:bodyPr wrap="square" lIns="91440" tIns="45720" rIns="91440" bIns="45720" rtlCol="0" anchor="t">
            <a:spAutoFit/>
          </a:bodyPr>
          <a:lstStyle/>
          <a:p>
            <a:pPr algn="ctr"/>
            <a:r>
              <a:rPr lang="en-US" sz="4000" b="1" dirty="0">
                <a:latin typeface="Times New Roman"/>
                <a:cs typeface="Times New Roman"/>
              </a:rPr>
              <a:t>The 1st Prophecy      </a:t>
            </a:r>
            <a:r>
              <a:rPr lang="en-US" sz="4000" b="1" dirty="0">
                <a:solidFill>
                  <a:srgbClr val="FFFFFF"/>
                </a:solidFill>
                <a:latin typeface="Times New Roman"/>
                <a:cs typeface="Times New Roman"/>
              </a:rPr>
              <a:t>"Born in Bethlehem"</a:t>
            </a:r>
            <a:endParaRPr lang="en-US" sz="4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4908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TextBox 2">
            <a:extLst>
              <a:ext uri="{FF2B5EF4-FFF2-40B4-BE49-F238E27FC236}">
                <a16:creationId xmlns:a16="http://schemas.microsoft.com/office/drawing/2014/main" id="{0BD69946-CD99-7417-EDCC-09C47E00F5FC}"/>
              </a:ext>
            </a:extLst>
          </p:cNvPr>
          <p:cNvSpPr txBox="1"/>
          <p:nvPr/>
        </p:nvSpPr>
        <p:spPr>
          <a:xfrm>
            <a:off x="554183" y="2045898"/>
            <a:ext cx="11157526" cy="3539430"/>
          </a:xfrm>
          <a:prstGeom prst="rect">
            <a:avLst/>
          </a:prstGeom>
          <a:noFill/>
        </p:spPr>
        <p:txBody>
          <a:bodyPr wrap="square" lIns="91440" tIns="45720" rIns="91440" bIns="45720" rtlCol="0" anchor="t">
            <a:spAutoFit/>
          </a:bodyPr>
          <a:lstStyle/>
          <a:p>
            <a:r>
              <a:rPr lang="en-US" sz="3200" dirty="0">
                <a:solidFill>
                  <a:srgbClr val="FFC000"/>
                </a:solidFill>
              </a:rPr>
              <a:t>Matthew 2:1-6</a:t>
            </a:r>
          </a:p>
          <a:p>
            <a:r>
              <a:rPr lang="en-US" sz="3200" dirty="0"/>
              <a:t>5 “In Bethlehem in Judea,” they replied, “for this is what the prophet has written:</a:t>
            </a:r>
          </a:p>
          <a:p>
            <a:endParaRPr lang="en-US" sz="3200" dirty="0"/>
          </a:p>
          <a:p>
            <a:r>
              <a:rPr lang="en-US" sz="3200" dirty="0"/>
              <a:t>6 “ ‘But you, Bethlehem, in the land of Judah, are by no means least among the rulers of Judah; for out of you will come a ruler who will shepherd my people Israel.’ ”</a:t>
            </a:r>
          </a:p>
        </p:txBody>
      </p:sp>
      <p:sp>
        <p:nvSpPr>
          <p:cNvPr id="4" name="TextBox 3">
            <a:extLst>
              <a:ext uri="{FF2B5EF4-FFF2-40B4-BE49-F238E27FC236}">
                <a16:creationId xmlns:a16="http://schemas.microsoft.com/office/drawing/2014/main" id="{0AD459D0-F434-6C7F-0210-FB1A4983064C}"/>
              </a:ext>
            </a:extLst>
          </p:cNvPr>
          <p:cNvSpPr txBox="1"/>
          <p:nvPr/>
        </p:nvSpPr>
        <p:spPr>
          <a:xfrm>
            <a:off x="1216025" y="314721"/>
            <a:ext cx="9451975" cy="1323439"/>
          </a:xfrm>
          <a:prstGeom prst="rect">
            <a:avLst/>
          </a:prstGeom>
          <a:noFill/>
        </p:spPr>
        <p:txBody>
          <a:bodyPr wrap="square" lIns="91440" tIns="45720" rIns="91440" bIns="45720" rtlCol="0" anchor="t">
            <a:spAutoFit/>
          </a:bodyPr>
          <a:lstStyle/>
          <a:p>
            <a:pPr algn="ctr"/>
            <a:r>
              <a:rPr lang="en-US" sz="4000" b="1" dirty="0">
                <a:latin typeface="Times New Roman"/>
                <a:cs typeface="Times New Roman"/>
              </a:rPr>
              <a:t>The 1st Prophecy</a:t>
            </a:r>
          </a:p>
          <a:p>
            <a:pPr algn="ctr"/>
            <a:r>
              <a:rPr lang="en-US" sz="4000" b="1" dirty="0">
                <a:solidFill>
                  <a:srgbClr val="FFFFFF"/>
                </a:solidFill>
                <a:latin typeface="Times New Roman"/>
                <a:cs typeface="Times New Roman"/>
              </a:rPr>
              <a:t>"Born in Bethlehem"</a:t>
            </a:r>
            <a:endParaRPr lang="en-US" sz="4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5592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714160"/>
            <a:ext cx="10022541" cy="497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Beit = Village</a:t>
            </a:r>
          </a:p>
          <a:p>
            <a:pPr>
              <a:lnSpc>
                <a:spcPct val="150000"/>
              </a:lnSpc>
            </a:pPr>
            <a:r>
              <a:rPr lang="en-US" sz="3600" b="1" dirty="0">
                <a:latin typeface="Arial" panose="020B0604020202020204" pitchFamily="34" charset="0"/>
                <a:cs typeface="Arial" panose="020B0604020202020204" pitchFamily="34" charset="0"/>
              </a:rPr>
              <a:t>Bread = </a:t>
            </a:r>
            <a:r>
              <a:rPr lang="en-US" sz="3600" b="1" dirty="0" err="1">
                <a:latin typeface="Arial" panose="020B0604020202020204" pitchFamily="34" charset="0"/>
                <a:cs typeface="Arial" panose="020B0604020202020204" pitchFamily="34" charset="0"/>
              </a:rPr>
              <a:t>lechem</a:t>
            </a:r>
            <a:endParaRPr lang="en-US" sz="3600" b="1" dirty="0">
              <a:latin typeface="Arial" panose="020B0604020202020204" pitchFamily="34" charset="0"/>
              <a:cs typeface="Arial" panose="020B0604020202020204" pitchFamily="34" charset="0"/>
            </a:endParaRPr>
          </a:p>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err="1">
                <a:latin typeface="Arial" panose="020B0604020202020204" pitchFamily="34" charset="0"/>
                <a:cs typeface="Arial" panose="020B0604020202020204" pitchFamily="34" charset="0"/>
              </a:rPr>
              <a:t>HaGalilit</a:t>
            </a:r>
            <a:r>
              <a:rPr lang="en-US" sz="3600" b="1" dirty="0">
                <a:latin typeface="Arial" panose="020B0604020202020204" pitchFamily="34" charset="0"/>
                <a:cs typeface="Arial" panose="020B0604020202020204" pitchFamily="34" charset="0"/>
              </a:rPr>
              <a:t> = northern Bethlehem</a:t>
            </a:r>
          </a:p>
          <a:p>
            <a:pPr>
              <a:lnSpc>
                <a:spcPct val="150000"/>
              </a:lnSpc>
            </a:pPr>
            <a:r>
              <a:rPr lang="en-US" sz="3600" b="1" dirty="0">
                <a:latin typeface="Arial" panose="020B0604020202020204" pitchFamily="34" charset="0"/>
                <a:cs typeface="Arial" panose="020B0604020202020204" pitchFamily="34" charset="0"/>
              </a:rPr>
              <a:t>Beit </a:t>
            </a:r>
            <a:r>
              <a:rPr lang="en-US" sz="3600" b="1" dirty="0" err="1">
                <a:latin typeface="Arial" panose="020B0604020202020204" pitchFamily="34" charset="0"/>
                <a:cs typeface="Arial" panose="020B0604020202020204" pitchFamily="34" charset="0"/>
              </a:rPr>
              <a:t>Lechem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HaGalilit</a:t>
            </a:r>
            <a:r>
              <a:rPr lang="en-US" sz="3600" b="1" dirty="0">
                <a:latin typeface="Arial" panose="020B0604020202020204" pitchFamily="34" charset="0"/>
                <a:cs typeface="Arial" panose="020B0604020202020204" pitchFamily="34" charset="0"/>
              </a:rPr>
              <a:t> = Bethlehem of Galilee </a:t>
            </a:r>
          </a:p>
        </p:txBody>
      </p:sp>
      <p:grpSp>
        <p:nvGrpSpPr>
          <p:cNvPr id="2" name="Group 1">
            <a:extLst>
              <a:ext uri="{FF2B5EF4-FFF2-40B4-BE49-F238E27FC236}">
                <a16:creationId xmlns:a16="http://schemas.microsoft.com/office/drawing/2014/main" id="{43FB927F-8B55-1636-8BB2-037AB8CD6864}"/>
              </a:ext>
            </a:extLst>
          </p:cNvPr>
          <p:cNvGrpSpPr/>
          <p:nvPr/>
        </p:nvGrpSpPr>
        <p:grpSpPr>
          <a:xfrm>
            <a:off x="7822381" y="158752"/>
            <a:ext cx="4137891" cy="3170099"/>
            <a:chOff x="729673" y="0"/>
            <a:chExt cx="4137891" cy="3170099"/>
          </a:xfrm>
        </p:grpSpPr>
        <p:sp>
          <p:nvSpPr>
            <p:cNvPr id="3" name="TextBox 2">
              <a:extLst>
                <a:ext uri="{FF2B5EF4-FFF2-40B4-BE49-F238E27FC236}">
                  <a16:creationId xmlns:a16="http://schemas.microsoft.com/office/drawing/2014/main" id="{8EF1A6A0-FC4D-526A-3056-45D5B87C862C}"/>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48ADA42B-F84C-3830-85C7-4EFC0B0C59E1}"/>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A7A33034-5348-EA2F-8CE3-A8CAC7DCB876}"/>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592B3027-D140-167D-E226-63A24A6F841F}"/>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2A6754B6-0659-5238-35D0-5B5695379DE2}"/>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18661630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129658"/>
            <a:ext cx="10022541"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Beit = Village</a:t>
            </a:r>
          </a:p>
          <a:p>
            <a:pPr>
              <a:lnSpc>
                <a:spcPct val="150000"/>
              </a:lnSpc>
            </a:pPr>
            <a:r>
              <a:rPr lang="en-US" sz="3600" b="1" dirty="0">
                <a:latin typeface="Arial" panose="020B0604020202020204" pitchFamily="34" charset="0"/>
                <a:cs typeface="Arial" panose="020B0604020202020204" pitchFamily="34" charset="0"/>
              </a:rPr>
              <a:t>Grace = Hanina</a:t>
            </a:r>
          </a:p>
          <a:p>
            <a:pPr>
              <a:lnSpc>
                <a:spcPct val="150000"/>
              </a:lnSpc>
            </a:pPr>
            <a:endParaRPr lang="en-US" sz="3600" b="1" dirty="0">
              <a:latin typeface="Arial" panose="020B0604020202020204" pitchFamily="34" charset="0"/>
              <a:cs typeface="Arial" panose="020B0604020202020204" pitchFamily="34" charset="0"/>
            </a:endParaRPr>
          </a:p>
          <a:p>
            <a:pPr>
              <a:lnSpc>
                <a:spcPct val="150000"/>
              </a:lnSpc>
            </a:pPr>
            <a:r>
              <a:rPr lang="en-US" sz="3600" b="1" dirty="0">
                <a:latin typeface="Arial" panose="020B0604020202020204" pitchFamily="34" charset="0"/>
                <a:cs typeface="Arial" panose="020B0604020202020204" pitchFamily="34" charset="0"/>
              </a:rPr>
              <a:t>Village of Grace = Bethany</a:t>
            </a:r>
          </a:p>
        </p:txBody>
      </p:sp>
      <p:grpSp>
        <p:nvGrpSpPr>
          <p:cNvPr id="2" name="Group 1">
            <a:extLst>
              <a:ext uri="{FF2B5EF4-FFF2-40B4-BE49-F238E27FC236}">
                <a16:creationId xmlns:a16="http://schemas.microsoft.com/office/drawing/2014/main" id="{6E713273-3B1A-C865-7D37-FAA029185BEF}"/>
              </a:ext>
            </a:extLst>
          </p:cNvPr>
          <p:cNvGrpSpPr/>
          <p:nvPr/>
        </p:nvGrpSpPr>
        <p:grpSpPr>
          <a:xfrm>
            <a:off x="7989454" y="418146"/>
            <a:ext cx="4137891" cy="3170099"/>
            <a:chOff x="729673" y="0"/>
            <a:chExt cx="4137891" cy="3170099"/>
          </a:xfrm>
        </p:grpSpPr>
        <p:sp>
          <p:nvSpPr>
            <p:cNvPr id="3" name="TextBox 2">
              <a:extLst>
                <a:ext uri="{FF2B5EF4-FFF2-40B4-BE49-F238E27FC236}">
                  <a16:creationId xmlns:a16="http://schemas.microsoft.com/office/drawing/2014/main" id="{2D326BAF-FA27-012B-404B-FEAD58FD17AC}"/>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C5165336-2974-920F-6A51-6206EB65EF3F}"/>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CEB2A162-4EA4-DE7D-B6C8-ADA364999CD8}"/>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6BCDB60A-FD84-D21A-8023-753C21D83D4F}"/>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506FCCC9-4E94-132C-586B-39AC414CFD32}"/>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3108777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252312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Bethlehem</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354784"/>
            <a:ext cx="10022541" cy="369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200" b="1" dirty="0">
                <a:latin typeface="Arial" panose="020B0604020202020204" pitchFamily="34" charset="0"/>
                <a:cs typeface="Arial" panose="020B0604020202020204" pitchFamily="34" charset="0"/>
              </a:rPr>
              <a:t>Beit = Village</a:t>
            </a:r>
          </a:p>
          <a:p>
            <a:pPr>
              <a:lnSpc>
                <a:spcPct val="150000"/>
              </a:lnSpc>
            </a:pPr>
            <a:r>
              <a:rPr lang="en-US" sz="3200" b="1" dirty="0">
                <a:latin typeface="Arial" panose="020B0604020202020204" pitchFamily="34" charset="0"/>
                <a:cs typeface="Arial" panose="020B0604020202020204" pitchFamily="34" charset="0"/>
              </a:rPr>
              <a:t>Bread = </a:t>
            </a:r>
            <a:r>
              <a:rPr lang="en-US" sz="3200" b="1" dirty="0" err="1">
                <a:latin typeface="Arial" panose="020B0604020202020204" pitchFamily="34" charset="0"/>
                <a:cs typeface="Arial" panose="020B0604020202020204" pitchFamily="34" charset="0"/>
              </a:rPr>
              <a:t>lechem</a:t>
            </a:r>
            <a:endParaRPr lang="en-US" sz="3200" b="1" dirty="0">
              <a:latin typeface="Arial" panose="020B0604020202020204" pitchFamily="34" charset="0"/>
              <a:cs typeface="Arial" panose="020B0604020202020204" pitchFamily="34" charset="0"/>
            </a:endParaRPr>
          </a:p>
          <a:p>
            <a:pPr>
              <a:lnSpc>
                <a:spcPct val="150000"/>
              </a:lnSpc>
            </a:pPr>
            <a:r>
              <a:rPr lang="en-US" sz="3200" b="1" dirty="0">
                <a:latin typeface="Arial" panose="020B0604020202020204" pitchFamily="34" charset="0"/>
                <a:cs typeface="Arial" panose="020B0604020202020204" pitchFamily="34" charset="0"/>
              </a:rPr>
              <a:t>Beit </a:t>
            </a:r>
            <a:r>
              <a:rPr lang="en-US" sz="3200" b="1" dirty="0" err="1">
                <a:latin typeface="Arial" panose="020B0604020202020204" pitchFamily="34" charset="0"/>
                <a:cs typeface="Arial" panose="020B0604020202020204" pitchFamily="34" charset="0"/>
              </a:rPr>
              <a:t>Lechem</a:t>
            </a:r>
            <a:r>
              <a:rPr lang="en-US" sz="3200" b="1" dirty="0">
                <a:latin typeface="Arial" panose="020B0604020202020204" pitchFamily="34" charset="0"/>
                <a:cs typeface="Arial" panose="020B0604020202020204" pitchFamily="34" charset="0"/>
              </a:rPr>
              <a:t> --  Bethlehem</a:t>
            </a:r>
          </a:p>
          <a:p>
            <a:pPr>
              <a:lnSpc>
                <a:spcPct val="150000"/>
              </a:lnSpc>
            </a:pPr>
            <a:r>
              <a:rPr lang="en-US" sz="3200" b="1" dirty="0" err="1">
                <a:latin typeface="Arial" panose="020B0604020202020204" pitchFamily="34" charset="0"/>
                <a:cs typeface="Arial" panose="020B0604020202020204" pitchFamily="34" charset="0"/>
              </a:rPr>
              <a:t>HaGalilit</a:t>
            </a:r>
            <a:r>
              <a:rPr lang="en-US" sz="3200" b="1" dirty="0">
                <a:latin typeface="Arial" panose="020B0604020202020204" pitchFamily="34" charset="0"/>
                <a:cs typeface="Arial" panose="020B0604020202020204" pitchFamily="34" charset="0"/>
              </a:rPr>
              <a:t> = northern Bethlehem</a:t>
            </a:r>
          </a:p>
          <a:p>
            <a:pPr>
              <a:lnSpc>
                <a:spcPct val="150000"/>
              </a:lnSpc>
            </a:pPr>
            <a:r>
              <a:rPr lang="en-US" sz="3200" b="1" dirty="0">
                <a:latin typeface="Arial" panose="020B0604020202020204" pitchFamily="34" charset="0"/>
                <a:cs typeface="Arial" panose="020B0604020202020204" pitchFamily="34" charset="0"/>
              </a:rPr>
              <a:t>Beit </a:t>
            </a:r>
            <a:r>
              <a:rPr lang="en-US" sz="3200" b="1" dirty="0" err="1">
                <a:latin typeface="Arial" panose="020B0604020202020204" pitchFamily="34" charset="0"/>
                <a:cs typeface="Arial" panose="020B0604020202020204" pitchFamily="34" charset="0"/>
              </a:rPr>
              <a:t>Lechem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HaGalilit</a:t>
            </a:r>
            <a:r>
              <a:rPr lang="en-US" sz="3200" b="1" dirty="0">
                <a:latin typeface="Arial" panose="020B0604020202020204" pitchFamily="34" charset="0"/>
                <a:cs typeface="Arial" panose="020B0604020202020204" pitchFamily="34" charset="0"/>
              </a:rPr>
              <a:t> = Bethlehem of Galilee </a:t>
            </a:r>
          </a:p>
        </p:txBody>
      </p:sp>
      <p:grpSp>
        <p:nvGrpSpPr>
          <p:cNvPr id="2" name="Group 1">
            <a:extLst>
              <a:ext uri="{FF2B5EF4-FFF2-40B4-BE49-F238E27FC236}">
                <a16:creationId xmlns:a16="http://schemas.microsoft.com/office/drawing/2014/main" id="{13D59D77-0AE9-CD44-9E95-34238E5EC690}"/>
              </a:ext>
            </a:extLst>
          </p:cNvPr>
          <p:cNvGrpSpPr/>
          <p:nvPr/>
        </p:nvGrpSpPr>
        <p:grpSpPr>
          <a:xfrm>
            <a:off x="7989454" y="0"/>
            <a:ext cx="4137891" cy="3170099"/>
            <a:chOff x="729673" y="0"/>
            <a:chExt cx="4137891" cy="3170099"/>
          </a:xfrm>
        </p:grpSpPr>
        <p:sp>
          <p:nvSpPr>
            <p:cNvPr id="3" name="TextBox 2">
              <a:extLst>
                <a:ext uri="{FF2B5EF4-FFF2-40B4-BE49-F238E27FC236}">
                  <a16:creationId xmlns:a16="http://schemas.microsoft.com/office/drawing/2014/main" id="{87876E69-77E8-61C8-899C-E616C06DE766}"/>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6F10D0BF-FC4C-58FE-7729-F81F1F37A74D}"/>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3428F702-4EE3-F7FB-7322-E7210E37A7BE}"/>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64702A8A-8785-BCC0-E566-231FF7A8D112}"/>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2492367F-5DD6-2733-DB1E-697E53FF084E}"/>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39254524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504625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Bethlehem Ephrathah</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393015" y="2294784"/>
            <a:ext cx="10022541" cy="443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200" b="1" dirty="0">
                <a:latin typeface="Arial" panose="020B0604020202020204" pitchFamily="34" charset="0"/>
                <a:cs typeface="Arial" panose="020B0604020202020204" pitchFamily="34" charset="0"/>
              </a:rPr>
              <a:t>David was born in Bethlehem and went out to fight the Philistines from here</a:t>
            </a:r>
          </a:p>
          <a:p>
            <a:pPr>
              <a:lnSpc>
                <a:spcPct val="150000"/>
              </a:lnSpc>
            </a:pPr>
            <a:endParaRPr lang="en-US" sz="3200" b="1" dirty="0">
              <a:latin typeface="Arial" panose="020B0604020202020204" pitchFamily="34" charset="0"/>
              <a:cs typeface="Arial" panose="020B0604020202020204" pitchFamily="34" charset="0"/>
            </a:endParaRPr>
          </a:p>
          <a:p>
            <a:pPr>
              <a:lnSpc>
                <a:spcPct val="150000"/>
              </a:lnSpc>
            </a:pPr>
            <a:r>
              <a:rPr lang="en-US" sz="3200" b="1" dirty="0">
                <a:latin typeface="Arial" panose="020B0604020202020204" pitchFamily="34" charset="0"/>
                <a:cs typeface="Arial" panose="020B0604020202020204" pitchFamily="34" charset="0"/>
              </a:rPr>
              <a:t>Jacob’s wife, Rachael, was buried in Ephrath</a:t>
            </a:r>
          </a:p>
          <a:p>
            <a:pPr>
              <a:lnSpc>
                <a:spcPct val="150000"/>
              </a:lnSpc>
            </a:pPr>
            <a:endParaRPr lang="en-US" sz="3200" b="1" dirty="0">
              <a:latin typeface="Arial" panose="020B0604020202020204" pitchFamily="34" charset="0"/>
              <a:cs typeface="Arial" panose="020B0604020202020204" pitchFamily="34" charset="0"/>
            </a:endParaRPr>
          </a:p>
          <a:p>
            <a:pPr>
              <a:lnSpc>
                <a:spcPct val="150000"/>
              </a:lnSpc>
            </a:pPr>
            <a:endParaRPr lang="en-US" sz="32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A365B0E-70F5-E26C-AC0A-F037B1600C85}"/>
              </a:ext>
            </a:extLst>
          </p:cNvPr>
          <p:cNvGrpSpPr/>
          <p:nvPr/>
        </p:nvGrpSpPr>
        <p:grpSpPr>
          <a:xfrm>
            <a:off x="7984067" y="-482550"/>
            <a:ext cx="4481945" cy="3170099"/>
            <a:chOff x="729673" y="-97471"/>
            <a:chExt cx="4137891" cy="3170099"/>
          </a:xfrm>
        </p:grpSpPr>
        <p:sp>
          <p:nvSpPr>
            <p:cNvPr id="3" name="TextBox 2">
              <a:extLst>
                <a:ext uri="{FF2B5EF4-FFF2-40B4-BE49-F238E27FC236}">
                  <a16:creationId xmlns:a16="http://schemas.microsoft.com/office/drawing/2014/main" id="{B5EA1876-3D0A-81FA-E7AE-6ABDEF6429E7}"/>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427BD425-D419-2C31-7976-6D74211D080E}"/>
                </a:ext>
              </a:extLst>
            </p:cNvPr>
            <p:cNvGrpSpPr/>
            <p:nvPr/>
          </p:nvGrpSpPr>
          <p:grpSpPr>
            <a:xfrm>
              <a:off x="1625601" y="-97471"/>
              <a:ext cx="3241963" cy="3170099"/>
              <a:chOff x="563419" y="-42053"/>
              <a:chExt cx="3241963" cy="3170099"/>
            </a:xfrm>
          </p:grpSpPr>
          <p:sp>
            <p:nvSpPr>
              <p:cNvPr id="5" name="TextBox 4">
                <a:extLst>
                  <a:ext uri="{FF2B5EF4-FFF2-40B4-BE49-F238E27FC236}">
                    <a16:creationId xmlns:a16="http://schemas.microsoft.com/office/drawing/2014/main" id="{22B7127E-0736-40C3-EF77-45BD6EE837D0}"/>
                  </a:ext>
                </a:extLst>
              </p:cNvPr>
              <p:cNvSpPr txBox="1"/>
              <p:nvPr/>
            </p:nvSpPr>
            <p:spPr>
              <a:xfrm>
                <a:off x="563419" y="-42053"/>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F5C0C99C-9C5F-7DAD-39E6-CE22F1302358}"/>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195D627F-E507-4483-08C5-BB8409AC813D}"/>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40203120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084729" y="320675"/>
            <a:ext cx="961359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Trivia – Bethlehem, Jesus, and the Romans</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073488"/>
            <a:ext cx="10022541" cy="51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How was Jesus’ birthplace determined</a:t>
            </a:r>
          </a:p>
          <a:p>
            <a:pPr marL="1257300" lvl="1" indent="-51435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Helena, Constantine’s mother journeyed to Israel in 326-328</a:t>
            </a:r>
          </a:p>
          <a:p>
            <a:pPr marL="1257300" lvl="1" indent="-51435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Built churches on sites of Jesus’ birthplace, crucifixion, and Mount of Olives</a:t>
            </a:r>
          </a:p>
          <a:p>
            <a:pPr marL="1257300" lvl="1" indent="-51435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Set the principle of outsiders owning prime land in Israel</a:t>
            </a:r>
          </a:p>
        </p:txBody>
      </p:sp>
    </p:spTree>
    <p:extLst>
      <p:ext uri="{BB962C8B-B14F-4D97-AF65-F5344CB8AC3E}">
        <p14:creationId xmlns:p14="http://schemas.microsoft.com/office/powerpoint/2010/main" val="23271991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3609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991507" y="458109"/>
            <a:ext cx="800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3600" b="1" i="1" dirty="0">
                <a:latin typeface="+mj-lt"/>
                <a:cs typeface="Arial" charset="0"/>
              </a:rPr>
              <a:t>FBC Liberty Small Group</a:t>
            </a:r>
          </a:p>
        </p:txBody>
      </p:sp>
      <p:sp>
        <p:nvSpPr>
          <p:cNvPr id="6" name="Rectangle 2"/>
          <p:cNvSpPr txBox="1">
            <a:spLocks noChangeArrowheads="1"/>
          </p:cNvSpPr>
          <p:nvPr/>
        </p:nvSpPr>
        <p:spPr bwMode="auto">
          <a:xfrm>
            <a:off x="508000" y="1470212"/>
            <a:ext cx="6890327" cy="42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endParaRPr lang="en-US" altLang="en-US" sz="5400" i="0" kern="0" dirty="0">
              <a:solidFill>
                <a:schemeClr val="tx1"/>
              </a:solidFill>
              <a:latin typeface="+mn-lt"/>
            </a:endParaRPr>
          </a:p>
          <a:p>
            <a:pPr algn="ctr" eaLnBrk="1" hangingPunct="1">
              <a:defRPr/>
            </a:pPr>
            <a:r>
              <a:rPr lang="en-US" altLang="en-US" sz="5400" i="0" kern="0" dirty="0">
                <a:solidFill>
                  <a:schemeClr val="tx1"/>
                </a:solidFill>
                <a:latin typeface="+mn-lt"/>
              </a:rPr>
              <a:t>The First Prophecy</a:t>
            </a:r>
          </a:p>
          <a:p>
            <a:pPr algn="ctr" eaLnBrk="1" hangingPunct="1">
              <a:defRPr/>
            </a:pPr>
            <a:r>
              <a:rPr lang="en-US" altLang="en-US" sz="5400" i="0" kern="0" dirty="0">
                <a:solidFill>
                  <a:schemeClr val="tx1"/>
                </a:solidFill>
                <a:latin typeface="+mn-lt"/>
              </a:rPr>
              <a:t>Bethlehem</a:t>
            </a:r>
          </a:p>
          <a:p>
            <a:pPr algn="ctr" eaLnBrk="1" hangingPunct="1">
              <a:defRPr/>
            </a:pPr>
            <a:endParaRPr lang="en-US" altLang="en-US" sz="5400" i="0" kern="0" dirty="0">
              <a:solidFill>
                <a:schemeClr val="tx1"/>
              </a:solidFill>
              <a:latin typeface="+mn-lt"/>
            </a:endParaRPr>
          </a:p>
          <a:p>
            <a:pPr algn="ctr" eaLnBrk="1" hangingPunct="1">
              <a:defRPr/>
            </a:pPr>
            <a:r>
              <a:rPr lang="en-US" altLang="en-US" i="0" kern="0" dirty="0">
                <a:solidFill>
                  <a:schemeClr val="tx1"/>
                </a:solidFill>
                <a:latin typeface="+mn-lt"/>
              </a:rPr>
              <a:t>Session #2     Mar. 22 , 2026</a:t>
            </a:r>
          </a:p>
          <a:p>
            <a:pPr algn="ctr" eaLnBrk="1" hangingPunct="1">
              <a:defRPr/>
            </a:pPr>
            <a:r>
              <a:rPr lang="en-US" altLang="en-US" i="0" kern="0" dirty="0">
                <a:solidFill>
                  <a:schemeClr val="tx1"/>
                </a:solidFill>
                <a:latin typeface="+mn-lt"/>
              </a:rPr>
              <a:t> </a:t>
            </a:r>
            <a:endParaRPr lang="en-US" altLang="en-US" sz="3075" kern="0" dirty="0">
              <a:solidFill>
                <a:schemeClr val="tx1"/>
              </a:solidFill>
            </a:endParaRPr>
          </a:p>
        </p:txBody>
      </p:sp>
      <p:grpSp>
        <p:nvGrpSpPr>
          <p:cNvPr id="2" name="Group 1">
            <a:extLst>
              <a:ext uri="{FF2B5EF4-FFF2-40B4-BE49-F238E27FC236}">
                <a16:creationId xmlns:a16="http://schemas.microsoft.com/office/drawing/2014/main" id="{498A9289-8DC0-2408-65E0-AF7AAF4DF0CA}"/>
              </a:ext>
            </a:extLst>
          </p:cNvPr>
          <p:cNvGrpSpPr/>
          <p:nvPr/>
        </p:nvGrpSpPr>
        <p:grpSpPr>
          <a:xfrm>
            <a:off x="7732272" y="0"/>
            <a:ext cx="4137891" cy="3170099"/>
            <a:chOff x="729673" y="0"/>
            <a:chExt cx="4137891" cy="3170099"/>
          </a:xfrm>
        </p:grpSpPr>
        <p:sp>
          <p:nvSpPr>
            <p:cNvPr id="3" name="TextBox 2">
              <a:extLst>
                <a:ext uri="{FF2B5EF4-FFF2-40B4-BE49-F238E27FC236}">
                  <a16:creationId xmlns:a16="http://schemas.microsoft.com/office/drawing/2014/main" id="{D6641CFA-1D28-82B4-FDA9-03A5B3C698CA}"/>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02CA066B-276A-B5F2-E2D7-E487B6CA374E}"/>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BE769B59-CD79-9598-89A8-F1A32D54C12E}"/>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7" name="TextBox 6">
                <a:extLst>
                  <a:ext uri="{FF2B5EF4-FFF2-40B4-BE49-F238E27FC236}">
                    <a16:creationId xmlns:a16="http://schemas.microsoft.com/office/drawing/2014/main" id="{143EDC9C-911C-4DA4-0A22-ADD6502C83A6}"/>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8" name="TextBox 7">
                <a:extLst>
                  <a:ext uri="{FF2B5EF4-FFF2-40B4-BE49-F238E27FC236}">
                    <a16:creationId xmlns:a16="http://schemas.microsoft.com/office/drawing/2014/main" id="{CF71BEB6-BD3C-EC2E-18E1-F77F4C7D53D9}"/>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084729" y="320675"/>
            <a:ext cx="961359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Trivia – Bethlehem, Jesus, and the Romans</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073488"/>
            <a:ext cx="10022541" cy="51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Romans took over Palestine for money</a:t>
            </a:r>
          </a:p>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Romans were obsessed about documenting every administrative activity</a:t>
            </a:r>
          </a:p>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Why take a census – accurate database for taxes</a:t>
            </a:r>
          </a:p>
          <a:p>
            <a:pPr marL="457200"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No documentation exists about the census that Joseph and Mary traveled for </a:t>
            </a:r>
          </a:p>
        </p:txBody>
      </p:sp>
    </p:spTree>
    <p:extLst>
      <p:ext uri="{BB962C8B-B14F-4D97-AF65-F5344CB8AC3E}">
        <p14:creationId xmlns:p14="http://schemas.microsoft.com/office/powerpoint/2010/main" val="14823492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2080082"/>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grpSp>
        <p:nvGrpSpPr>
          <p:cNvPr id="2" name="Group 1">
            <a:extLst>
              <a:ext uri="{FF2B5EF4-FFF2-40B4-BE49-F238E27FC236}">
                <a16:creationId xmlns:a16="http://schemas.microsoft.com/office/drawing/2014/main" id="{4F343074-1F67-9611-6A34-6F67089EB487}"/>
              </a:ext>
            </a:extLst>
          </p:cNvPr>
          <p:cNvGrpSpPr/>
          <p:nvPr/>
        </p:nvGrpSpPr>
        <p:grpSpPr>
          <a:xfrm>
            <a:off x="8077200" y="-555847"/>
            <a:ext cx="4137891" cy="3170099"/>
            <a:chOff x="729673" y="0"/>
            <a:chExt cx="4137891" cy="3170099"/>
          </a:xfrm>
        </p:grpSpPr>
        <p:sp>
          <p:nvSpPr>
            <p:cNvPr id="3" name="TextBox 2">
              <a:extLst>
                <a:ext uri="{FF2B5EF4-FFF2-40B4-BE49-F238E27FC236}">
                  <a16:creationId xmlns:a16="http://schemas.microsoft.com/office/drawing/2014/main" id="{DFEAA0DC-03C7-A658-E28D-0DA4067376ED}"/>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154EE773-F190-80A1-2F31-458DBA1DAE46}"/>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986C962F-A3F7-EE38-7F8E-939D524AE246}"/>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CC6A9E3F-A7B5-B275-18E1-B4E0BD3A6248}"/>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C7B0A6BF-AFAE-C0EB-34B8-E9BBA818A878}"/>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2983426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9710" y="2552351"/>
            <a:ext cx="8635999"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grpSp>
        <p:nvGrpSpPr>
          <p:cNvPr id="2" name="Group 1">
            <a:extLst>
              <a:ext uri="{FF2B5EF4-FFF2-40B4-BE49-F238E27FC236}">
                <a16:creationId xmlns:a16="http://schemas.microsoft.com/office/drawing/2014/main" id="{8689A408-2E66-39D8-A792-B97DC5BF0A40}"/>
              </a:ext>
            </a:extLst>
          </p:cNvPr>
          <p:cNvGrpSpPr/>
          <p:nvPr/>
        </p:nvGrpSpPr>
        <p:grpSpPr>
          <a:xfrm>
            <a:off x="8077200" y="-555847"/>
            <a:ext cx="4137891" cy="3170099"/>
            <a:chOff x="729673" y="0"/>
            <a:chExt cx="4137891" cy="3170099"/>
          </a:xfrm>
        </p:grpSpPr>
        <p:sp>
          <p:nvSpPr>
            <p:cNvPr id="3" name="TextBox 2">
              <a:extLst>
                <a:ext uri="{FF2B5EF4-FFF2-40B4-BE49-F238E27FC236}">
                  <a16:creationId xmlns:a16="http://schemas.microsoft.com/office/drawing/2014/main" id="{48469D90-6A60-9FDC-F6E2-D2F409663A97}"/>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40E6CBFD-C6AF-59CB-0B07-015ED6375981}"/>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46730513-6AEF-639F-A4AF-987E302E5992}"/>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0531134E-07FC-8617-C9A9-DB1F3E669981}"/>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3119062B-FEB6-E018-FFCE-B4B9F04DDBB8}"/>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3407979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grpSp>
        <p:nvGrpSpPr>
          <p:cNvPr id="2" name="Group 1">
            <a:extLst>
              <a:ext uri="{FF2B5EF4-FFF2-40B4-BE49-F238E27FC236}">
                <a16:creationId xmlns:a16="http://schemas.microsoft.com/office/drawing/2014/main" id="{8689A408-2E66-39D8-A792-B97DC5BF0A40}"/>
              </a:ext>
            </a:extLst>
          </p:cNvPr>
          <p:cNvGrpSpPr/>
          <p:nvPr/>
        </p:nvGrpSpPr>
        <p:grpSpPr>
          <a:xfrm>
            <a:off x="8077200" y="-555847"/>
            <a:ext cx="4137891" cy="3170099"/>
            <a:chOff x="729673" y="0"/>
            <a:chExt cx="4137891" cy="3170099"/>
          </a:xfrm>
        </p:grpSpPr>
        <p:sp>
          <p:nvSpPr>
            <p:cNvPr id="3" name="TextBox 2">
              <a:extLst>
                <a:ext uri="{FF2B5EF4-FFF2-40B4-BE49-F238E27FC236}">
                  <a16:creationId xmlns:a16="http://schemas.microsoft.com/office/drawing/2014/main" id="{48469D90-6A60-9FDC-F6E2-D2F409663A97}"/>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40E6CBFD-C6AF-59CB-0B07-015ED6375981}"/>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46730513-6AEF-639F-A4AF-987E302E5992}"/>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0531134E-07FC-8617-C9A9-DB1F3E669981}"/>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3119062B-FEB6-E018-FFCE-B4B9F04DDBB8}"/>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
        <p:nvSpPr>
          <p:cNvPr id="8" name="Rectangle 23">
            <a:extLst>
              <a:ext uri="{FF2B5EF4-FFF2-40B4-BE49-F238E27FC236}">
                <a16:creationId xmlns:a16="http://schemas.microsoft.com/office/drawing/2014/main" id="{B0BD9458-DA6A-C4E6-5C3E-1C5B27FB7664}"/>
              </a:ext>
            </a:extLst>
          </p:cNvPr>
          <p:cNvSpPr>
            <a:spLocks noChangeArrowheads="1"/>
          </p:cNvSpPr>
          <p:nvPr/>
        </p:nvSpPr>
        <p:spPr bwMode="auto">
          <a:xfrm>
            <a:off x="549275" y="2518066"/>
            <a:ext cx="11277600"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thence he will come to judge the living and the dead.</a:t>
            </a:r>
          </a:p>
        </p:txBody>
      </p:sp>
    </p:spTree>
    <p:extLst>
      <p:ext uri="{BB962C8B-B14F-4D97-AF65-F5344CB8AC3E}">
        <p14:creationId xmlns:p14="http://schemas.microsoft.com/office/powerpoint/2010/main" val="5526611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grpSp>
        <p:nvGrpSpPr>
          <p:cNvPr id="2" name="Group 1">
            <a:extLst>
              <a:ext uri="{FF2B5EF4-FFF2-40B4-BE49-F238E27FC236}">
                <a16:creationId xmlns:a16="http://schemas.microsoft.com/office/drawing/2014/main" id="{8689A408-2E66-39D8-A792-B97DC5BF0A40}"/>
              </a:ext>
            </a:extLst>
          </p:cNvPr>
          <p:cNvGrpSpPr/>
          <p:nvPr/>
        </p:nvGrpSpPr>
        <p:grpSpPr>
          <a:xfrm>
            <a:off x="8077200" y="-555847"/>
            <a:ext cx="4137891" cy="3170099"/>
            <a:chOff x="729673" y="0"/>
            <a:chExt cx="4137891" cy="3170099"/>
          </a:xfrm>
        </p:grpSpPr>
        <p:sp>
          <p:nvSpPr>
            <p:cNvPr id="3" name="TextBox 2">
              <a:extLst>
                <a:ext uri="{FF2B5EF4-FFF2-40B4-BE49-F238E27FC236}">
                  <a16:creationId xmlns:a16="http://schemas.microsoft.com/office/drawing/2014/main" id="{48469D90-6A60-9FDC-F6E2-D2F409663A97}"/>
                </a:ext>
              </a:extLst>
            </p:cNvPr>
            <p:cNvSpPr txBox="1"/>
            <p:nvPr/>
          </p:nvSpPr>
          <p:spPr>
            <a:xfrm>
              <a:off x="729673" y="1538161"/>
              <a:ext cx="1348509" cy="923330"/>
            </a:xfrm>
            <a:prstGeom prst="rect">
              <a:avLst/>
            </a:prstGeom>
            <a:noFill/>
          </p:spPr>
          <p:txBody>
            <a:bodyPr wrap="square" rtlCol="0">
              <a:spAutoFit/>
            </a:bodyPr>
            <a:lstStyle/>
            <a:p>
              <a:r>
                <a:rPr lang="en-US" b="1" dirty="0">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40E6CBFD-C6AF-59CB-0B07-015ED6375981}"/>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46730513-6AEF-639F-A4AF-987E302E5992}"/>
                  </a:ext>
                </a:extLst>
              </p:cNvPr>
              <p:cNvSpPr txBox="1"/>
              <p:nvPr/>
            </p:nvSpPr>
            <p:spPr>
              <a:xfrm>
                <a:off x="563419" y="55418"/>
                <a:ext cx="2789382" cy="3170099"/>
              </a:xfrm>
              <a:prstGeom prst="rect">
                <a:avLst/>
              </a:prstGeom>
              <a:noFill/>
            </p:spPr>
            <p:txBody>
              <a:bodyPr wrap="square" rtlCol="0">
                <a:spAutoFit/>
              </a:bodyPr>
              <a:lstStyle/>
              <a:p>
                <a:r>
                  <a:rPr lang="en-US" sz="20000" i="1" dirty="0">
                    <a:solidFill>
                      <a:srgbClr val="FFC000"/>
                    </a:solidFill>
                    <a:latin typeface="Goudy Old Style" panose="02020502050305020303" pitchFamily="18" charset="0"/>
                  </a:rPr>
                  <a:t>F</a:t>
                </a:r>
              </a:p>
            </p:txBody>
          </p:sp>
          <p:sp>
            <p:nvSpPr>
              <p:cNvPr id="6" name="TextBox 5">
                <a:extLst>
                  <a:ext uri="{FF2B5EF4-FFF2-40B4-BE49-F238E27FC236}">
                    <a16:creationId xmlns:a16="http://schemas.microsoft.com/office/drawing/2014/main" id="{0531134E-07FC-8617-C9A9-DB1F3E669981}"/>
                  </a:ext>
                </a:extLst>
              </p:cNvPr>
              <p:cNvSpPr txBox="1"/>
              <p:nvPr/>
            </p:nvSpPr>
            <p:spPr>
              <a:xfrm>
                <a:off x="1865745" y="1223528"/>
                <a:ext cx="1939637"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oretold</a:t>
                </a:r>
                <a:r>
                  <a:rPr lang="en-US" sz="3200" dirty="0">
                    <a:solidFill>
                      <a:srgbClr val="FFC000"/>
                    </a:solidFill>
                    <a:latin typeface="Goudy Old Style" panose="02020502050305020303" pitchFamily="18" charset="0"/>
                  </a:rPr>
                  <a:t> &amp;</a:t>
                </a:r>
                <a:endParaRPr lang="en-US" sz="3200" dirty="0">
                  <a:solidFill>
                    <a:srgbClr val="FFC000"/>
                  </a:solidFill>
                </a:endParaRPr>
              </a:p>
            </p:txBody>
          </p:sp>
          <p:sp>
            <p:nvSpPr>
              <p:cNvPr id="7" name="TextBox 6">
                <a:extLst>
                  <a:ext uri="{FF2B5EF4-FFF2-40B4-BE49-F238E27FC236}">
                    <a16:creationId xmlns:a16="http://schemas.microsoft.com/office/drawing/2014/main" id="{3119062B-FEB6-E018-FFCE-B4B9F04DDBB8}"/>
                  </a:ext>
                </a:extLst>
              </p:cNvPr>
              <p:cNvSpPr txBox="1"/>
              <p:nvPr/>
            </p:nvSpPr>
            <p:spPr>
              <a:xfrm>
                <a:off x="1302328" y="1932134"/>
                <a:ext cx="2050473" cy="584775"/>
              </a:xfrm>
              <a:prstGeom prst="rect">
                <a:avLst/>
              </a:prstGeom>
              <a:noFill/>
            </p:spPr>
            <p:txBody>
              <a:bodyPr wrap="square" rtlCol="0">
                <a:spAutoFit/>
              </a:bodyPr>
              <a:lstStyle/>
              <a:p>
                <a:r>
                  <a:rPr lang="en-US" sz="3200" dirty="0" err="1">
                    <a:solidFill>
                      <a:srgbClr val="FFC000"/>
                    </a:solidFill>
                    <a:latin typeface="Goudy Old Style" panose="02020502050305020303" pitchFamily="18" charset="0"/>
                  </a:rPr>
                  <a:t>ulfilled</a:t>
                </a:r>
                <a:endParaRPr lang="en-US" sz="3200" dirty="0">
                  <a:solidFill>
                    <a:srgbClr val="FFC000"/>
                  </a:solidFill>
                  <a:latin typeface="Goudy Old Style" panose="02020502050305020303" pitchFamily="18" charset="0"/>
                </a:endParaRPr>
              </a:p>
            </p:txBody>
          </p:sp>
        </p:grpSp>
      </p:grpSp>
      <p:sp>
        <p:nvSpPr>
          <p:cNvPr id="9" name="Rectangle 23">
            <a:extLst>
              <a:ext uri="{FF2B5EF4-FFF2-40B4-BE49-F238E27FC236}">
                <a16:creationId xmlns:a16="http://schemas.microsoft.com/office/drawing/2014/main" id="{21EB8367-A0E1-1486-AB87-9F83C06D3D10}"/>
              </a:ext>
            </a:extLst>
          </p:cNvPr>
          <p:cNvSpPr>
            <a:spLocks noChangeArrowheads="1"/>
          </p:cNvSpPr>
          <p:nvPr/>
        </p:nvSpPr>
        <p:spPr bwMode="auto">
          <a:xfrm>
            <a:off x="506914" y="2518066"/>
            <a:ext cx="11499272"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 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 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 and life everlasting.     Amen.</a:t>
            </a:r>
          </a:p>
        </p:txBody>
      </p:sp>
    </p:spTree>
    <p:extLst>
      <p:ext uri="{BB962C8B-B14F-4D97-AF65-F5344CB8AC3E}">
        <p14:creationId xmlns:p14="http://schemas.microsoft.com/office/powerpoint/2010/main" val="9696305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5956118"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Micah The Minor Prophet</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105238"/>
            <a:ext cx="10022541" cy="51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200" b="1" dirty="0">
                <a:latin typeface="Arial" panose="020B0604020202020204" pitchFamily="34" charset="0"/>
                <a:cs typeface="Arial" panose="020B0604020202020204" pitchFamily="34" charset="0"/>
              </a:rPr>
              <a:t>Why is Micah one of the 12 minor prophets?</a:t>
            </a:r>
          </a:p>
          <a:p>
            <a:pPr marL="1200150" lvl="1" indent="-4572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His book is one of the shorter books</a:t>
            </a:r>
          </a:p>
          <a:p>
            <a:pPr>
              <a:lnSpc>
                <a:spcPct val="150000"/>
              </a:lnSpc>
            </a:pPr>
            <a:r>
              <a:rPr lang="en-US" sz="3200" b="1" dirty="0">
                <a:latin typeface="Arial" panose="020B0604020202020204" pitchFamily="34" charset="0"/>
                <a:cs typeface="Arial" panose="020B0604020202020204" pitchFamily="34" charset="0"/>
              </a:rPr>
              <a:t>YET ---</a:t>
            </a:r>
          </a:p>
          <a:p>
            <a:pPr>
              <a:lnSpc>
                <a:spcPct val="150000"/>
              </a:lnSpc>
            </a:pPr>
            <a:r>
              <a:rPr lang="en-US" sz="3200" b="1" dirty="0">
                <a:latin typeface="Arial" panose="020B0604020202020204" pitchFamily="34" charset="0"/>
                <a:cs typeface="Arial" panose="020B0604020202020204" pitchFamily="34" charset="0"/>
              </a:rPr>
              <a:t>Micah served during the reigns of:</a:t>
            </a:r>
          </a:p>
          <a:p>
            <a:pPr marL="1314450" lvl="1" indent="-5715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Jotham		742 – 735 BC</a:t>
            </a:r>
          </a:p>
          <a:p>
            <a:pPr marL="1314450" lvl="1" indent="-5715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Ahaz				735 – 715 BC</a:t>
            </a:r>
          </a:p>
          <a:p>
            <a:pPr marL="1314450" lvl="1" indent="-571500">
              <a:lnSpc>
                <a:spcPct val="150000"/>
              </a:lnSpc>
              <a:buFont typeface="Arial" panose="020B0604020202020204" pitchFamily="34" charset="0"/>
              <a:buChar char="•"/>
            </a:pPr>
            <a:r>
              <a:rPr lang="en-US" sz="3200" b="1" dirty="0">
                <a:latin typeface="Arial" panose="020B0604020202020204" pitchFamily="34" charset="0"/>
                <a:cs typeface="Arial" panose="020B0604020202020204" pitchFamily="34" charset="0"/>
              </a:rPr>
              <a:t>Hezekiah		715 – 696 BC</a:t>
            </a:r>
          </a:p>
        </p:txBody>
      </p:sp>
    </p:spTree>
    <p:extLst>
      <p:ext uri="{BB962C8B-B14F-4D97-AF65-F5344CB8AC3E}">
        <p14:creationId xmlns:p14="http://schemas.microsoft.com/office/powerpoint/2010/main" val="36497248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461248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Micah The Prophet</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105238"/>
            <a:ext cx="10022541" cy="51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514350" indent="-514350">
              <a:lnSpc>
                <a:spcPct val="150000"/>
              </a:lnSpc>
              <a:buFont typeface="+mj-lt"/>
              <a:buAutoNum type="arabicPeriod"/>
            </a:pPr>
            <a:r>
              <a:rPr lang="en-US" sz="3200" b="1" dirty="0">
                <a:latin typeface="Arial" panose="020B0604020202020204" pitchFamily="34" charset="0"/>
                <a:cs typeface="Arial" panose="020B0604020202020204" pitchFamily="34" charset="0"/>
              </a:rPr>
              <a:t>Rebuked the people of Judah for idolatry and dishonesty</a:t>
            </a:r>
          </a:p>
          <a:p>
            <a:pPr marL="514350" indent="-514350">
              <a:lnSpc>
                <a:spcPct val="150000"/>
              </a:lnSpc>
              <a:buFont typeface="+mj-lt"/>
              <a:buAutoNum type="arabicPeriod"/>
            </a:pPr>
            <a:r>
              <a:rPr lang="en-US" sz="3200" b="1" dirty="0">
                <a:latin typeface="Arial" panose="020B0604020202020204" pitchFamily="34" charset="0"/>
                <a:cs typeface="Arial" panose="020B0604020202020204" pitchFamily="34" charset="0"/>
              </a:rPr>
              <a:t>Foretold the restoration of Judah after destruction as a result of Judah turning back to God’s way</a:t>
            </a:r>
          </a:p>
          <a:p>
            <a:pPr marL="514350" indent="-514350">
              <a:lnSpc>
                <a:spcPct val="150000"/>
              </a:lnSpc>
              <a:buFont typeface="+mj-lt"/>
              <a:buAutoNum type="arabicPeriod"/>
            </a:pPr>
            <a:r>
              <a:rPr lang="en-US" sz="3200" b="1" dirty="0">
                <a:latin typeface="Arial" panose="020B0604020202020204" pitchFamily="34" charset="0"/>
                <a:cs typeface="Arial" panose="020B0604020202020204" pitchFamily="34" charset="0"/>
              </a:rPr>
              <a:t>Prophesied about Bethlehem and the birth of the Messiah</a:t>
            </a:r>
          </a:p>
        </p:txBody>
      </p:sp>
    </p:spTree>
    <p:extLst>
      <p:ext uri="{BB962C8B-B14F-4D97-AF65-F5344CB8AC3E}">
        <p14:creationId xmlns:p14="http://schemas.microsoft.com/office/powerpoint/2010/main" val="10349166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461248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Micah The Prophet</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2114550"/>
            <a:ext cx="10022541"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200" b="1" dirty="0">
                <a:latin typeface="Arial" panose="020B0604020202020204" pitchFamily="34" charset="0"/>
                <a:cs typeface="Arial" panose="020B0604020202020204" pitchFamily="34" charset="0"/>
              </a:rPr>
              <a:t>The Little Man clip</a:t>
            </a:r>
          </a:p>
        </p:txBody>
      </p:sp>
    </p:spTree>
    <p:extLst>
      <p:ext uri="{BB962C8B-B14F-4D97-AF65-F5344CB8AC3E}">
        <p14:creationId xmlns:p14="http://schemas.microsoft.com/office/powerpoint/2010/main" val="296520541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176724</TotalTime>
  <Words>1360</Words>
  <Application>Microsoft Office PowerPoint</Application>
  <PresentationFormat>Widescreen</PresentationFormat>
  <Paragraphs>269</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Goudy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188</cp:revision>
  <cp:lastPrinted>2026-03-22T17:09:04Z</cp:lastPrinted>
  <dcterms:created xsi:type="dcterms:W3CDTF">1998-04-14T16:29:50Z</dcterms:created>
  <dcterms:modified xsi:type="dcterms:W3CDTF">2026-03-22T20:55:45Z</dcterms:modified>
</cp:coreProperties>
</file>