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9"/>
  </p:notesMasterIdLst>
  <p:handoutMasterIdLst>
    <p:handoutMasterId r:id="rId30"/>
  </p:handoutMasterIdLst>
  <p:sldIdLst>
    <p:sldId id="258" r:id="rId2"/>
    <p:sldId id="2504" r:id="rId3"/>
    <p:sldId id="2522" r:id="rId4"/>
    <p:sldId id="2550" r:id="rId5"/>
    <p:sldId id="2549" r:id="rId6"/>
    <p:sldId id="2513" r:id="rId7"/>
    <p:sldId id="2514" r:id="rId8"/>
    <p:sldId id="2516" r:id="rId9"/>
    <p:sldId id="2517" r:id="rId10"/>
    <p:sldId id="2518" r:id="rId11"/>
    <p:sldId id="2547" r:id="rId12"/>
    <p:sldId id="2548" r:id="rId13"/>
    <p:sldId id="2525" r:id="rId14"/>
    <p:sldId id="2551" r:id="rId15"/>
    <p:sldId id="2552" r:id="rId16"/>
    <p:sldId id="2553" r:id="rId17"/>
    <p:sldId id="2554" r:id="rId18"/>
    <p:sldId id="2555" r:id="rId19"/>
    <p:sldId id="2556" r:id="rId20"/>
    <p:sldId id="2530" r:id="rId21"/>
    <p:sldId id="2532" r:id="rId22"/>
    <p:sldId id="2534" r:id="rId23"/>
    <p:sldId id="2535" r:id="rId24"/>
    <p:sldId id="2538" r:id="rId25"/>
    <p:sldId id="2539" r:id="rId26"/>
    <p:sldId id="2557" r:id="rId27"/>
    <p:sldId id="2558" r:id="rId28"/>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90" d="100"/>
          <a:sy n="90" d="100"/>
        </p:scale>
        <p:origin x="67" y="4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205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382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6958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8994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6417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9867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5184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67125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4727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5282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1556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2930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70526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4791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01641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44563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28604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7539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8101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00215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8880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9089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041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2320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8397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biblequestions.org/bqar415.html" TargetMode="External"/><Relationship Id="rId3" Type="http://schemas.openxmlformats.org/officeDocument/2006/relationships/image" Target="../media/image8.png"/><Relationship Id="rId7" Type="http://schemas.openxmlformats.org/officeDocument/2006/relationships/hyperlink" Target="https://www.biblequestions.org/bqar414.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biblequestions.org/bqar413.html" TargetMode="External"/><Relationship Id="rId11" Type="http://schemas.openxmlformats.org/officeDocument/2006/relationships/hyperlink" Target="https://www.biblequestions.org/bqar418.html" TargetMode="External"/><Relationship Id="rId5" Type="http://schemas.openxmlformats.org/officeDocument/2006/relationships/hyperlink" Target="https://www.biblequestions.org/bqar412.html" TargetMode="External"/><Relationship Id="rId10" Type="http://schemas.openxmlformats.org/officeDocument/2006/relationships/hyperlink" Target="https://www.biblequestions.org/bqar417.html" TargetMode="External"/><Relationship Id="rId4" Type="http://schemas.openxmlformats.org/officeDocument/2006/relationships/hyperlink" Target="https://www.biblequestions.org/bqar411.html" TargetMode="External"/><Relationship Id="rId9" Type="http://schemas.openxmlformats.org/officeDocument/2006/relationships/hyperlink" Target="https://www.biblequestions.org/bqar416.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biblequestions.org/bqar423.html" TargetMode="External"/><Relationship Id="rId3" Type="http://schemas.openxmlformats.org/officeDocument/2006/relationships/image" Target="../media/image8.png"/><Relationship Id="rId7" Type="http://schemas.openxmlformats.org/officeDocument/2006/relationships/hyperlink" Target="https://www.biblequestions.org/bqar422.html" TargetMode="External"/><Relationship Id="rId12" Type="http://schemas.openxmlformats.org/officeDocument/2006/relationships/hyperlink" Target="https://www.biblequestions.org/bqar427.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biblequestions.org/bqar421.html" TargetMode="External"/><Relationship Id="rId11" Type="http://schemas.openxmlformats.org/officeDocument/2006/relationships/hyperlink" Target="https://www.biblequestions.org/bqar426.html" TargetMode="External"/><Relationship Id="rId5" Type="http://schemas.openxmlformats.org/officeDocument/2006/relationships/hyperlink" Target="https://www.biblequestions.org/bqar420.html" TargetMode="External"/><Relationship Id="rId10" Type="http://schemas.openxmlformats.org/officeDocument/2006/relationships/hyperlink" Target="https://www.biblequestions.org/bqar425.html" TargetMode="External"/><Relationship Id="rId4" Type="http://schemas.openxmlformats.org/officeDocument/2006/relationships/hyperlink" Target="https://www.biblequestions.org/bqar419.html" TargetMode="External"/><Relationship Id="rId9" Type="http://schemas.openxmlformats.org/officeDocument/2006/relationships/hyperlink" Target="https://www.biblequestions.org/bqar42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BA665-AFD2-CBF3-1E14-CDC3C83E9438}"/>
              </a:ext>
            </a:extLst>
          </p:cNvPr>
          <p:cNvSpPr>
            <a:spLocks noGrp="1"/>
          </p:cNvSpPr>
          <p:nvPr>
            <p:ph sz="half" idx="1"/>
          </p:nvPr>
        </p:nvSpPr>
        <p:spPr>
          <a:xfrm>
            <a:off x="838200" y="1825625"/>
            <a:ext cx="3145221" cy="4351338"/>
          </a:xfrm>
        </p:spPr>
        <p:txBody>
          <a:bodyPr/>
          <a:lstStyle/>
          <a:p>
            <a:pPr marL="0" indent="0">
              <a:buNone/>
            </a:pPr>
            <a:endParaRPr lang="en-US" dirty="0">
              <a:solidFill>
                <a:srgbClr val="FFC000"/>
              </a:solidFill>
            </a:endParaRPr>
          </a:p>
          <a:p>
            <a:pPr marL="0" indent="0">
              <a:buNone/>
            </a:pPr>
            <a:r>
              <a:rPr lang="en-US" dirty="0">
                <a:solidFill>
                  <a:srgbClr val="FFC000"/>
                </a:solidFill>
              </a:rPr>
              <a:t>Ezekiel</a:t>
            </a:r>
          </a:p>
        </p:txBody>
      </p:sp>
      <p:sp>
        <p:nvSpPr>
          <p:cNvPr id="5" name="Content Placeholder 4">
            <a:extLst>
              <a:ext uri="{FF2B5EF4-FFF2-40B4-BE49-F238E27FC236}">
                <a16:creationId xmlns:a16="http://schemas.microsoft.com/office/drawing/2014/main" id="{1D2DC564-BBCD-509E-545C-FE8299E74D3F}"/>
              </a:ext>
            </a:extLst>
          </p:cNvPr>
          <p:cNvSpPr>
            <a:spLocks noGrp="1"/>
          </p:cNvSpPr>
          <p:nvPr>
            <p:ph sz="half" idx="2"/>
          </p:nvPr>
        </p:nvSpPr>
        <p:spPr>
          <a:xfrm>
            <a:off x="4135821" y="1822450"/>
            <a:ext cx="3694386" cy="4351338"/>
          </a:xfrm>
        </p:spPr>
        <p:txBody>
          <a:bodyPr/>
          <a:lstStyle/>
          <a:p>
            <a:pPr marL="0" indent="0">
              <a:buNone/>
            </a:pPr>
            <a:endParaRPr lang="en-US" dirty="0">
              <a:solidFill>
                <a:srgbClr val="FFC000"/>
              </a:solidFill>
            </a:endParaRPr>
          </a:p>
          <a:p>
            <a:pPr marL="0" indent="0">
              <a:buNone/>
            </a:pPr>
            <a:r>
              <a:rPr lang="en-US" dirty="0">
                <a:solidFill>
                  <a:srgbClr val="FFC000"/>
                </a:solidFill>
              </a:rPr>
              <a:t>Isaiah</a:t>
            </a:r>
          </a:p>
        </p:txBody>
      </p:sp>
      <p:pic>
        <p:nvPicPr>
          <p:cNvPr id="6" name="Picture 5">
            <a:extLst>
              <a:ext uri="{FF2B5EF4-FFF2-40B4-BE49-F238E27FC236}">
                <a16:creationId xmlns:a16="http://schemas.microsoft.com/office/drawing/2014/main" id="{8726D094-0660-3E49-EBD0-7DE920B3207C}"/>
              </a:ext>
            </a:extLst>
          </p:cNvPr>
          <p:cNvPicPr>
            <a:picLocks noChangeAspect="1"/>
          </p:cNvPicPr>
          <p:nvPr/>
        </p:nvPicPr>
        <p:blipFill>
          <a:blip r:embed="rId2"/>
          <a:stretch>
            <a:fillRect/>
          </a:stretch>
        </p:blipFill>
        <p:spPr>
          <a:xfrm>
            <a:off x="8113986" y="1822450"/>
            <a:ext cx="3239814" cy="4351338"/>
          </a:xfrm>
          <a:prstGeom prst="rect">
            <a:avLst/>
          </a:prstGeom>
        </p:spPr>
      </p:pic>
      <p:pic>
        <p:nvPicPr>
          <p:cNvPr id="7" name="Content Placeholder 4">
            <a:extLst>
              <a:ext uri="{FF2B5EF4-FFF2-40B4-BE49-F238E27FC236}">
                <a16:creationId xmlns:a16="http://schemas.microsoft.com/office/drawing/2014/main" id="{EA878FE3-967F-AA27-5552-5FCCE69EC10E}"/>
              </a:ext>
            </a:extLst>
          </p:cNvPr>
          <p:cNvPicPr>
            <a:picLocks noChangeAspect="1"/>
          </p:cNvPicPr>
          <p:nvPr/>
        </p:nvPicPr>
        <p:blipFill>
          <a:blip r:embed="rId3"/>
          <a:stretch>
            <a:fillRect/>
          </a:stretch>
        </p:blipFill>
        <p:spPr>
          <a:xfrm>
            <a:off x="7982607" y="3195780"/>
            <a:ext cx="3371193" cy="2978007"/>
          </a:xfrm>
          <a:prstGeom prst="rect">
            <a:avLst/>
          </a:prstGeom>
        </p:spPr>
      </p:pic>
      <p:pic>
        <p:nvPicPr>
          <p:cNvPr id="8" name="Picture 7">
            <a:extLst>
              <a:ext uri="{FF2B5EF4-FFF2-40B4-BE49-F238E27FC236}">
                <a16:creationId xmlns:a16="http://schemas.microsoft.com/office/drawing/2014/main" id="{5DBAB66A-969C-38C4-AF62-55E95C8F30DC}"/>
              </a:ext>
            </a:extLst>
          </p:cNvPr>
          <p:cNvPicPr>
            <a:picLocks noChangeAspect="1"/>
          </p:cNvPicPr>
          <p:nvPr/>
        </p:nvPicPr>
        <p:blipFill>
          <a:blip r:embed="rId4"/>
          <a:stretch>
            <a:fillRect/>
          </a:stretch>
        </p:blipFill>
        <p:spPr>
          <a:xfrm>
            <a:off x="4135821" y="3182682"/>
            <a:ext cx="3620813" cy="2978006"/>
          </a:xfrm>
          <a:prstGeom prst="rect">
            <a:avLst/>
          </a:prstGeom>
        </p:spPr>
      </p:pic>
      <p:sp>
        <p:nvSpPr>
          <p:cNvPr id="9" name="TextBox 8">
            <a:extLst>
              <a:ext uri="{FF2B5EF4-FFF2-40B4-BE49-F238E27FC236}">
                <a16:creationId xmlns:a16="http://schemas.microsoft.com/office/drawing/2014/main" id="{C6A51F02-6751-F573-B91F-BE3DA7BE5881}"/>
              </a:ext>
            </a:extLst>
          </p:cNvPr>
          <p:cNvSpPr txBox="1"/>
          <p:nvPr/>
        </p:nvSpPr>
        <p:spPr>
          <a:xfrm>
            <a:off x="8113986" y="1896341"/>
            <a:ext cx="1268723" cy="954107"/>
          </a:xfrm>
          <a:prstGeom prst="rect">
            <a:avLst/>
          </a:prstGeom>
          <a:noFill/>
        </p:spPr>
        <p:txBody>
          <a:bodyPr wrap="square" rtlCol="0">
            <a:spAutoFit/>
          </a:bodyPr>
          <a:lstStyle/>
          <a:p>
            <a:endParaRPr lang="en-US" sz="2800" dirty="0">
              <a:solidFill>
                <a:srgbClr val="FFC000"/>
              </a:solidFill>
            </a:endParaRPr>
          </a:p>
          <a:p>
            <a:r>
              <a:rPr lang="en-US" sz="2800" dirty="0">
                <a:solidFill>
                  <a:srgbClr val="FFC000"/>
                </a:solidFill>
              </a:rPr>
              <a:t>Jesus</a:t>
            </a:r>
          </a:p>
        </p:txBody>
      </p:sp>
      <p:pic>
        <p:nvPicPr>
          <p:cNvPr id="10" name="Picture 9">
            <a:extLst>
              <a:ext uri="{FF2B5EF4-FFF2-40B4-BE49-F238E27FC236}">
                <a16:creationId xmlns:a16="http://schemas.microsoft.com/office/drawing/2014/main" id="{E42A5780-BA79-0AD2-8BC9-B21FD4BCC5B1}"/>
              </a:ext>
            </a:extLst>
          </p:cNvPr>
          <p:cNvPicPr>
            <a:picLocks noChangeAspect="1"/>
          </p:cNvPicPr>
          <p:nvPr/>
        </p:nvPicPr>
        <p:blipFill>
          <a:blip r:embed="rId5"/>
          <a:stretch>
            <a:fillRect/>
          </a:stretch>
        </p:blipFill>
        <p:spPr>
          <a:xfrm>
            <a:off x="838200" y="3169585"/>
            <a:ext cx="3013842" cy="3004201"/>
          </a:xfrm>
          <a:prstGeom prst="rect">
            <a:avLst/>
          </a:prstGeom>
        </p:spPr>
      </p:pic>
      <p:grpSp>
        <p:nvGrpSpPr>
          <p:cNvPr id="17" name="Group 16">
            <a:extLst>
              <a:ext uri="{FF2B5EF4-FFF2-40B4-BE49-F238E27FC236}">
                <a16:creationId xmlns:a16="http://schemas.microsoft.com/office/drawing/2014/main" id="{C43AF5F2-C61A-25C5-EF00-425E80C986AA}"/>
              </a:ext>
            </a:extLst>
          </p:cNvPr>
          <p:cNvGrpSpPr/>
          <p:nvPr/>
        </p:nvGrpSpPr>
        <p:grpSpPr>
          <a:xfrm>
            <a:off x="740345" y="-487018"/>
            <a:ext cx="4137891" cy="3170099"/>
            <a:chOff x="729673" y="0"/>
            <a:chExt cx="4137891" cy="3170099"/>
          </a:xfrm>
        </p:grpSpPr>
        <p:sp>
          <p:nvSpPr>
            <p:cNvPr id="18" name="TextBox 17">
              <a:extLst>
                <a:ext uri="{FF2B5EF4-FFF2-40B4-BE49-F238E27FC236}">
                  <a16:creationId xmlns:a16="http://schemas.microsoft.com/office/drawing/2014/main" id="{7F0459D8-11C4-34D5-D884-D73ACBA3A36B}"/>
                </a:ext>
              </a:extLst>
            </p:cNvPr>
            <p:cNvSpPr txBox="1"/>
            <p:nvPr/>
          </p:nvSpPr>
          <p:spPr>
            <a:xfrm>
              <a:off x="729673" y="1538161"/>
              <a:ext cx="1348509" cy="923330"/>
            </a:xfrm>
            <a:prstGeom prst="rect">
              <a:avLst/>
            </a:prstGeom>
            <a:noFill/>
          </p:spPr>
          <p:txBody>
            <a:bodyPr wrap="square" rtlCol="0">
              <a:spAutoFit/>
            </a:bodyPr>
            <a:lstStyle/>
            <a:p>
              <a:r>
                <a:rPr lang="en-US" b="1" dirty="0">
                  <a:solidFill>
                    <a:schemeClr val="bg2"/>
                  </a:solidFill>
                  <a:latin typeface="Goudy Old Style" panose="02020502050305020303" pitchFamily="18" charset="0"/>
                </a:rPr>
                <a:t>Prophecies to Jesus Christ</a:t>
              </a:r>
            </a:p>
          </p:txBody>
        </p:sp>
        <p:grpSp>
          <p:nvGrpSpPr>
            <p:cNvPr id="19" name="Group 18">
              <a:extLst>
                <a:ext uri="{FF2B5EF4-FFF2-40B4-BE49-F238E27FC236}">
                  <a16:creationId xmlns:a16="http://schemas.microsoft.com/office/drawing/2014/main" id="{1504A82E-E5AF-F355-9230-61F74254D947}"/>
                </a:ext>
              </a:extLst>
            </p:cNvPr>
            <p:cNvGrpSpPr/>
            <p:nvPr/>
          </p:nvGrpSpPr>
          <p:grpSpPr>
            <a:xfrm>
              <a:off x="1625601" y="0"/>
              <a:ext cx="3241963" cy="3170099"/>
              <a:chOff x="563419" y="55418"/>
              <a:chExt cx="3241963" cy="3170099"/>
            </a:xfrm>
          </p:grpSpPr>
          <p:sp>
            <p:nvSpPr>
              <p:cNvPr id="20" name="TextBox 19">
                <a:extLst>
                  <a:ext uri="{FF2B5EF4-FFF2-40B4-BE49-F238E27FC236}">
                    <a16:creationId xmlns:a16="http://schemas.microsoft.com/office/drawing/2014/main" id="{9B784820-5DE8-A209-9716-D72D7B9E7091}"/>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21" name="TextBox 20">
                <a:extLst>
                  <a:ext uri="{FF2B5EF4-FFF2-40B4-BE49-F238E27FC236}">
                    <a16:creationId xmlns:a16="http://schemas.microsoft.com/office/drawing/2014/main" id="{F21B86CF-C6F3-D782-362D-D5B42047345F}"/>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22" name="TextBox 21">
                <a:extLst>
                  <a:ext uri="{FF2B5EF4-FFF2-40B4-BE49-F238E27FC236}">
                    <a16:creationId xmlns:a16="http://schemas.microsoft.com/office/drawing/2014/main" id="{395D9012-291F-F74F-0C52-F5AFC9A0CA24}"/>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9147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3539430"/>
          </a:xfrm>
          <a:prstGeom prst="rect">
            <a:avLst/>
          </a:prstGeom>
          <a:noFill/>
        </p:spPr>
        <p:txBody>
          <a:bodyPr wrap="square">
            <a:spAutoFit/>
          </a:bodyPr>
          <a:lstStyle/>
          <a:p>
            <a:r>
              <a:rPr lang="en-US" sz="3200" dirty="0"/>
              <a:t>Major Prophets  --  5 Books</a:t>
            </a:r>
          </a:p>
          <a:p>
            <a:endParaRPr lang="en-US" sz="3200" dirty="0"/>
          </a:p>
          <a:p>
            <a:pPr marL="914400" lvl="1" indent="-457200">
              <a:buFont typeface="Arial" panose="020B0604020202020204" pitchFamily="34" charset="0"/>
              <a:buChar char="•"/>
            </a:pPr>
            <a:r>
              <a:rPr lang="en-US" sz="3200" dirty="0"/>
              <a:t>Isaiah</a:t>
            </a:r>
          </a:p>
          <a:p>
            <a:pPr marL="914400" lvl="1" indent="-457200">
              <a:buFont typeface="Arial" panose="020B0604020202020204" pitchFamily="34" charset="0"/>
              <a:buChar char="•"/>
            </a:pPr>
            <a:r>
              <a:rPr lang="en-US" sz="3200" dirty="0"/>
              <a:t>Jeremiah</a:t>
            </a:r>
          </a:p>
          <a:p>
            <a:pPr marL="914400" lvl="1" indent="-457200">
              <a:buFont typeface="Arial" panose="020B0604020202020204" pitchFamily="34" charset="0"/>
              <a:buChar char="•"/>
            </a:pPr>
            <a:r>
              <a:rPr lang="en-US" sz="3200" dirty="0"/>
              <a:t>Lamentations</a:t>
            </a:r>
          </a:p>
          <a:p>
            <a:pPr marL="914400" lvl="1" indent="-457200">
              <a:buFont typeface="Arial" panose="020B0604020202020204" pitchFamily="34" charset="0"/>
              <a:buChar char="•"/>
            </a:pPr>
            <a:r>
              <a:rPr lang="en-US" sz="3200" dirty="0"/>
              <a:t>Ezekiel</a:t>
            </a:r>
          </a:p>
          <a:p>
            <a:pPr marL="914400" lvl="1" indent="-457200">
              <a:buFont typeface="Arial" panose="020B0604020202020204" pitchFamily="34" charset="0"/>
              <a:buChar char="•"/>
            </a:pPr>
            <a:r>
              <a:rPr lang="en-US" sz="3200" dirty="0"/>
              <a:t>Daniel</a:t>
            </a: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DDC287A-83FA-9828-DFE4-3345C9B18334}"/>
              </a:ext>
            </a:extLst>
          </p:cNvPr>
          <p:cNvPicPr>
            <a:picLocks noChangeAspect="1"/>
          </p:cNvPicPr>
          <p:nvPr/>
        </p:nvPicPr>
        <p:blipFill>
          <a:blip r:embed="rId3"/>
          <a:stretch>
            <a:fillRect/>
          </a:stretch>
        </p:blipFill>
        <p:spPr>
          <a:xfrm>
            <a:off x="9067800" y="-818424"/>
            <a:ext cx="3182388" cy="3627434"/>
          </a:xfrm>
          <a:prstGeom prst="rect">
            <a:avLst/>
          </a:prstGeom>
        </p:spPr>
      </p:pic>
    </p:spTree>
    <p:extLst>
      <p:ext uri="{BB962C8B-B14F-4D97-AF65-F5344CB8AC3E}">
        <p14:creationId xmlns:p14="http://schemas.microsoft.com/office/powerpoint/2010/main" val="24197676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CE30D86-E8A6-BBC0-EE9C-9CA633F53FBC}"/>
              </a:ext>
            </a:extLst>
          </p:cNvPr>
          <p:cNvSpPr txBox="1"/>
          <p:nvPr/>
        </p:nvSpPr>
        <p:spPr>
          <a:xfrm>
            <a:off x="1038225" y="1818847"/>
            <a:ext cx="10465435" cy="4031873"/>
          </a:xfrm>
          <a:prstGeom prst="rect">
            <a:avLst/>
          </a:prstGeom>
          <a:noFill/>
        </p:spPr>
        <p:txBody>
          <a:bodyPr wrap="square">
            <a:spAutoFit/>
          </a:bodyPr>
          <a:lstStyle/>
          <a:p>
            <a:r>
              <a:rPr lang="en-US" sz="3200" dirty="0"/>
              <a:t>Minor Prophets  --  12 Books</a:t>
            </a:r>
          </a:p>
          <a:p>
            <a:endParaRPr lang="en-US" sz="3200" dirty="0"/>
          </a:p>
          <a:p>
            <a:pPr marL="914400" lvl="1" indent="-457200">
              <a:buFont typeface="Arial" panose="020B0604020202020204" pitchFamily="34" charset="0"/>
              <a:buChar char="•"/>
            </a:pPr>
            <a:r>
              <a:rPr lang="en-US" sz="3200" dirty="0"/>
              <a:t>Hosea								Nahum</a:t>
            </a:r>
          </a:p>
          <a:p>
            <a:pPr marL="914400" lvl="1" indent="-457200">
              <a:buFont typeface="Arial" panose="020B0604020202020204" pitchFamily="34" charset="0"/>
              <a:buChar char="•"/>
            </a:pPr>
            <a:r>
              <a:rPr lang="en-US" sz="3200" dirty="0"/>
              <a:t>Joel									Habakkuk</a:t>
            </a:r>
          </a:p>
          <a:p>
            <a:pPr marL="914400" lvl="1" indent="-457200">
              <a:buFont typeface="Arial" panose="020B0604020202020204" pitchFamily="34" charset="0"/>
              <a:buChar char="•"/>
            </a:pPr>
            <a:r>
              <a:rPr lang="en-US" sz="3200" dirty="0"/>
              <a:t>Amos								Zephaniah</a:t>
            </a:r>
          </a:p>
          <a:p>
            <a:pPr marL="914400" lvl="1" indent="-457200">
              <a:buFont typeface="Arial" panose="020B0604020202020204" pitchFamily="34" charset="0"/>
              <a:buChar char="•"/>
            </a:pPr>
            <a:r>
              <a:rPr lang="en-US" sz="3200" dirty="0"/>
              <a:t>Obadiah							Haggai</a:t>
            </a:r>
          </a:p>
          <a:p>
            <a:pPr marL="914400" lvl="1" indent="-457200">
              <a:buFont typeface="Arial" panose="020B0604020202020204" pitchFamily="34" charset="0"/>
              <a:buChar char="•"/>
            </a:pPr>
            <a:r>
              <a:rPr lang="en-US" sz="3200" dirty="0"/>
              <a:t>Jonah								Zachariah</a:t>
            </a:r>
          </a:p>
          <a:p>
            <a:pPr marL="914400" lvl="1" indent="-457200">
              <a:buFont typeface="Arial" panose="020B0604020202020204" pitchFamily="34" charset="0"/>
              <a:buChar char="•"/>
            </a:pPr>
            <a:r>
              <a:rPr lang="en-US" sz="3200" dirty="0"/>
              <a:t>Micah								Malachi</a:t>
            </a:r>
          </a:p>
        </p:txBody>
      </p:sp>
      <p:pic>
        <p:nvPicPr>
          <p:cNvPr id="5" name="Picture 4">
            <a:extLst>
              <a:ext uri="{FF2B5EF4-FFF2-40B4-BE49-F238E27FC236}">
                <a16:creationId xmlns:a16="http://schemas.microsoft.com/office/drawing/2014/main" id="{2E9C2180-12E5-501B-58BA-175F166A5F82}"/>
              </a:ext>
            </a:extLst>
          </p:cNvPr>
          <p:cNvPicPr>
            <a:picLocks noChangeAspect="1"/>
          </p:cNvPicPr>
          <p:nvPr/>
        </p:nvPicPr>
        <p:blipFill>
          <a:blip r:embed="rId3"/>
          <a:stretch>
            <a:fillRect/>
          </a:stretch>
        </p:blipFill>
        <p:spPr>
          <a:xfrm>
            <a:off x="9076806" y="-806437"/>
            <a:ext cx="3182388" cy="3627434"/>
          </a:xfrm>
          <a:prstGeom prst="rect">
            <a:avLst/>
          </a:prstGeom>
        </p:spPr>
      </p:pic>
    </p:spTree>
    <p:extLst>
      <p:ext uri="{BB962C8B-B14F-4D97-AF65-F5344CB8AC3E}">
        <p14:creationId xmlns:p14="http://schemas.microsoft.com/office/powerpoint/2010/main" val="169639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CB0E57-43CF-9DB9-272A-066D4DE256B8}"/>
              </a:ext>
            </a:extLst>
          </p:cNvPr>
          <p:cNvSpPr txBox="1"/>
          <p:nvPr/>
        </p:nvSpPr>
        <p:spPr>
          <a:xfrm>
            <a:off x="1391441" y="2270104"/>
            <a:ext cx="10465435" cy="2554545"/>
          </a:xfrm>
          <a:prstGeom prst="rect">
            <a:avLst/>
          </a:prstGeom>
          <a:noFill/>
        </p:spPr>
        <p:txBody>
          <a:bodyPr wrap="square">
            <a:spAutoFit/>
          </a:bodyPr>
          <a:lstStyle/>
          <a:p>
            <a:pPr lvl="1"/>
            <a:r>
              <a:rPr lang="en-US" sz="3200" dirty="0"/>
              <a:t>Genesis</a:t>
            </a:r>
          </a:p>
          <a:p>
            <a:pPr lvl="2"/>
            <a:r>
              <a:rPr lang="en-US" sz="3200" dirty="0"/>
              <a:t>The creation story</a:t>
            </a:r>
          </a:p>
          <a:p>
            <a:pPr lvl="2"/>
            <a:r>
              <a:rPr lang="en-US" sz="3200" dirty="0"/>
              <a:t>The original sin</a:t>
            </a:r>
          </a:p>
          <a:p>
            <a:pPr lvl="2"/>
            <a:r>
              <a:rPr lang="en-US" sz="3200" dirty="0"/>
              <a:t>Jewish lineage</a:t>
            </a:r>
          </a:p>
          <a:p>
            <a:pPr lvl="2"/>
            <a:r>
              <a:rPr lang="en-US" sz="3200" dirty="0"/>
              <a:t>Early history</a:t>
            </a:r>
          </a:p>
        </p:txBody>
      </p:sp>
      <p:pic>
        <p:nvPicPr>
          <p:cNvPr id="6" name="Picture 5">
            <a:extLst>
              <a:ext uri="{FF2B5EF4-FFF2-40B4-BE49-F238E27FC236}">
                <a16:creationId xmlns:a16="http://schemas.microsoft.com/office/drawing/2014/main" id="{C322DF7B-4846-83D0-41DE-487CE042A003}"/>
              </a:ext>
            </a:extLst>
          </p:cNvPr>
          <p:cNvPicPr>
            <a:picLocks noChangeAspect="1"/>
          </p:cNvPicPr>
          <p:nvPr/>
        </p:nvPicPr>
        <p:blipFill>
          <a:blip r:embed="rId3"/>
          <a:stretch>
            <a:fillRect/>
          </a:stretch>
        </p:blipFill>
        <p:spPr>
          <a:xfrm>
            <a:off x="9076806" y="-773134"/>
            <a:ext cx="3182388" cy="3627434"/>
          </a:xfrm>
          <a:prstGeom prst="rect">
            <a:avLst/>
          </a:prstGeom>
        </p:spPr>
      </p:pic>
    </p:spTree>
    <p:extLst>
      <p:ext uri="{BB962C8B-B14F-4D97-AF65-F5344CB8AC3E}">
        <p14:creationId xmlns:p14="http://schemas.microsoft.com/office/powerpoint/2010/main" val="2977164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1569660"/>
          </a:xfrm>
          <a:prstGeom prst="rect">
            <a:avLst/>
          </a:prstGeom>
          <a:noFill/>
        </p:spPr>
        <p:txBody>
          <a:bodyPr wrap="square">
            <a:spAutoFit/>
          </a:bodyPr>
          <a:lstStyle/>
          <a:p>
            <a:pPr lvl="1"/>
            <a:r>
              <a:rPr lang="en-US" sz="3200" dirty="0"/>
              <a:t>Genesis</a:t>
            </a:r>
          </a:p>
          <a:p>
            <a:pPr lvl="2"/>
            <a:endParaRPr lang="en-US" sz="3200" dirty="0"/>
          </a:p>
          <a:p>
            <a:pPr lvl="2"/>
            <a:r>
              <a:rPr lang="en-US" sz="3200" dirty="0"/>
              <a:t>The creation story  --  God as Supreme</a:t>
            </a: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Tree>
    <p:extLst>
      <p:ext uri="{BB962C8B-B14F-4D97-AF65-F5344CB8AC3E}">
        <p14:creationId xmlns:p14="http://schemas.microsoft.com/office/powerpoint/2010/main" val="31918173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2" name="TextBox 1">
            <a:extLst>
              <a:ext uri="{FF2B5EF4-FFF2-40B4-BE49-F238E27FC236}">
                <a16:creationId xmlns:a16="http://schemas.microsoft.com/office/drawing/2014/main" id="{B7E451E1-348A-41DE-6BF1-A08A466C0D42}"/>
              </a:ext>
            </a:extLst>
          </p:cNvPr>
          <p:cNvSpPr txBox="1"/>
          <p:nvPr/>
        </p:nvSpPr>
        <p:spPr>
          <a:xfrm>
            <a:off x="962025" y="1659285"/>
            <a:ext cx="10465435" cy="3539430"/>
          </a:xfrm>
          <a:prstGeom prst="rect">
            <a:avLst/>
          </a:prstGeom>
          <a:noFill/>
        </p:spPr>
        <p:txBody>
          <a:bodyPr wrap="square">
            <a:spAutoFit/>
          </a:bodyPr>
          <a:lstStyle/>
          <a:p>
            <a:pPr lvl="1"/>
            <a:r>
              <a:rPr lang="en-US" sz="3200" dirty="0"/>
              <a:t>Genesis</a:t>
            </a:r>
          </a:p>
          <a:p>
            <a:pPr lvl="2"/>
            <a:endParaRPr lang="en-US" sz="3200" dirty="0"/>
          </a:p>
          <a:p>
            <a:pPr lvl="2"/>
            <a:r>
              <a:rPr lang="en-US" sz="3200" dirty="0"/>
              <a:t>The creation story  --  God as Supreme</a:t>
            </a:r>
          </a:p>
          <a:p>
            <a:pPr lvl="2"/>
            <a:endParaRPr lang="en-US" sz="3200" dirty="0"/>
          </a:p>
          <a:p>
            <a:pPr lvl="2"/>
            <a:r>
              <a:rPr lang="en-US" sz="3200" dirty="0"/>
              <a:t>The original sin  --  Adam &amp; Eve set the stage for the need for Christ</a:t>
            </a:r>
          </a:p>
          <a:p>
            <a:pPr lvl="2"/>
            <a:endParaRPr lang="en-US" sz="3200" dirty="0"/>
          </a:p>
        </p:txBody>
      </p:sp>
    </p:spTree>
    <p:extLst>
      <p:ext uri="{BB962C8B-B14F-4D97-AF65-F5344CB8AC3E}">
        <p14:creationId xmlns:p14="http://schemas.microsoft.com/office/powerpoint/2010/main" val="2772108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8" name="TextBox 7">
            <a:extLst>
              <a:ext uri="{FF2B5EF4-FFF2-40B4-BE49-F238E27FC236}">
                <a16:creationId xmlns:a16="http://schemas.microsoft.com/office/drawing/2014/main" id="{B7E451E1-348A-41DE-6BF1-A08A466C0D42}"/>
              </a:ext>
            </a:extLst>
          </p:cNvPr>
          <p:cNvSpPr txBox="1"/>
          <p:nvPr/>
        </p:nvSpPr>
        <p:spPr>
          <a:xfrm>
            <a:off x="1203007" y="1337328"/>
            <a:ext cx="10465435" cy="5016758"/>
          </a:xfrm>
          <a:prstGeom prst="rect">
            <a:avLst/>
          </a:prstGeom>
          <a:noFill/>
        </p:spPr>
        <p:txBody>
          <a:bodyPr wrap="square">
            <a:spAutoFit/>
          </a:bodyPr>
          <a:lstStyle/>
          <a:p>
            <a:pPr lvl="1"/>
            <a:r>
              <a:rPr lang="en-US" sz="3200" dirty="0"/>
              <a:t>Genesis</a:t>
            </a:r>
          </a:p>
          <a:p>
            <a:pPr lvl="2"/>
            <a:r>
              <a:rPr lang="en-US" sz="3200" dirty="0"/>
              <a:t>The creation story  --  God as Supreme</a:t>
            </a:r>
          </a:p>
          <a:p>
            <a:pPr lvl="2"/>
            <a:endParaRPr lang="en-US" sz="3200" dirty="0"/>
          </a:p>
          <a:p>
            <a:pPr lvl="2"/>
            <a:r>
              <a:rPr lang="en-US" sz="3200" dirty="0"/>
              <a:t>The original sin  --  Adam &amp; Eve set the stage for the need for Christ</a:t>
            </a:r>
          </a:p>
          <a:p>
            <a:pPr lvl="2"/>
            <a:endParaRPr lang="en-US" sz="3200" dirty="0"/>
          </a:p>
          <a:p>
            <a:pPr lvl="2"/>
            <a:r>
              <a:rPr lang="en-US" sz="3200" dirty="0"/>
              <a:t>Jewish lineage  --  The beginnings of Judaism</a:t>
            </a:r>
          </a:p>
          <a:p>
            <a:pPr lvl="2"/>
            <a:endParaRPr lang="en-US" sz="3200" dirty="0"/>
          </a:p>
          <a:p>
            <a:pPr lvl="2"/>
            <a:r>
              <a:rPr lang="en-US" sz="3200" dirty="0"/>
              <a:t>Early history  --  Noah and onward</a:t>
            </a:r>
          </a:p>
          <a:p>
            <a:pPr lvl="2"/>
            <a:endParaRPr lang="en-US" sz="3200" dirty="0"/>
          </a:p>
        </p:txBody>
      </p:sp>
    </p:spTree>
    <p:extLst>
      <p:ext uri="{BB962C8B-B14F-4D97-AF65-F5344CB8AC3E}">
        <p14:creationId xmlns:p14="http://schemas.microsoft.com/office/powerpoint/2010/main" val="22347771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2" name="TextBox 1">
            <a:extLst>
              <a:ext uri="{FF2B5EF4-FFF2-40B4-BE49-F238E27FC236}">
                <a16:creationId xmlns:a16="http://schemas.microsoft.com/office/drawing/2014/main" id="{B7E451E1-348A-41DE-6BF1-A08A466C0D42}"/>
              </a:ext>
            </a:extLst>
          </p:cNvPr>
          <p:cNvSpPr txBox="1"/>
          <p:nvPr/>
        </p:nvSpPr>
        <p:spPr>
          <a:xfrm>
            <a:off x="928158" y="2397948"/>
            <a:ext cx="10465435" cy="2062103"/>
          </a:xfrm>
          <a:prstGeom prst="rect">
            <a:avLst/>
          </a:prstGeom>
          <a:noFill/>
        </p:spPr>
        <p:txBody>
          <a:bodyPr wrap="square">
            <a:spAutoFit/>
          </a:bodyPr>
          <a:lstStyle/>
          <a:p>
            <a:pPr lvl="1"/>
            <a:r>
              <a:rPr lang="en-US" sz="3200" dirty="0"/>
              <a:t>Exodus</a:t>
            </a:r>
          </a:p>
          <a:p>
            <a:pPr lvl="1"/>
            <a:endParaRPr lang="en-US" sz="3200" dirty="0"/>
          </a:p>
          <a:p>
            <a:pPr lvl="2"/>
            <a:r>
              <a:rPr lang="en-US" sz="3200" dirty="0"/>
              <a:t>Moses lead the Israelites out of Egypt and on to Canaan</a:t>
            </a:r>
          </a:p>
        </p:txBody>
      </p:sp>
    </p:spTree>
    <p:extLst>
      <p:ext uri="{BB962C8B-B14F-4D97-AF65-F5344CB8AC3E}">
        <p14:creationId xmlns:p14="http://schemas.microsoft.com/office/powerpoint/2010/main" val="7733300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8" name="TextBox 7">
            <a:extLst>
              <a:ext uri="{FF2B5EF4-FFF2-40B4-BE49-F238E27FC236}">
                <a16:creationId xmlns:a16="http://schemas.microsoft.com/office/drawing/2014/main" id="{B7E451E1-348A-41DE-6BF1-A08A466C0D42}"/>
              </a:ext>
            </a:extLst>
          </p:cNvPr>
          <p:cNvSpPr txBox="1"/>
          <p:nvPr/>
        </p:nvSpPr>
        <p:spPr>
          <a:xfrm>
            <a:off x="863282" y="2397948"/>
            <a:ext cx="10465435" cy="2062103"/>
          </a:xfrm>
          <a:prstGeom prst="rect">
            <a:avLst/>
          </a:prstGeom>
          <a:noFill/>
        </p:spPr>
        <p:txBody>
          <a:bodyPr wrap="square">
            <a:spAutoFit/>
          </a:bodyPr>
          <a:lstStyle/>
          <a:p>
            <a:pPr lvl="1"/>
            <a:r>
              <a:rPr lang="en-US" sz="3200" dirty="0"/>
              <a:t>Leviticus, Numbers, &amp; Deuteronomy</a:t>
            </a:r>
          </a:p>
          <a:p>
            <a:pPr lvl="1"/>
            <a:endParaRPr lang="en-US" sz="3200" dirty="0"/>
          </a:p>
          <a:p>
            <a:pPr lvl="2"/>
            <a:r>
              <a:rPr lang="en-US" sz="3200" dirty="0"/>
              <a:t>The foundation of Judaism and the laws to govern it</a:t>
            </a:r>
          </a:p>
        </p:txBody>
      </p:sp>
    </p:spTree>
    <p:extLst>
      <p:ext uri="{BB962C8B-B14F-4D97-AF65-F5344CB8AC3E}">
        <p14:creationId xmlns:p14="http://schemas.microsoft.com/office/powerpoint/2010/main" val="16272195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2" name="TextBox 1">
            <a:extLst>
              <a:ext uri="{FF2B5EF4-FFF2-40B4-BE49-F238E27FC236}">
                <a16:creationId xmlns:a16="http://schemas.microsoft.com/office/drawing/2014/main" id="{B7E451E1-348A-41DE-6BF1-A08A466C0D42}"/>
              </a:ext>
            </a:extLst>
          </p:cNvPr>
          <p:cNvSpPr txBox="1"/>
          <p:nvPr/>
        </p:nvSpPr>
        <p:spPr>
          <a:xfrm>
            <a:off x="1232958" y="2001905"/>
            <a:ext cx="10465435" cy="4031873"/>
          </a:xfrm>
          <a:prstGeom prst="rect">
            <a:avLst/>
          </a:prstGeom>
          <a:noFill/>
        </p:spPr>
        <p:txBody>
          <a:bodyPr wrap="square">
            <a:spAutoFit/>
          </a:bodyPr>
          <a:lstStyle/>
          <a:p>
            <a:r>
              <a:rPr lang="en-US" sz="3200" dirty="0"/>
              <a:t>History  --  12 Books</a:t>
            </a:r>
          </a:p>
          <a:p>
            <a:endParaRPr lang="en-US" sz="3200" dirty="0"/>
          </a:p>
          <a:p>
            <a:pPr marL="914400" lvl="1" indent="-457200">
              <a:buFont typeface="Arial" panose="020B0604020202020204" pitchFamily="34" charset="0"/>
              <a:buChar char="•"/>
            </a:pPr>
            <a:r>
              <a:rPr lang="en-US" sz="3200" dirty="0"/>
              <a:t>Joshua						1/2 Chronicles</a:t>
            </a:r>
          </a:p>
          <a:p>
            <a:pPr marL="914400" lvl="1" indent="-457200">
              <a:buFont typeface="Arial" panose="020B0604020202020204" pitchFamily="34" charset="0"/>
              <a:buChar char="•"/>
            </a:pPr>
            <a:r>
              <a:rPr lang="en-US" sz="3200" dirty="0"/>
              <a:t>Judges						1/2 Kings</a:t>
            </a:r>
          </a:p>
          <a:p>
            <a:pPr marL="914400" lvl="1" indent="-457200">
              <a:buFont typeface="Arial" panose="020B0604020202020204" pitchFamily="34" charset="0"/>
              <a:buChar char="•"/>
            </a:pPr>
            <a:r>
              <a:rPr lang="en-US" sz="3200" dirty="0"/>
              <a:t>Ruth							Ezra</a:t>
            </a:r>
          </a:p>
          <a:p>
            <a:pPr marL="914400" lvl="1" indent="-457200">
              <a:buFont typeface="Arial" panose="020B0604020202020204" pitchFamily="34" charset="0"/>
              <a:buChar char="•"/>
            </a:pPr>
            <a:r>
              <a:rPr lang="en-US" sz="3200" dirty="0"/>
              <a:t>1/2 Samuel				Nehemiah</a:t>
            </a:r>
          </a:p>
          <a:p>
            <a:pPr marL="914400" lvl="1" indent="-457200">
              <a:buFont typeface="Arial" panose="020B0604020202020204" pitchFamily="34" charset="0"/>
              <a:buChar char="•"/>
            </a:pPr>
            <a:r>
              <a:rPr lang="en-US" sz="3200" dirty="0"/>
              <a:t> 								Esther</a:t>
            </a: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033741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83776"/>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5509200"/>
          </a:xfrm>
          <a:prstGeom prst="rect">
            <a:avLst/>
          </a:prstGeom>
          <a:noFill/>
        </p:spPr>
        <p:txBody>
          <a:bodyPr wrap="square">
            <a:spAutoFit/>
          </a:bodyPr>
          <a:lstStyle/>
          <a:p>
            <a:r>
              <a:rPr lang="en-US" sz="3200" dirty="0"/>
              <a:t>History  --  12 Books</a:t>
            </a:r>
          </a:p>
          <a:p>
            <a:endParaRPr lang="en-US" sz="3200" dirty="0"/>
          </a:p>
          <a:p>
            <a:pPr marL="914400" lvl="1" indent="-457200">
              <a:buFont typeface="Arial" panose="020B0604020202020204" pitchFamily="34" charset="0"/>
              <a:buChar char="•"/>
            </a:pPr>
            <a:r>
              <a:rPr lang="en-US" sz="3200" dirty="0"/>
              <a:t>History of Israel &amp; Judah from 1200 BC to 400 BC</a:t>
            </a:r>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Maccabees 1&amp;2 give the history from 400 BC to 100 BC</a:t>
            </a:r>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Very prolific prophets in 1&amp;2 Kings</a:t>
            </a:r>
          </a:p>
          <a:p>
            <a:pPr marL="1828800" lvl="3" indent="-457200">
              <a:buFont typeface="Arial" panose="020B0604020202020204" pitchFamily="34" charset="0"/>
              <a:buChar char="•"/>
            </a:pPr>
            <a:r>
              <a:rPr lang="en-US" sz="3200" dirty="0"/>
              <a:t>Elijah</a:t>
            </a:r>
          </a:p>
          <a:p>
            <a:pPr marL="1828800" lvl="3" indent="-457200">
              <a:buFont typeface="Arial" panose="020B0604020202020204" pitchFamily="34" charset="0"/>
              <a:buChar char="•"/>
            </a:pPr>
            <a:r>
              <a:rPr lang="en-US" sz="3200" dirty="0"/>
              <a:t>Elisha</a:t>
            </a:r>
          </a:p>
          <a:p>
            <a:pPr marL="1828800" lvl="3"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2677184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3609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991507" y="458109"/>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3600" b="1" i="1" dirty="0">
                <a:latin typeface="+mj-lt"/>
                <a:cs typeface="Arial" charset="0"/>
              </a:rPr>
              <a:t>FBC Liberty Small Group</a:t>
            </a:r>
          </a:p>
        </p:txBody>
      </p:sp>
      <p:sp>
        <p:nvSpPr>
          <p:cNvPr id="6" name="Rectangle 2"/>
          <p:cNvSpPr txBox="1">
            <a:spLocks noChangeArrowheads="1"/>
          </p:cNvSpPr>
          <p:nvPr/>
        </p:nvSpPr>
        <p:spPr bwMode="auto">
          <a:xfrm>
            <a:off x="2609850" y="3064329"/>
            <a:ext cx="7029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r>
              <a:rPr lang="en-US" altLang="en-US" i="0" kern="0" dirty="0">
                <a:solidFill>
                  <a:schemeClr val="tx1"/>
                </a:solidFill>
                <a:latin typeface="+mn-lt"/>
              </a:rPr>
              <a:t>The Purpose of the Old Testament</a:t>
            </a:r>
          </a:p>
          <a:p>
            <a:pPr algn="ctr" eaLnBrk="1" hangingPunct="1">
              <a:defRPr/>
            </a:pPr>
            <a:endParaRPr lang="en-US" altLang="en-US" i="0" kern="0" dirty="0">
              <a:solidFill>
                <a:schemeClr val="tx1"/>
              </a:solidFill>
              <a:latin typeface="+mn-lt"/>
            </a:endParaRPr>
          </a:p>
          <a:p>
            <a:pPr algn="ctr" eaLnBrk="1" hangingPunct="1">
              <a:defRPr/>
            </a:pPr>
            <a:r>
              <a:rPr lang="en-US" altLang="en-US" i="0" kern="0" dirty="0">
                <a:solidFill>
                  <a:schemeClr val="tx1"/>
                </a:solidFill>
                <a:latin typeface="+mn-lt"/>
              </a:rPr>
              <a:t>#3</a:t>
            </a:r>
          </a:p>
          <a:p>
            <a:pPr algn="ctr" eaLnBrk="1" hangingPunct="1">
              <a:defRPr/>
            </a:pPr>
            <a:endParaRPr lang="en-US" altLang="en-US" i="0" kern="0" dirty="0">
              <a:solidFill>
                <a:schemeClr val="tx1"/>
              </a:solidFill>
              <a:latin typeface="+mn-lt"/>
            </a:endParaRPr>
          </a:p>
          <a:p>
            <a:pPr algn="ctr" eaLnBrk="1" hangingPunct="1">
              <a:defRPr/>
            </a:pPr>
            <a:r>
              <a:rPr lang="en-US" altLang="en-US" i="0" kern="0" dirty="0">
                <a:solidFill>
                  <a:schemeClr val="tx1"/>
                </a:solidFill>
                <a:latin typeface="+mn-lt"/>
              </a:rPr>
              <a:t> March 29 , 2026</a:t>
            </a:r>
          </a:p>
          <a:p>
            <a:pPr algn="ctr" eaLnBrk="1" hangingPunct="1">
              <a:defRPr/>
            </a:pPr>
            <a:endParaRPr lang="en-US" altLang="en-US" sz="3075" kern="0" dirty="0">
              <a:solidFill>
                <a:schemeClr val="tx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09613" y="1337328"/>
            <a:ext cx="10772774" cy="5693866"/>
          </a:xfrm>
          <a:prstGeom prst="rect">
            <a:avLst/>
          </a:prstGeom>
          <a:noFill/>
        </p:spPr>
        <p:txBody>
          <a:bodyPr wrap="square">
            <a:spAutoFit/>
          </a:bodyPr>
          <a:lstStyle/>
          <a:p>
            <a:r>
              <a:rPr lang="en-US" sz="2800" dirty="0">
                <a:solidFill>
                  <a:srgbClr val="FFC000"/>
                </a:solidFill>
              </a:rPr>
              <a:t>2 Kings 2</a:t>
            </a:r>
          </a:p>
          <a:p>
            <a:r>
              <a:rPr lang="en-US" sz="2800" dirty="0"/>
              <a:t>1 When the LORD was about to take Elijah up to heaven in a whirlwind, Elijah and Elisha were on their way from Gilgal.</a:t>
            </a:r>
          </a:p>
          <a:p>
            <a:endParaRPr lang="en-US" sz="2800" dirty="0"/>
          </a:p>
          <a:p>
            <a:r>
              <a:rPr lang="en-US" sz="2800" dirty="0"/>
              <a:t>2 Elijah said to Elisha, “Stay here; the LORD has sent me to Bethel.” But Elisha said, “As surely as the LORD lives and as you live, I will not leave you.” So they went down to Bethel. </a:t>
            </a:r>
          </a:p>
          <a:p>
            <a:endParaRPr lang="en-US" sz="2800" dirty="0"/>
          </a:p>
          <a:p>
            <a:r>
              <a:rPr lang="en-US" sz="2800" dirty="0"/>
              <a:t>3 The company of the prophets at Bethel came out to Elisha and asked, “Do you know that the LORD is going to take your master from you today?” “Yes, I know,” Elisha replied, “so be quiet.”</a:t>
            </a:r>
          </a:p>
          <a:p>
            <a:endParaRPr lang="en-US" sz="2800" dirty="0"/>
          </a:p>
          <a:p>
            <a:endParaRPr lang="en-US" sz="2800" dirty="0"/>
          </a:p>
        </p:txBody>
      </p:sp>
    </p:spTree>
    <p:extLst>
      <p:ext uri="{BB962C8B-B14F-4D97-AF65-F5344CB8AC3E}">
        <p14:creationId xmlns:p14="http://schemas.microsoft.com/office/powerpoint/2010/main" val="10858302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68880" y="956071"/>
            <a:ext cx="10772774" cy="5324535"/>
          </a:xfrm>
          <a:prstGeom prst="rect">
            <a:avLst/>
          </a:prstGeom>
          <a:noFill/>
        </p:spPr>
        <p:txBody>
          <a:bodyPr wrap="square">
            <a:spAutoFit/>
          </a:bodyPr>
          <a:lstStyle/>
          <a:p>
            <a:r>
              <a:rPr lang="en-US" sz="3200" dirty="0">
                <a:solidFill>
                  <a:srgbClr val="FFC000"/>
                </a:solidFill>
              </a:rPr>
              <a:t>2 Kings 2</a:t>
            </a:r>
          </a:p>
          <a:p>
            <a:r>
              <a:rPr lang="en-US" sz="2800" b="1" dirty="0"/>
              <a:t>4</a:t>
            </a:r>
            <a:r>
              <a:rPr lang="en-US" sz="2800" dirty="0"/>
              <a:t> Then Elijah said to him, “Stay here, Elisha; the LORD has sent me to Jericho.” And he replied, “As surely as the LORD lives and as you live, I will not leave you.” So they went to Jericho. </a:t>
            </a:r>
          </a:p>
          <a:p>
            <a:endParaRPr lang="en-US" sz="2800" dirty="0"/>
          </a:p>
          <a:p>
            <a:r>
              <a:rPr lang="en-US" sz="2800" dirty="0"/>
              <a:t>5 The company of the prophets at Jericho went up to Elisha and asked him, “Do you know that the LORD is going to take your master from you today?” “Yes, I know,” he replied, “so be quiet.”</a:t>
            </a:r>
          </a:p>
          <a:p>
            <a:endParaRPr lang="en-US" sz="2800" dirty="0"/>
          </a:p>
          <a:p>
            <a:r>
              <a:rPr lang="en-US" sz="2800" dirty="0"/>
              <a:t>6 Then Elijah said to him, “Stay here; the LORD has sent me to the Jordan.” And he replied, “As surely as the LORD lives and as you live, I will not leave you.” So the two of them walked on.</a:t>
            </a:r>
          </a:p>
        </p:txBody>
      </p:sp>
    </p:spTree>
    <p:extLst>
      <p:ext uri="{BB962C8B-B14F-4D97-AF65-F5344CB8AC3E}">
        <p14:creationId xmlns:p14="http://schemas.microsoft.com/office/powerpoint/2010/main" val="36260125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85814" y="1022607"/>
            <a:ext cx="10772774" cy="5324535"/>
          </a:xfrm>
          <a:prstGeom prst="rect">
            <a:avLst/>
          </a:prstGeom>
          <a:noFill/>
        </p:spPr>
        <p:txBody>
          <a:bodyPr wrap="square">
            <a:spAutoFit/>
          </a:bodyPr>
          <a:lstStyle/>
          <a:p>
            <a:r>
              <a:rPr lang="en-US" sz="3200" dirty="0">
                <a:solidFill>
                  <a:srgbClr val="FFC000"/>
                </a:solidFill>
              </a:rPr>
              <a:t>2 Kings 2</a:t>
            </a:r>
          </a:p>
          <a:p>
            <a:r>
              <a:rPr lang="en-US" sz="2800" dirty="0"/>
              <a:t>7 Fifty men from the company of the prophets went and stood at a distance, facing the place where Elijah and Elisha had stopped at the Jordan.</a:t>
            </a:r>
          </a:p>
          <a:p>
            <a:endParaRPr lang="en-US" sz="2800" dirty="0"/>
          </a:p>
          <a:p>
            <a:r>
              <a:rPr lang="en-US" sz="2800" dirty="0"/>
              <a:t>8 Elijah took his cloak, rolled it up and struck the water with it. The water divided to the right and to the left, and the two of them crossed over on dry ground.</a:t>
            </a:r>
          </a:p>
          <a:p>
            <a:endParaRPr lang="en-US" sz="2800" dirty="0"/>
          </a:p>
          <a:p>
            <a:r>
              <a:rPr lang="en-US" sz="2800" dirty="0"/>
              <a:t>9 When they had crossed, Elijah said to Elisha, “Tell me, what can I do for you before I am taken from you?” “Let me inherit a double portion of your spirit,” Elisha replied.</a:t>
            </a:r>
          </a:p>
        </p:txBody>
      </p:sp>
    </p:spTree>
    <p:extLst>
      <p:ext uri="{BB962C8B-B14F-4D97-AF65-F5344CB8AC3E}">
        <p14:creationId xmlns:p14="http://schemas.microsoft.com/office/powerpoint/2010/main" val="36440963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09613" y="1552295"/>
            <a:ext cx="10772774" cy="3600986"/>
          </a:xfrm>
          <a:prstGeom prst="rect">
            <a:avLst/>
          </a:prstGeom>
          <a:noFill/>
        </p:spPr>
        <p:txBody>
          <a:bodyPr wrap="square">
            <a:spAutoFit/>
          </a:bodyPr>
          <a:lstStyle/>
          <a:p>
            <a:r>
              <a:rPr lang="en-US" sz="3200" dirty="0">
                <a:solidFill>
                  <a:srgbClr val="FFC000"/>
                </a:solidFill>
              </a:rPr>
              <a:t>2 Kings 2</a:t>
            </a:r>
          </a:p>
          <a:p>
            <a:r>
              <a:rPr lang="en-US" sz="2800" dirty="0"/>
              <a:t>10 “You have asked a difficult thing,” Elijah said, “yet if you see me when I am taken from you, it will be yours—otherwise, it will not.”</a:t>
            </a:r>
          </a:p>
          <a:p>
            <a:endParaRPr lang="en-US" sz="2800" dirty="0"/>
          </a:p>
          <a:p>
            <a:r>
              <a:rPr lang="en-US" sz="2800" dirty="0"/>
              <a:t>11 As they were walking along and talking together, suddenly a chariot of fire and horses of fire appeared and separated the two of them, and Elijah went up to heaven in a whirlwind.</a:t>
            </a:r>
          </a:p>
        </p:txBody>
      </p:sp>
    </p:spTree>
    <p:extLst>
      <p:ext uri="{BB962C8B-B14F-4D97-AF65-F5344CB8AC3E}">
        <p14:creationId xmlns:p14="http://schemas.microsoft.com/office/powerpoint/2010/main" val="17319448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Christ &amp; 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09613" y="1552295"/>
            <a:ext cx="10772774" cy="4462760"/>
          </a:xfrm>
          <a:prstGeom prst="rect">
            <a:avLst/>
          </a:prstGeom>
          <a:noFill/>
        </p:spPr>
        <p:txBody>
          <a:bodyPr wrap="square">
            <a:spAutoFit/>
          </a:bodyPr>
          <a:lstStyle/>
          <a:p>
            <a:r>
              <a:rPr lang="en-US" sz="3200" dirty="0">
                <a:solidFill>
                  <a:srgbClr val="FFC000"/>
                </a:solidFill>
              </a:rPr>
              <a:t>Luke 4</a:t>
            </a:r>
          </a:p>
          <a:p>
            <a:r>
              <a:rPr lang="en-US" sz="2800" dirty="0"/>
              <a:t>24 “Truly I tell you,” he continued, “no prophet is accepted in his hometown.</a:t>
            </a:r>
          </a:p>
          <a:p>
            <a:endParaRPr lang="en-US" sz="2800" dirty="0"/>
          </a:p>
          <a:p>
            <a:r>
              <a:rPr lang="en-US" sz="2800" dirty="0"/>
              <a:t>25 I assure you that there were many widows in Israel in Elijah’s time, when the sky was shut for three and a half years and there was a severe famine throughout the land.</a:t>
            </a:r>
          </a:p>
          <a:p>
            <a:endParaRPr lang="en-US" sz="2800" dirty="0"/>
          </a:p>
          <a:p>
            <a:r>
              <a:rPr lang="en-US" sz="2800" dirty="0"/>
              <a:t>26 Yet Elijah was not sent to any of them, but to a widow in Zarephath in the region of Sidon.</a:t>
            </a:r>
          </a:p>
        </p:txBody>
      </p:sp>
    </p:spTree>
    <p:extLst>
      <p:ext uri="{BB962C8B-B14F-4D97-AF65-F5344CB8AC3E}">
        <p14:creationId xmlns:p14="http://schemas.microsoft.com/office/powerpoint/2010/main" val="36227472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4" name="TextBox 3">
            <a:extLst>
              <a:ext uri="{FF2B5EF4-FFF2-40B4-BE49-F238E27FC236}">
                <a16:creationId xmlns:a16="http://schemas.microsoft.com/office/drawing/2014/main" id="{9839A902-16E2-E3CE-DD79-8427BA684CA2}"/>
              </a:ext>
            </a:extLst>
          </p:cNvPr>
          <p:cNvSpPr txBox="1"/>
          <p:nvPr/>
        </p:nvSpPr>
        <p:spPr>
          <a:xfrm>
            <a:off x="1216025" y="31472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Christ &amp; the Old Testament Prophets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28D220-5D8D-A5EA-F9B0-87D4FDC41D5E}"/>
              </a:ext>
            </a:extLst>
          </p:cNvPr>
          <p:cNvSpPr txBox="1"/>
          <p:nvPr/>
        </p:nvSpPr>
        <p:spPr>
          <a:xfrm>
            <a:off x="709613" y="1843950"/>
            <a:ext cx="10772774" cy="3170099"/>
          </a:xfrm>
          <a:prstGeom prst="rect">
            <a:avLst/>
          </a:prstGeom>
          <a:noFill/>
        </p:spPr>
        <p:txBody>
          <a:bodyPr wrap="square">
            <a:spAutoFit/>
          </a:bodyPr>
          <a:lstStyle/>
          <a:p>
            <a:r>
              <a:rPr lang="en-US" sz="3200" dirty="0">
                <a:solidFill>
                  <a:srgbClr val="FFC000"/>
                </a:solidFill>
              </a:rPr>
              <a:t>Luke 4</a:t>
            </a:r>
          </a:p>
          <a:p>
            <a:r>
              <a:rPr lang="en-US" sz="2800" dirty="0"/>
              <a:t>27 And there were many in Israel with leprosy in the time of Elisha the prophet, yet not one of them was cleansed—only Naaman the Syrian.”</a:t>
            </a:r>
          </a:p>
          <a:p>
            <a:endParaRPr lang="en-US" sz="2800" dirty="0"/>
          </a:p>
          <a:p>
            <a:r>
              <a:rPr lang="en-US" sz="2800" dirty="0"/>
              <a:t>28 All the people in the synagogue were furious when they heard this.</a:t>
            </a:r>
          </a:p>
        </p:txBody>
      </p:sp>
    </p:spTree>
    <p:extLst>
      <p:ext uri="{BB962C8B-B14F-4D97-AF65-F5344CB8AC3E}">
        <p14:creationId xmlns:p14="http://schemas.microsoft.com/office/powerpoint/2010/main" val="15893462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6" name="TextBox 5">
            <a:extLst>
              <a:ext uri="{FF2B5EF4-FFF2-40B4-BE49-F238E27FC236}">
                <a16:creationId xmlns:a16="http://schemas.microsoft.com/office/drawing/2014/main" id="{4F9FFB7D-7AC2-226D-B8B5-600362AE1AAA}"/>
              </a:ext>
            </a:extLst>
          </p:cNvPr>
          <p:cNvSpPr txBox="1"/>
          <p:nvPr/>
        </p:nvSpPr>
        <p:spPr>
          <a:xfrm>
            <a:off x="2497666" y="827698"/>
            <a:ext cx="5418667" cy="5786199"/>
          </a:xfrm>
          <a:prstGeom prst="rect">
            <a:avLst/>
          </a:prstGeom>
          <a:noFill/>
        </p:spPr>
        <p:txBody>
          <a:bodyPr wrap="square">
            <a:spAutoFit/>
          </a:bodyPr>
          <a:lstStyle/>
          <a:p>
            <a:r>
              <a:rPr lang="en-US" sz="3200" dirty="0"/>
              <a:t>Old Testament Prophets</a:t>
            </a:r>
          </a:p>
          <a:p>
            <a:br>
              <a:rPr lang="en-US" sz="3200" dirty="0"/>
            </a:br>
            <a:r>
              <a:rPr lang="en-US" sz="3200" dirty="0"/>
              <a:t>845 B.C.? 				</a:t>
            </a:r>
            <a:r>
              <a:rPr lang="en-US" sz="3200" dirty="0">
                <a:hlinkClick r:id="rId4">
                  <a:extLst>
                    <a:ext uri="{A12FA001-AC4F-418D-AE19-62706E023703}">
                      <ahyp:hlinkClr xmlns:ahyp="http://schemas.microsoft.com/office/drawing/2018/hyperlinkcolor" val="tx"/>
                    </a:ext>
                  </a:extLst>
                </a:hlinkClick>
              </a:rPr>
              <a:t>Obadiah</a:t>
            </a:r>
            <a:endParaRPr lang="en-US" sz="3200" dirty="0"/>
          </a:p>
          <a:p>
            <a:r>
              <a:rPr lang="en-US" sz="3200" dirty="0"/>
              <a:t>830 B.C. 				</a:t>
            </a:r>
            <a:r>
              <a:rPr lang="en-US" sz="3200" dirty="0">
                <a:hlinkClick r:id="rId5">
                  <a:extLst>
                    <a:ext uri="{A12FA001-AC4F-418D-AE19-62706E023703}">
                      <ahyp:hlinkClr xmlns:ahyp="http://schemas.microsoft.com/office/drawing/2018/hyperlinkcolor" val="tx"/>
                    </a:ext>
                  </a:extLst>
                </a:hlinkClick>
              </a:rPr>
              <a:t>Joel</a:t>
            </a:r>
            <a:endParaRPr lang="en-US" sz="3200" dirty="0"/>
          </a:p>
          <a:p>
            <a:r>
              <a:rPr lang="en-US" sz="3200" dirty="0"/>
              <a:t>780-750 B.C. 		</a:t>
            </a:r>
            <a:r>
              <a:rPr lang="en-US" sz="3200" dirty="0">
                <a:hlinkClick r:id="rId6">
                  <a:extLst>
                    <a:ext uri="{A12FA001-AC4F-418D-AE19-62706E023703}">
                      <ahyp:hlinkClr xmlns:ahyp="http://schemas.microsoft.com/office/drawing/2018/hyperlinkcolor" val="tx"/>
                    </a:ext>
                  </a:extLst>
                </a:hlinkClick>
              </a:rPr>
              <a:t>Jonah</a:t>
            </a:r>
            <a:endParaRPr lang="en-US" sz="3200" dirty="0"/>
          </a:p>
          <a:p>
            <a:r>
              <a:rPr lang="en-US" sz="3200" dirty="0"/>
              <a:t>760-750 B.C. 		</a:t>
            </a:r>
            <a:r>
              <a:rPr lang="en-US" sz="3200" dirty="0">
                <a:hlinkClick r:id="rId7">
                  <a:extLst>
                    <a:ext uri="{A12FA001-AC4F-418D-AE19-62706E023703}">
                      <ahyp:hlinkClr xmlns:ahyp="http://schemas.microsoft.com/office/drawing/2018/hyperlinkcolor" val="tx"/>
                    </a:ext>
                  </a:extLst>
                </a:hlinkClick>
              </a:rPr>
              <a:t>Amos</a:t>
            </a:r>
            <a:endParaRPr lang="en-US" sz="3200" dirty="0"/>
          </a:p>
          <a:p>
            <a:r>
              <a:rPr lang="en-US" sz="3200" dirty="0"/>
              <a:t>760-710 B.C. 		</a:t>
            </a:r>
            <a:r>
              <a:rPr lang="en-US" sz="3200" dirty="0">
                <a:hlinkClick r:id="rId8">
                  <a:extLst>
                    <a:ext uri="{A12FA001-AC4F-418D-AE19-62706E023703}">
                      <ahyp:hlinkClr xmlns:ahyp="http://schemas.microsoft.com/office/drawing/2018/hyperlinkcolor" val="tx"/>
                    </a:ext>
                  </a:extLst>
                </a:hlinkClick>
              </a:rPr>
              <a:t>Hosea</a:t>
            </a:r>
            <a:br>
              <a:rPr lang="en-US" sz="3200" dirty="0"/>
            </a:br>
            <a:r>
              <a:rPr lang="en-US" sz="3200" dirty="0"/>
              <a:t>740-690 B.C. 		</a:t>
            </a:r>
            <a:r>
              <a:rPr lang="en-US" sz="3200" dirty="0">
                <a:hlinkClick r:id="rId9">
                  <a:extLst>
                    <a:ext uri="{A12FA001-AC4F-418D-AE19-62706E023703}">
                      <ahyp:hlinkClr xmlns:ahyp="http://schemas.microsoft.com/office/drawing/2018/hyperlinkcolor" val="tx"/>
                    </a:ext>
                  </a:extLst>
                </a:hlinkClick>
              </a:rPr>
              <a:t>Isaiah</a:t>
            </a:r>
            <a:endParaRPr lang="en-US" sz="3200" dirty="0"/>
          </a:p>
          <a:p>
            <a:r>
              <a:rPr lang="en-US" sz="3200" dirty="0"/>
              <a:t>735-700 B.C. 		</a:t>
            </a:r>
            <a:r>
              <a:rPr lang="en-US" sz="3200" dirty="0">
                <a:hlinkClick r:id="rId10">
                  <a:extLst>
                    <a:ext uri="{A12FA001-AC4F-418D-AE19-62706E023703}">
                      <ahyp:hlinkClr xmlns:ahyp="http://schemas.microsoft.com/office/drawing/2018/hyperlinkcolor" val="tx"/>
                    </a:ext>
                  </a:extLst>
                </a:hlinkClick>
              </a:rPr>
              <a:t>Micah</a:t>
            </a:r>
            <a:endParaRPr lang="en-US" sz="3200" dirty="0"/>
          </a:p>
          <a:p>
            <a:r>
              <a:rPr lang="en-US" sz="3200" dirty="0"/>
              <a:t>650-612 B.C. 		</a:t>
            </a:r>
            <a:r>
              <a:rPr lang="en-US" sz="3200" dirty="0">
                <a:hlinkClick r:id="rId11">
                  <a:extLst>
                    <a:ext uri="{A12FA001-AC4F-418D-AE19-62706E023703}">
                      <ahyp:hlinkClr xmlns:ahyp="http://schemas.microsoft.com/office/drawing/2018/hyperlinkcolor" val="tx"/>
                    </a:ext>
                  </a:extLst>
                </a:hlinkClick>
              </a:rPr>
              <a:t>Nahum</a:t>
            </a:r>
            <a:br>
              <a:rPr lang="en-US" dirty="0"/>
            </a:br>
            <a:endParaRPr lang="en-US" dirty="0"/>
          </a:p>
          <a:p>
            <a:endParaRPr lang="en-US" sz="3200" dirty="0"/>
          </a:p>
        </p:txBody>
      </p:sp>
    </p:spTree>
    <p:extLst>
      <p:ext uri="{BB962C8B-B14F-4D97-AF65-F5344CB8AC3E}">
        <p14:creationId xmlns:p14="http://schemas.microsoft.com/office/powerpoint/2010/main" val="422715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5" name="Picture 4">
            <a:extLst>
              <a:ext uri="{FF2B5EF4-FFF2-40B4-BE49-F238E27FC236}">
                <a16:creationId xmlns:a16="http://schemas.microsoft.com/office/drawing/2014/main" id="{EF28F197-224B-38E8-CB68-584C71B9AA46}"/>
              </a:ext>
            </a:extLst>
          </p:cNvPr>
          <p:cNvPicPr>
            <a:picLocks noChangeAspect="1"/>
          </p:cNvPicPr>
          <p:nvPr/>
        </p:nvPicPr>
        <p:blipFill>
          <a:blip r:embed="rId3"/>
          <a:stretch>
            <a:fillRect/>
          </a:stretch>
        </p:blipFill>
        <p:spPr>
          <a:xfrm>
            <a:off x="9076806" y="-822055"/>
            <a:ext cx="3182388" cy="3627434"/>
          </a:xfrm>
          <a:prstGeom prst="rect">
            <a:avLst/>
          </a:prstGeom>
        </p:spPr>
      </p:pic>
      <p:sp>
        <p:nvSpPr>
          <p:cNvPr id="2" name="TextBox 1">
            <a:extLst>
              <a:ext uri="{FF2B5EF4-FFF2-40B4-BE49-F238E27FC236}">
                <a16:creationId xmlns:a16="http://schemas.microsoft.com/office/drawing/2014/main" id="{DB3526E3-84A6-016F-172C-5DD8E491A24E}"/>
              </a:ext>
            </a:extLst>
          </p:cNvPr>
          <p:cNvSpPr txBox="1"/>
          <p:nvPr/>
        </p:nvSpPr>
        <p:spPr>
          <a:xfrm>
            <a:off x="1947333" y="641350"/>
            <a:ext cx="6595534" cy="6001643"/>
          </a:xfrm>
          <a:prstGeom prst="rect">
            <a:avLst/>
          </a:prstGeom>
          <a:noFill/>
        </p:spPr>
        <p:txBody>
          <a:bodyPr wrap="square">
            <a:spAutoFit/>
          </a:bodyPr>
          <a:lstStyle/>
          <a:p>
            <a:r>
              <a:rPr lang="en-US" sz="3200" dirty="0"/>
              <a:t>Old Testament Prophets</a:t>
            </a:r>
          </a:p>
          <a:p>
            <a:endParaRPr lang="en-US" sz="3200" dirty="0"/>
          </a:p>
          <a:p>
            <a:r>
              <a:rPr lang="en-US" sz="3200" dirty="0"/>
              <a:t>627-585 B.C. 		</a:t>
            </a:r>
            <a:r>
              <a:rPr lang="en-US" sz="3200" dirty="0">
                <a:hlinkClick r:id="rId4">
                  <a:extLst>
                    <a:ext uri="{A12FA001-AC4F-418D-AE19-62706E023703}">
                      <ahyp:hlinkClr xmlns:ahyp="http://schemas.microsoft.com/office/drawing/2018/hyperlinkcolor" val="tx"/>
                    </a:ext>
                  </a:extLst>
                </a:hlinkClick>
              </a:rPr>
              <a:t>Jeremiah</a:t>
            </a:r>
            <a:endParaRPr lang="en-US" sz="3200" dirty="0"/>
          </a:p>
          <a:p>
            <a:r>
              <a:rPr lang="en-US" sz="3200" dirty="0"/>
              <a:t>625 B.C. 				</a:t>
            </a:r>
            <a:r>
              <a:rPr lang="en-US" sz="3200" dirty="0">
                <a:hlinkClick r:id="rId5">
                  <a:extLst>
                    <a:ext uri="{A12FA001-AC4F-418D-AE19-62706E023703}">
                      <ahyp:hlinkClr xmlns:ahyp="http://schemas.microsoft.com/office/drawing/2018/hyperlinkcolor" val="tx"/>
                    </a:ext>
                  </a:extLst>
                </a:hlinkClick>
              </a:rPr>
              <a:t>Zephaniah</a:t>
            </a:r>
            <a:endParaRPr lang="en-US" sz="3200" dirty="0"/>
          </a:p>
          <a:p>
            <a:r>
              <a:rPr lang="en-US" sz="3200" dirty="0"/>
              <a:t>612-606 B.C. 		</a:t>
            </a:r>
            <a:r>
              <a:rPr lang="en-US" sz="3200" dirty="0">
                <a:hlinkClick r:id="rId6">
                  <a:extLst>
                    <a:ext uri="{A12FA001-AC4F-418D-AE19-62706E023703}">
                      <ahyp:hlinkClr xmlns:ahyp="http://schemas.microsoft.com/office/drawing/2018/hyperlinkcolor" val="tx"/>
                    </a:ext>
                  </a:extLst>
                </a:hlinkClick>
              </a:rPr>
              <a:t>Habakkuk</a:t>
            </a:r>
            <a:endParaRPr lang="en-US" sz="3200" dirty="0"/>
          </a:p>
          <a:p>
            <a:r>
              <a:rPr lang="en-US" sz="3200" dirty="0"/>
              <a:t>606-536 B.C. 		</a:t>
            </a:r>
            <a:r>
              <a:rPr lang="en-US" sz="3200" dirty="0">
                <a:hlinkClick r:id="rId7">
                  <a:extLst>
                    <a:ext uri="{A12FA001-AC4F-418D-AE19-62706E023703}">
                      <ahyp:hlinkClr xmlns:ahyp="http://schemas.microsoft.com/office/drawing/2018/hyperlinkcolor" val="tx"/>
                    </a:ext>
                  </a:extLst>
                </a:hlinkClick>
              </a:rPr>
              <a:t>Daniel</a:t>
            </a:r>
            <a:endParaRPr lang="en-US" sz="3200" dirty="0"/>
          </a:p>
          <a:p>
            <a:r>
              <a:rPr lang="en-US" sz="3200" dirty="0"/>
              <a:t>592-570 B.C.		 </a:t>
            </a:r>
            <a:r>
              <a:rPr lang="en-US" sz="3200" dirty="0">
                <a:hlinkClick r:id="rId8">
                  <a:extLst>
                    <a:ext uri="{A12FA001-AC4F-418D-AE19-62706E023703}">
                      <ahyp:hlinkClr xmlns:ahyp="http://schemas.microsoft.com/office/drawing/2018/hyperlinkcolor" val="tx"/>
                    </a:ext>
                  </a:extLst>
                </a:hlinkClick>
              </a:rPr>
              <a:t>Ezekiel</a:t>
            </a:r>
            <a:endParaRPr lang="en-US" sz="3200" dirty="0"/>
          </a:p>
          <a:p>
            <a:r>
              <a:rPr lang="en-US" sz="3200" dirty="0"/>
              <a:t>585 B.C. 				</a:t>
            </a:r>
            <a:r>
              <a:rPr lang="en-US" sz="3200" dirty="0">
                <a:hlinkClick r:id="rId9">
                  <a:extLst>
                    <a:ext uri="{A12FA001-AC4F-418D-AE19-62706E023703}">
                      <ahyp:hlinkClr xmlns:ahyp="http://schemas.microsoft.com/office/drawing/2018/hyperlinkcolor" val="tx"/>
                    </a:ext>
                  </a:extLst>
                </a:hlinkClick>
              </a:rPr>
              <a:t>Lamentations</a:t>
            </a:r>
            <a:endParaRPr lang="en-US" sz="3200" dirty="0"/>
          </a:p>
          <a:p>
            <a:r>
              <a:rPr lang="en-US" sz="3200" dirty="0"/>
              <a:t>520 B.C. 				</a:t>
            </a:r>
            <a:r>
              <a:rPr lang="en-US" sz="3200" dirty="0">
                <a:hlinkClick r:id="rId10">
                  <a:extLst>
                    <a:ext uri="{A12FA001-AC4F-418D-AE19-62706E023703}">
                      <ahyp:hlinkClr xmlns:ahyp="http://schemas.microsoft.com/office/drawing/2018/hyperlinkcolor" val="tx"/>
                    </a:ext>
                  </a:extLst>
                </a:hlinkClick>
              </a:rPr>
              <a:t>Haggai</a:t>
            </a:r>
            <a:endParaRPr lang="en-US" sz="3200" dirty="0"/>
          </a:p>
          <a:p>
            <a:r>
              <a:rPr lang="en-US" sz="3200" dirty="0"/>
              <a:t>520-518 B.C. 		</a:t>
            </a:r>
            <a:r>
              <a:rPr lang="en-US" sz="3200" dirty="0">
                <a:hlinkClick r:id="rId11">
                  <a:extLst>
                    <a:ext uri="{A12FA001-AC4F-418D-AE19-62706E023703}">
                      <ahyp:hlinkClr xmlns:ahyp="http://schemas.microsoft.com/office/drawing/2018/hyperlinkcolor" val="tx"/>
                    </a:ext>
                  </a:extLst>
                </a:hlinkClick>
              </a:rPr>
              <a:t>Zechariah</a:t>
            </a:r>
            <a:endParaRPr lang="en-US" sz="3200" dirty="0"/>
          </a:p>
          <a:p>
            <a:r>
              <a:rPr lang="en-US" sz="3200" dirty="0"/>
              <a:t>445-425 B.C. 		</a:t>
            </a:r>
            <a:r>
              <a:rPr lang="en-US" sz="3200" dirty="0">
                <a:hlinkClick r:id="rId12">
                  <a:extLst>
                    <a:ext uri="{A12FA001-AC4F-418D-AE19-62706E023703}">
                      <ahyp:hlinkClr xmlns:ahyp="http://schemas.microsoft.com/office/drawing/2018/hyperlinkcolor" val="tx"/>
                    </a:ext>
                  </a:extLst>
                </a:hlinkClick>
              </a:rPr>
              <a:t>Malachi</a:t>
            </a:r>
            <a:endParaRPr lang="en-US" sz="3200" dirty="0"/>
          </a:p>
          <a:p>
            <a:endParaRPr lang="en-US" sz="3200" dirty="0"/>
          </a:p>
        </p:txBody>
      </p:sp>
    </p:spTree>
    <p:extLst>
      <p:ext uri="{BB962C8B-B14F-4D97-AF65-F5344CB8AC3E}">
        <p14:creationId xmlns:p14="http://schemas.microsoft.com/office/powerpoint/2010/main" val="10714504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441358"/>
            <a:ext cx="10022541" cy="580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 Village   Bread = </a:t>
            </a:r>
            <a:r>
              <a:rPr lang="en-US" sz="3600" b="1" dirty="0" err="1">
                <a:latin typeface="Arial" panose="020B0604020202020204" pitchFamily="34" charset="0"/>
                <a:cs typeface="Arial" panose="020B0604020202020204" pitchFamily="34" charset="0"/>
              </a:rPr>
              <a:t>lechem</a:t>
            </a: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Ephrathah = abundance</a:t>
            </a:r>
          </a:p>
          <a:p>
            <a:pPr algn="ctr">
              <a:lnSpc>
                <a:spcPct val="150000"/>
              </a:lnSpc>
            </a:pPr>
            <a:r>
              <a:rPr lang="en-US" sz="3600" b="1" dirty="0">
                <a:latin typeface="Arial" panose="020B0604020202020204" pitchFamily="34" charset="0"/>
                <a:cs typeface="Arial" panose="020B0604020202020204" pitchFamily="34" charset="0"/>
              </a:rPr>
              <a:t>Bethlehem Ephrathah</a:t>
            </a:r>
          </a:p>
          <a:p>
            <a:pPr algn="ctr">
              <a:lnSpc>
                <a:spcPct val="150000"/>
              </a:lnSpc>
            </a:pPr>
            <a:r>
              <a:rPr lang="en-US" sz="3600" b="1" dirty="0">
                <a:latin typeface="Arial" panose="020B0604020202020204" pitchFamily="34" charset="0"/>
                <a:cs typeface="Arial" panose="020B0604020202020204" pitchFamily="34" charset="0"/>
              </a:rPr>
              <a:t>Bethlehem of Judea  --  Birthplace of Jesus</a:t>
            </a:r>
          </a:p>
          <a:p>
            <a:pPr algn="ctr">
              <a:lnSpc>
                <a:spcPct val="150000"/>
              </a:lnSpc>
            </a:pPr>
            <a:r>
              <a:rPr lang="en-US" sz="3600" b="1" dirty="0">
                <a:latin typeface="Arial" panose="020B0604020202020204" pitchFamily="34" charset="0"/>
                <a:cs typeface="Arial" panose="020B0604020202020204" pitchFamily="34" charset="0"/>
              </a:rPr>
              <a:t>8 miles from Jerusalem</a:t>
            </a:r>
          </a:p>
          <a:p>
            <a:pPr algn="ctr">
              <a:lnSpc>
                <a:spcPct val="150000"/>
              </a:lnSpc>
            </a:pPr>
            <a:r>
              <a:rPr lang="en-US" sz="3600" b="1" dirty="0">
                <a:latin typeface="Arial" panose="020B0604020202020204" pitchFamily="34" charset="0"/>
                <a:cs typeface="Arial" panose="020B0604020202020204" pitchFamily="34" charset="0"/>
              </a:rPr>
              <a:t>Hometown of King David </a:t>
            </a:r>
          </a:p>
        </p:txBody>
      </p:sp>
      <p:sp>
        <p:nvSpPr>
          <p:cNvPr id="8" name="TextBox 7">
            <a:extLst>
              <a:ext uri="{FF2B5EF4-FFF2-40B4-BE49-F238E27FC236}">
                <a16:creationId xmlns:a16="http://schemas.microsoft.com/office/drawing/2014/main" id="{20CF3B16-DA8A-D254-26AD-BDEEE065ECFB}"/>
              </a:ext>
            </a:extLst>
          </p:cNvPr>
          <p:cNvSpPr txBox="1"/>
          <p:nvPr/>
        </p:nvSpPr>
        <p:spPr>
          <a:xfrm>
            <a:off x="-986367" y="287407"/>
            <a:ext cx="665056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Bethlehem's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04EF6B6-F4D4-5A8F-F9E8-0AE565C5C5FB}"/>
              </a:ext>
            </a:extLst>
          </p:cNvPr>
          <p:cNvPicPr>
            <a:picLocks noChangeAspect="1"/>
          </p:cNvPicPr>
          <p:nvPr/>
        </p:nvPicPr>
        <p:blipFill>
          <a:blip r:embed="rId3"/>
          <a:stretch>
            <a:fillRect/>
          </a:stretch>
        </p:blipFill>
        <p:spPr>
          <a:xfrm>
            <a:off x="8898466" y="-725486"/>
            <a:ext cx="3119276" cy="3441557"/>
          </a:xfrm>
          <a:prstGeom prst="rect">
            <a:avLst/>
          </a:prstGeom>
        </p:spPr>
      </p:pic>
    </p:spTree>
    <p:extLst>
      <p:ext uri="{BB962C8B-B14F-4D97-AF65-F5344CB8AC3E}">
        <p14:creationId xmlns:p14="http://schemas.microsoft.com/office/powerpoint/2010/main" val="18661630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134532" y="1195894"/>
            <a:ext cx="10022541" cy="49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 Village</a:t>
            </a:r>
          </a:p>
          <a:p>
            <a:pPr>
              <a:lnSpc>
                <a:spcPct val="150000"/>
              </a:lnSpc>
            </a:pPr>
            <a:r>
              <a:rPr lang="en-US" sz="3600" b="1" dirty="0">
                <a:latin typeface="Arial" panose="020B0604020202020204" pitchFamily="34" charset="0"/>
                <a:cs typeface="Arial" panose="020B0604020202020204" pitchFamily="34" charset="0"/>
              </a:rPr>
              <a:t>Bread = </a:t>
            </a:r>
            <a:r>
              <a:rPr lang="en-US" sz="3600" b="1" dirty="0" err="1">
                <a:latin typeface="Arial" panose="020B0604020202020204" pitchFamily="34" charset="0"/>
                <a:cs typeface="Arial" panose="020B0604020202020204" pitchFamily="34" charset="0"/>
              </a:rPr>
              <a:t>lechem</a:t>
            </a:r>
            <a:endParaRPr lang="en-US" sz="3600" b="1" dirty="0">
              <a:latin typeface="Arial" panose="020B0604020202020204" pitchFamily="34" charset="0"/>
              <a:cs typeface="Arial" panose="020B0604020202020204" pitchFamily="34" charset="0"/>
            </a:endParaRPr>
          </a:p>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a:t>
            </a:r>
            <a:r>
              <a:rPr lang="en-US" sz="3600" b="1" dirty="0" err="1">
                <a:latin typeface="Arial" panose="020B0604020202020204" pitchFamily="34" charset="0"/>
                <a:cs typeface="Arial" panose="020B0604020202020204" pitchFamily="34" charset="0"/>
              </a:rPr>
              <a:t>Lechem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HaGalilit</a:t>
            </a:r>
            <a:r>
              <a:rPr lang="en-US" sz="3600" b="1" dirty="0">
                <a:latin typeface="Arial" panose="020B0604020202020204" pitchFamily="34" charset="0"/>
                <a:cs typeface="Arial" panose="020B0604020202020204" pitchFamily="34" charset="0"/>
              </a:rPr>
              <a:t> = Bethlehem of Galilee </a:t>
            </a:r>
          </a:p>
          <a:p>
            <a:pPr>
              <a:lnSpc>
                <a:spcPct val="150000"/>
              </a:lnSpc>
            </a:pPr>
            <a:r>
              <a:rPr lang="en-US" sz="3600" b="1" dirty="0" err="1">
                <a:latin typeface="Arial" panose="020B0604020202020204" pitchFamily="34" charset="0"/>
                <a:cs typeface="Arial" panose="020B0604020202020204" pitchFamily="34" charset="0"/>
              </a:rPr>
              <a:t>HaGalilit</a:t>
            </a:r>
            <a:r>
              <a:rPr lang="en-US" sz="3600" b="1" dirty="0">
                <a:latin typeface="Arial" panose="020B0604020202020204" pitchFamily="34" charset="0"/>
                <a:cs typeface="Arial" panose="020B0604020202020204" pitchFamily="34" charset="0"/>
              </a:rPr>
              <a:t> = northern Bethlehem</a:t>
            </a:r>
          </a:p>
        </p:txBody>
      </p:sp>
      <p:sp>
        <p:nvSpPr>
          <p:cNvPr id="8" name="TextBox 7">
            <a:extLst>
              <a:ext uri="{FF2B5EF4-FFF2-40B4-BE49-F238E27FC236}">
                <a16:creationId xmlns:a16="http://schemas.microsoft.com/office/drawing/2014/main" id="{20CF3B16-DA8A-D254-26AD-BDEEE065ECFB}"/>
              </a:ext>
            </a:extLst>
          </p:cNvPr>
          <p:cNvSpPr txBox="1"/>
          <p:nvPr/>
        </p:nvSpPr>
        <p:spPr>
          <a:xfrm>
            <a:off x="-2280708"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Bethlehem's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AA6E62C-29EC-FEAC-799D-6E5919BCF151}"/>
              </a:ext>
            </a:extLst>
          </p:cNvPr>
          <p:cNvPicPr>
            <a:picLocks noChangeAspect="1"/>
          </p:cNvPicPr>
          <p:nvPr/>
        </p:nvPicPr>
        <p:blipFill>
          <a:blip r:embed="rId3"/>
          <a:stretch>
            <a:fillRect/>
          </a:stretch>
        </p:blipFill>
        <p:spPr>
          <a:xfrm>
            <a:off x="8983337" y="-639228"/>
            <a:ext cx="3115326" cy="3444539"/>
          </a:xfrm>
          <a:prstGeom prst="rect">
            <a:avLst/>
          </a:prstGeom>
        </p:spPr>
      </p:pic>
    </p:spTree>
    <p:extLst>
      <p:ext uri="{BB962C8B-B14F-4D97-AF65-F5344CB8AC3E}">
        <p14:creationId xmlns:p14="http://schemas.microsoft.com/office/powerpoint/2010/main" val="2473215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714158"/>
            <a:ext cx="10022541" cy="49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 Village</a:t>
            </a:r>
          </a:p>
          <a:p>
            <a:pPr>
              <a:lnSpc>
                <a:spcPct val="150000"/>
              </a:lnSpc>
            </a:pPr>
            <a:r>
              <a:rPr lang="en-US" sz="3600" b="1" dirty="0">
                <a:latin typeface="Arial" panose="020B0604020202020204" pitchFamily="34" charset="0"/>
                <a:cs typeface="Arial" panose="020B0604020202020204" pitchFamily="34" charset="0"/>
              </a:rPr>
              <a:t>Comrades in arms = </a:t>
            </a:r>
            <a:r>
              <a:rPr lang="en-US" sz="3600" b="1" dirty="0" err="1">
                <a:latin typeface="Arial" panose="020B0604020202020204" pitchFamily="34" charset="0"/>
                <a:cs typeface="Arial" panose="020B0604020202020204" pitchFamily="34" charset="0"/>
              </a:rPr>
              <a:t>laham</a:t>
            </a:r>
            <a:endParaRPr lang="en-US" sz="3600" b="1" dirty="0">
              <a:latin typeface="Arial" panose="020B0604020202020204" pitchFamily="34" charset="0"/>
              <a:cs typeface="Arial" panose="020B0604020202020204" pitchFamily="34" charset="0"/>
            </a:endParaRPr>
          </a:p>
          <a:p>
            <a:pPr>
              <a:lnSpc>
                <a:spcPct val="150000"/>
              </a:lnSpc>
            </a:pPr>
            <a:endParaRPr lang="en-US" sz="3600" b="1" dirty="0">
              <a:latin typeface="Arial" panose="020B0604020202020204" pitchFamily="34" charset="0"/>
              <a:cs typeface="Arial" panose="020B0604020202020204" pitchFamily="34" charset="0"/>
            </a:endParaRPr>
          </a:p>
          <a:p>
            <a:pPr algn="ctr">
              <a:lnSpc>
                <a:spcPct val="150000"/>
              </a:lnSpc>
            </a:pPr>
            <a:r>
              <a:rPr lang="en-US" sz="3600" b="1" dirty="0">
                <a:latin typeface="Arial" panose="020B0604020202020204" pitchFamily="34" charset="0"/>
                <a:cs typeface="Arial" panose="020B0604020202020204" pitchFamily="34" charset="0"/>
              </a:rPr>
              <a:t>Bethlehem of Samaria – currently under excavation</a:t>
            </a:r>
          </a:p>
        </p:txBody>
      </p:sp>
      <p:sp>
        <p:nvSpPr>
          <p:cNvPr id="8" name="TextBox 7">
            <a:extLst>
              <a:ext uri="{FF2B5EF4-FFF2-40B4-BE49-F238E27FC236}">
                <a16:creationId xmlns:a16="http://schemas.microsoft.com/office/drawing/2014/main" id="{20CF3B16-DA8A-D254-26AD-BDEEE065ECFB}"/>
              </a:ext>
            </a:extLst>
          </p:cNvPr>
          <p:cNvSpPr txBox="1"/>
          <p:nvPr/>
        </p:nvSpPr>
        <p:spPr>
          <a:xfrm>
            <a:off x="-2272241"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Bethlehem's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56BFEC1-9BEE-4E8A-6BD1-6506931982C5}"/>
              </a:ext>
            </a:extLst>
          </p:cNvPr>
          <p:cNvPicPr>
            <a:picLocks noChangeAspect="1"/>
          </p:cNvPicPr>
          <p:nvPr/>
        </p:nvPicPr>
        <p:blipFill>
          <a:blip r:embed="rId3"/>
          <a:stretch>
            <a:fillRect/>
          </a:stretch>
        </p:blipFill>
        <p:spPr>
          <a:xfrm>
            <a:off x="9012766" y="-645065"/>
            <a:ext cx="3179234" cy="3626495"/>
          </a:xfrm>
          <a:prstGeom prst="rect">
            <a:avLst/>
          </a:prstGeom>
        </p:spPr>
      </p:pic>
    </p:spTree>
    <p:extLst>
      <p:ext uri="{BB962C8B-B14F-4D97-AF65-F5344CB8AC3E}">
        <p14:creationId xmlns:p14="http://schemas.microsoft.com/office/powerpoint/2010/main" val="24528182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4031873"/>
          </a:xfrm>
          <a:prstGeom prst="rect">
            <a:avLst/>
          </a:prstGeom>
          <a:noFill/>
        </p:spPr>
        <p:txBody>
          <a:bodyPr wrap="square">
            <a:spAutoFit/>
          </a:bodyPr>
          <a:lstStyle/>
          <a:p>
            <a:r>
              <a:rPr lang="en-US" sz="3200" dirty="0"/>
              <a:t>Pentateuch  --  5 Books</a:t>
            </a:r>
          </a:p>
          <a:p>
            <a:endParaRPr lang="en-US" sz="3200" dirty="0"/>
          </a:p>
          <a:p>
            <a:r>
              <a:rPr lang="en-US" sz="3200" dirty="0"/>
              <a:t>History  --  12 Books</a:t>
            </a:r>
          </a:p>
          <a:p>
            <a:endParaRPr lang="en-US" sz="3200" dirty="0"/>
          </a:p>
          <a:p>
            <a:r>
              <a:rPr lang="en-US" sz="3200" dirty="0"/>
              <a:t>Poetry &amp; Wisdom  --   5 Books</a:t>
            </a:r>
          </a:p>
          <a:p>
            <a:endParaRPr lang="en-US" sz="3200" dirty="0"/>
          </a:p>
          <a:p>
            <a:r>
              <a:rPr lang="en-US" sz="3200" dirty="0"/>
              <a:t>Prophets  -- 17 Books</a:t>
            </a:r>
          </a:p>
          <a:p>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384175"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72ADBA-3065-3C53-00C9-DA7CBECCDCED}"/>
              </a:ext>
            </a:extLst>
          </p:cNvPr>
          <p:cNvPicPr>
            <a:picLocks noChangeAspect="1"/>
          </p:cNvPicPr>
          <p:nvPr/>
        </p:nvPicPr>
        <p:blipFill>
          <a:blip r:embed="rId3"/>
          <a:stretch>
            <a:fillRect/>
          </a:stretch>
        </p:blipFill>
        <p:spPr>
          <a:xfrm>
            <a:off x="9009612" y="-634939"/>
            <a:ext cx="3182388" cy="3627434"/>
          </a:xfrm>
          <a:prstGeom prst="rect">
            <a:avLst/>
          </a:prstGeom>
        </p:spPr>
      </p:pic>
    </p:spTree>
    <p:extLst>
      <p:ext uri="{BB962C8B-B14F-4D97-AF65-F5344CB8AC3E}">
        <p14:creationId xmlns:p14="http://schemas.microsoft.com/office/powerpoint/2010/main" val="17813373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3539430"/>
          </a:xfrm>
          <a:prstGeom prst="rect">
            <a:avLst/>
          </a:prstGeom>
          <a:noFill/>
        </p:spPr>
        <p:txBody>
          <a:bodyPr wrap="square">
            <a:spAutoFit/>
          </a:bodyPr>
          <a:lstStyle/>
          <a:p>
            <a:r>
              <a:rPr lang="en-US" sz="3200" dirty="0"/>
              <a:t>Pentateuch </a:t>
            </a:r>
          </a:p>
          <a:p>
            <a:endParaRPr lang="en-US" sz="3200" dirty="0"/>
          </a:p>
          <a:p>
            <a:pPr marL="914400" lvl="1" indent="-457200">
              <a:buFont typeface="Arial" panose="020B0604020202020204" pitchFamily="34" charset="0"/>
              <a:buChar char="•"/>
            </a:pPr>
            <a:r>
              <a:rPr lang="en-US" sz="3200" dirty="0"/>
              <a:t>Genesis</a:t>
            </a:r>
          </a:p>
          <a:p>
            <a:pPr marL="914400" lvl="1" indent="-457200">
              <a:buFont typeface="Arial" panose="020B0604020202020204" pitchFamily="34" charset="0"/>
              <a:buChar char="•"/>
            </a:pPr>
            <a:r>
              <a:rPr lang="en-US" sz="3200" dirty="0"/>
              <a:t>Exodus</a:t>
            </a:r>
          </a:p>
          <a:p>
            <a:pPr marL="914400" lvl="1" indent="-457200">
              <a:buFont typeface="Arial" panose="020B0604020202020204" pitchFamily="34" charset="0"/>
              <a:buChar char="•"/>
            </a:pPr>
            <a:r>
              <a:rPr lang="en-US" sz="3200" dirty="0"/>
              <a:t>Leviticus</a:t>
            </a:r>
          </a:p>
          <a:p>
            <a:pPr marL="914400" lvl="1" indent="-457200">
              <a:buFont typeface="Arial" panose="020B0604020202020204" pitchFamily="34" charset="0"/>
              <a:buChar char="•"/>
            </a:pPr>
            <a:r>
              <a:rPr lang="en-US" sz="3200" dirty="0"/>
              <a:t>Numbers</a:t>
            </a:r>
          </a:p>
          <a:p>
            <a:pPr marL="914400" lvl="1" indent="-457200">
              <a:buFont typeface="Arial" panose="020B0604020202020204" pitchFamily="34" charset="0"/>
              <a:buChar char="•"/>
            </a:pPr>
            <a:r>
              <a:rPr lang="en-US" sz="3200" dirty="0" err="1"/>
              <a:t>Dueteronomy</a:t>
            </a:r>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646641" y="198549"/>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B72F17-E51E-FEE7-D2A5-2952978928C2}"/>
              </a:ext>
            </a:extLst>
          </p:cNvPr>
          <p:cNvPicPr>
            <a:picLocks noChangeAspect="1"/>
          </p:cNvPicPr>
          <p:nvPr/>
        </p:nvPicPr>
        <p:blipFill>
          <a:blip r:embed="rId3"/>
          <a:stretch>
            <a:fillRect/>
          </a:stretch>
        </p:blipFill>
        <p:spPr>
          <a:xfrm>
            <a:off x="9076806" y="-755384"/>
            <a:ext cx="3182388" cy="3627434"/>
          </a:xfrm>
          <a:prstGeom prst="rect">
            <a:avLst/>
          </a:prstGeom>
        </p:spPr>
      </p:pic>
    </p:spTree>
    <p:extLst>
      <p:ext uri="{BB962C8B-B14F-4D97-AF65-F5344CB8AC3E}">
        <p14:creationId xmlns:p14="http://schemas.microsoft.com/office/powerpoint/2010/main" val="2543832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4201" y="1629266"/>
            <a:ext cx="10465435" cy="4031873"/>
          </a:xfrm>
          <a:prstGeom prst="rect">
            <a:avLst/>
          </a:prstGeom>
          <a:noFill/>
        </p:spPr>
        <p:txBody>
          <a:bodyPr wrap="square">
            <a:spAutoFit/>
          </a:bodyPr>
          <a:lstStyle/>
          <a:p>
            <a:r>
              <a:rPr lang="en-US" sz="3200" dirty="0"/>
              <a:t>History  --  12 Books</a:t>
            </a:r>
          </a:p>
          <a:p>
            <a:endParaRPr lang="en-US" sz="3200" dirty="0"/>
          </a:p>
          <a:p>
            <a:pPr marL="914400" lvl="1" indent="-457200">
              <a:buFont typeface="Arial" panose="020B0604020202020204" pitchFamily="34" charset="0"/>
              <a:buChar char="•"/>
            </a:pPr>
            <a:r>
              <a:rPr lang="en-US" sz="3200" dirty="0"/>
              <a:t>Joshua						1/2 Chronicles</a:t>
            </a:r>
          </a:p>
          <a:p>
            <a:pPr marL="914400" lvl="1" indent="-457200">
              <a:buFont typeface="Arial" panose="020B0604020202020204" pitchFamily="34" charset="0"/>
              <a:buChar char="•"/>
            </a:pPr>
            <a:r>
              <a:rPr lang="en-US" sz="3200" dirty="0"/>
              <a:t>Judges						1/2 Kings</a:t>
            </a:r>
          </a:p>
          <a:p>
            <a:pPr marL="914400" lvl="1" indent="-457200">
              <a:buFont typeface="Arial" panose="020B0604020202020204" pitchFamily="34" charset="0"/>
              <a:buChar char="•"/>
            </a:pPr>
            <a:r>
              <a:rPr lang="en-US" sz="3200" dirty="0"/>
              <a:t>Ruth							Ezra</a:t>
            </a:r>
          </a:p>
          <a:p>
            <a:pPr marL="914400" lvl="1" indent="-457200">
              <a:buFont typeface="Arial" panose="020B0604020202020204" pitchFamily="34" charset="0"/>
              <a:buChar char="•"/>
            </a:pPr>
            <a:r>
              <a:rPr lang="en-US" sz="3200" dirty="0"/>
              <a:t>1/2 Samuel				Nehemiah</a:t>
            </a:r>
          </a:p>
          <a:p>
            <a:pPr marL="914400" lvl="1" indent="-457200">
              <a:buFont typeface="Arial" panose="020B0604020202020204" pitchFamily="34" charset="0"/>
              <a:buChar char="•"/>
            </a:pPr>
            <a:r>
              <a:rPr lang="en-US" sz="3200" dirty="0"/>
              <a:t> 								Esther</a:t>
            </a:r>
          </a:p>
          <a:p>
            <a:pPr marL="914400" lvl="1" indent="-457200">
              <a:buFont typeface="Arial" panose="020B0604020202020204" pitchFamily="34" charset="0"/>
              <a:buChar char="•"/>
            </a:pPr>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246062" y="258831"/>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6FA955-6769-7815-1F9E-46352275593C}"/>
              </a:ext>
            </a:extLst>
          </p:cNvPr>
          <p:cNvPicPr>
            <a:picLocks noChangeAspect="1"/>
          </p:cNvPicPr>
          <p:nvPr/>
        </p:nvPicPr>
        <p:blipFill>
          <a:blip r:embed="rId3"/>
          <a:stretch>
            <a:fillRect/>
          </a:stretch>
        </p:blipFill>
        <p:spPr>
          <a:xfrm>
            <a:off x="9076806" y="-768537"/>
            <a:ext cx="3182388" cy="3627434"/>
          </a:xfrm>
          <a:prstGeom prst="rect">
            <a:avLst/>
          </a:prstGeom>
        </p:spPr>
      </p:pic>
    </p:spTree>
    <p:extLst>
      <p:ext uri="{BB962C8B-B14F-4D97-AF65-F5344CB8AC3E}">
        <p14:creationId xmlns:p14="http://schemas.microsoft.com/office/powerpoint/2010/main" val="33110420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413063"/>
            <a:ext cx="10465435" cy="3539430"/>
          </a:xfrm>
          <a:prstGeom prst="rect">
            <a:avLst/>
          </a:prstGeom>
          <a:noFill/>
        </p:spPr>
        <p:txBody>
          <a:bodyPr wrap="square">
            <a:spAutoFit/>
          </a:bodyPr>
          <a:lstStyle/>
          <a:p>
            <a:r>
              <a:rPr lang="en-US" sz="3200" dirty="0"/>
              <a:t>Poetry  --  5 Books</a:t>
            </a:r>
          </a:p>
          <a:p>
            <a:endParaRPr lang="en-US" sz="3200" dirty="0"/>
          </a:p>
          <a:p>
            <a:pPr marL="914400" lvl="1" indent="-457200">
              <a:buFont typeface="Arial" panose="020B0604020202020204" pitchFamily="34" charset="0"/>
              <a:buChar char="•"/>
            </a:pPr>
            <a:r>
              <a:rPr lang="en-US" sz="3200" dirty="0"/>
              <a:t>Job</a:t>
            </a:r>
          </a:p>
          <a:p>
            <a:pPr marL="914400" lvl="1" indent="-457200">
              <a:buFont typeface="Arial" panose="020B0604020202020204" pitchFamily="34" charset="0"/>
              <a:buChar char="•"/>
            </a:pPr>
            <a:r>
              <a:rPr lang="en-US" sz="3200" dirty="0"/>
              <a:t>Psalms</a:t>
            </a:r>
          </a:p>
          <a:p>
            <a:pPr marL="914400" lvl="1" indent="-457200">
              <a:buFont typeface="Arial" panose="020B0604020202020204" pitchFamily="34" charset="0"/>
              <a:buChar char="•"/>
            </a:pPr>
            <a:r>
              <a:rPr lang="en-US" sz="3200" dirty="0"/>
              <a:t>Proverbs</a:t>
            </a:r>
          </a:p>
          <a:p>
            <a:pPr marL="914400" lvl="1" indent="-457200">
              <a:buFont typeface="Arial" panose="020B0604020202020204" pitchFamily="34" charset="0"/>
              <a:buChar char="•"/>
            </a:pPr>
            <a:r>
              <a:rPr lang="en-US" sz="3200" dirty="0"/>
              <a:t>Ecclesiastes</a:t>
            </a:r>
          </a:p>
          <a:p>
            <a:pPr marL="914400" lvl="1" indent="-457200">
              <a:buFont typeface="Arial" panose="020B0604020202020204" pitchFamily="34" charset="0"/>
              <a:buChar char="•"/>
            </a:pPr>
            <a:r>
              <a:rPr lang="en-US" sz="3200" dirty="0"/>
              <a:t>Song of Solomon</a:t>
            </a:r>
          </a:p>
        </p:txBody>
      </p:sp>
      <p:sp>
        <p:nvSpPr>
          <p:cNvPr id="9" name="TextBox 8">
            <a:extLst>
              <a:ext uri="{FF2B5EF4-FFF2-40B4-BE49-F238E27FC236}">
                <a16:creationId xmlns:a16="http://schemas.microsoft.com/office/drawing/2014/main" id="{2F87F086-6876-5902-1821-AB541355B63E}"/>
              </a:ext>
            </a:extLst>
          </p:cNvPr>
          <p:cNvSpPr txBox="1"/>
          <p:nvPr/>
        </p:nvSpPr>
        <p:spPr>
          <a:xfrm>
            <a:off x="-384175" y="287407"/>
            <a:ext cx="9451975"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The Old Testament Arrangement</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231A532-EA06-1BC4-717A-C694D6ED37C9}"/>
              </a:ext>
            </a:extLst>
          </p:cNvPr>
          <p:cNvPicPr>
            <a:picLocks noChangeAspect="1"/>
          </p:cNvPicPr>
          <p:nvPr/>
        </p:nvPicPr>
        <p:blipFill>
          <a:blip r:embed="rId3"/>
          <a:stretch>
            <a:fillRect/>
          </a:stretch>
        </p:blipFill>
        <p:spPr>
          <a:xfrm>
            <a:off x="9076806" y="-818424"/>
            <a:ext cx="3182388" cy="3627434"/>
          </a:xfrm>
          <a:prstGeom prst="rect">
            <a:avLst/>
          </a:prstGeom>
        </p:spPr>
      </p:pic>
    </p:spTree>
    <p:extLst>
      <p:ext uri="{BB962C8B-B14F-4D97-AF65-F5344CB8AC3E}">
        <p14:creationId xmlns:p14="http://schemas.microsoft.com/office/powerpoint/2010/main" val="293146227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175821</TotalTime>
  <Words>1938</Words>
  <Application>Microsoft Office PowerPoint</Application>
  <PresentationFormat>Widescreen</PresentationFormat>
  <Paragraphs>369</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Goudy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174</cp:revision>
  <cp:lastPrinted>2025-07-13T18:56:46Z</cp:lastPrinted>
  <dcterms:created xsi:type="dcterms:W3CDTF">1998-04-14T16:29:50Z</dcterms:created>
  <dcterms:modified xsi:type="dcterms:W3CDTF">2026-03-29T18:29:42Z</dcterms:modified>
</cp:coreProperties>
</file>