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1"/>
  </p:sldMasterIdLst>
  <p:notesMasterIdLst>
    <p:notesMasterId r:id="rId29"/>
  </p:notesMasterIdLst>
  <p:handoutMasterIdLst>
    <p:handoutMasterId r:id="rId30"/>
  </p:handoutMasterIdLst>
  <p:sldIdLst>
    <p:sldId id="258" r:id="rId2"/>
    <p:sldId id="2504" r:id="rId3"/>
    <p:sldId id="2530" r:id="rId4"/>
    <p:sldId id="2531" r:id="rId5"/>
    <p:sldId id="2532" r:id="rId6"/>
    <p:sldId id="2533" r:id="rId7"/>
    <p:sldId id="2534" r:id="rId8"/>
    <p:sldId id="2535" r:id="rId9"/>
    <p:sldId id="2536" r:id="rId10"/>
    <p:sldId id="2538" r:id="rId11"/>
    <p:sldId id="2539" r:id="rId12"/>
    <p:sldId id="2546" r:id="rId13"/>
    <p:sldId id="2547" r:id="rId14"/>
    <p:sldId id="2540" r:id="rId15"/>
    <p:sldId id="2541" r:id="rId16"/>
    <p:sldId id="2542" r:id="rId17"/>
    <p:sldId id="2543" r:id="rId18"/>
    <p:sldId id="2544" r:id="rId19"/>
    <p:sldId id="2545" r:id="rId20"/>
    <p:sldId id="2562" r:id="rId21"/>
    <p:sldId id="2549" r:id="rId22"/>
    <p:sldId id="2550" r:id="rId23"/>
    <p:sldId id="2557" r:id="rId24"/>
    <p:sldId id="2558" r:id="rId25"/>
    <p:sldId id="2555" r:id="rId26"/>
    <p:sldId id="2560" r:id="rId27"/>
    <p:sldId id="2561" r:id="rId28"/>
  </p:sldIdLst>
  <p:sldSz cx="12192000" cy="6858000"/>
  <p:notesSz cx="7102475" cy="9388475"/>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67" y="42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438150" y="709613"/>
            <a:ext cx="6235700"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021722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57506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16076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452635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86635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6443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37374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658111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658045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6875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67327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33595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672753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334575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25385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77875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702035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70813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17119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1467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2862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530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76273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652132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8267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E7A79-B255-4557-B88B-10C88EF7D515}" type="slidenum">
              <a:rPr lang="en-US" smtClean="0"/>
              <a:pPr>
                <a:defRPr/>
              </a:pPr>
              <a:t>‹#›</a:t>
            </a:fld>
            <a:endParaRPr lang="en-US"/>
          </a:p>
        </p:txBody>
      </p:sp>
    </p:spTree>
    <p:extLst>
      <p:ext uri="{BB962C8B-B14F-4D97-AF65-F5344CB8AC3E}">
        <p14:creationId xmlns:p14="http://schemas.microsoft.com/office/powerpoint/2010/main" val="139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292616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311282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25249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1356658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542577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0093917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0541-9276-4DF9-AB6A-44F44611E035}" type="slidenum">
              <a:rPr lang="en-US" smtClean="0"/>
              <a:pPr>
                <a:defRPr/>
              </a:pPr>
              <a:t>‹#›</a:t>
            </a:fld>
            <a:endParaRPr lang="en-US"/>
          </a:p>
        </p:txBody>
      </p:sp>
    </p:spTree>
    <p:extLst>
      <p:ext uri="{BB962C8B-B14F-4D97-AF65-F5344CB8AC3E}">
        <p14:creationId xmlns:p14="http://schemas.microsoft.com/office/powerpoint/2010/main" val="41726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490AD-8348-4531-9D9D-6EDEC31C1C03}" type="slidenum">
              <a:rPr lang="en-US" smtClean="0"/>
              <a:pPr>
                <a:defRPr/>
              </a:pPr>
              <a:t>‹#›</a:t>
            </a:fld>
            <a:endParaRPr lang="en-US"/>
          </a:p>
        </p:txBody>
      </p:sp>
    </p:spTree>
    <p:extLst>
      <p:ext uri="{BB962C8B-B14F-4D97-AF65-F5344CB8AC3E}">
        <p14:creationId xmlns:p14="http://schemas.microsoft.com/office/powerpoint/2010/main" val="42241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3E022-C3C5-479F-B9B3-F5B37C7ACD44}" type="slidenum">
              <a:rPr lang="en-US" smtClean="0"/>
              <a:pPr>
                <a:defRPr/>
              </a:pPr>
              <a:t>‹#›</a:t>
            </a:fld>
            <a:endParaRPr lang="en-US"/>
          </a:p>
        </p:txBody>
      </p:sp>
    </p:spTree>
    <p:extLst>
      <p:ext uri="{BB962C8B-B14F-4D97-AF65-F5344CB8AC3E}">
        <p14:creationId xmlns:p14="http://schemas.microsoft.com/office/powerpoint/2010/main" val="12742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53175-9E8B-4908-A95A-3791F4C0C31C}" type="slidenum">
              <a:rPr lang="en-US" smtClean="0"/>
              <a:pPr>
                <a:defRPr/>
              </a:pPr>
              <a:t>‹#›</a:t>
            </a:fld>
            <a:endParaRPr lang="en-US"/>
          </a:p>
        </p:txBody>
      </p:sp>
    </p:spTree>
    <p:extLst>
      <p:ext uri="{BB962C8B-B14F-4D97-AF65-F5344CB8AC3E}">
        <p14:creationId xmlns:p14="http://schemas.microsoft.com/office/powerpoint/2010/main" val="9861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A7B0F1-8761-47A1-BD9C-189064AF1A59}" type="slidenum">
              <a:rPr lang="en-US" smtClean="0"/>
              <a:pPr>
                <a:defRPr/>
              </a:pPr>
              <a:t>‹#›</a:t>
            </a:fld>
            <a:endParaRPr lang="en-US"/>
          </a:p>
        </p:txBody>
      </p:sp>
    </p:spTree>
    <p:extLst>
      <p:ext uri="{BB962C8B-B14F-4D97-AF65-F5344CB8AC3E}">
        <p14:creationId xmlns:p14="http://schemas.microsoft.com/office/powerpoint/2010/main" val="232354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8F2D80-99B8-42FF-8D95-67B2D5E01E3C}" type="slidenum">
              <a:rPr lang="en-US" smtClean="0"/>
              <a:pPr>
                <a:defRPr/>
              </a:pPr>
              <a:t>‹#›</a:t>
            </a:fld>
            <a:endParaRPr lang="en-US"/>
          </a:p>
        </p:txBody>
      </p:sp>
    </p:spTree>
    <p:extLst>
      <p:ext uri="{BB962C8B-B14F-4D97-AF65-F5344CB8AC3E}">
        <p14:creationId xmlns:p14="http://schemas.microsoft.com/office/powerpoint/2010/main" val="6950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2E8869-E9D6-4F9A-BCA9-758C5B13937E}" type="slidenum">
              <a:rPr lang="en-US" smtClean="0"/>
              <a:pPr>
                <a:defRPr/>
              </a:pPr>
              <a:t>‹#›</a:t>
            </a:fld>
            <a:endParaRPr lang="en-US"/>
          </a:p>
        </p:txBody>
      </p:sp>
    </p:spTree>
    <p:extLst>
      <p:ext uri="{BB962C8B-B14F-4D97-AF65-F5344CB8AC3E}">
        <p14:creationId xmlns:p14="http://schemas.microsoft.com/office/powerpoint/2010/main" val="12071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4118A-B675-455C-AE08-C00DA0C42FCD}" type="slidenum">
              <a:rPr lang="en-US" smtClean="0"/>
              <a:pPr>
                <a:defRPr/>
              </a:pPr>
              <a:t>‹#›</a:t>
            </a:fld>
            <a:endParaRPr lang="en-US"/>
          </a:p>
        </p:txBody>
      </p:sp>
    </p:spTree>
    <p:extLst>
      <p:ext uri="{BB962C8B-B14F-4D97-AF65-F5344CB8AC3E}">
        <p14:creationId xmlns:p14="http://schemas.microsoft.com/office/powerpoint/2010/main" val="3628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1A78E-9F2C-4C96-992E-B13FD75E5692}" type="slidenum">
              <a:rPr lang="en-US" smtClean="0"/>
              <a:pPr>
                <a:defRPr/>
              </a:pPr>
              <a:t>‹#›</a:t>
            </a:fld>
            <a:endParaRPr lang="en-US"/>
          </a:p>
        </p:txBody>
      </p:sp>
    </p:spTree>
    <p:extLst>
      <p:ext uri="{BB962C8B-B14F-4D97-AF65-F5344CB8AC3E}">
        <p14:creationId xmlns:p14="http://schemas.microsoft.com/office/powerpoint/2010/main" val="6895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B1B4A4-CFD4-494E-B45E-30280426BF87}" type="slidenum">
              <a:rPr lang="en-US" smtClean="0"/>
              <a:pPr>
                <a:defRPr/>
              </a:pPr>
              <a:t>‹#›</a:t>
            </a:fld>
            <a:endParaRPr lang="en-US"/>
          </a:p>
        </p:txBody>
      </p:sp>
    </p:spTree>
    <p:extLst>
      <p:ext uri="{BB962C8B-B14F-4D97-AF65-F5344CB8AC3E}">
        <p14:creationId xmlns:p14="http://schemas.microsoft.com/office/powerpoint/2010/main" val="21167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11895014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biblestudytools.com/kjv/genesis/49-10.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studytools.com/revelation/5-5.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blestudytools.com/revelation/5-5.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biblestudytools.com/psalms/22-3.html" TargetMode="External"/><Relationship Id="rId5" Type="http://schemas.openxmlformats.org/officeDocument/2006/relationships/hyperlink" Target="https://www.biblestudytools.com/psalms/22-2.html" TargetMode="External"/><Relationship Id="rId4" Type="http://schemas.openxmlformats.org/officeDocument/2006/relationships/hyperlink" Target="https://www.biblestudytools.com/psalms/22-1.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biblestudytools.com/revelation/5-5.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biblestudytools.com/psalms/22-6.html" TargetMode="External"/><Relationship Id="rId5" Type="http://schemas.openxmlformats.org/officeDocument/2006/relationships/hyperlink" Target="https://www.biblestudytools.com/psalms/22-5.html" TargetMode="External"/><Relationship Id="rId4" Type="http://schemas.openxmlformats.org/officeDocument/2006/relationships/hyperlink" Target="https://www.biblestudytools.com/psalms/22-4.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iblestudytools.com/revelation/5-5.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biblestudytools.com/psalms/22-9.html" TargetMode="External"/><Relationship Id="rId5" Type="http://schemas.openxmlformats.org/officeDocument/2006/relationships/hyperlink" Target="https://www.biblestudytools.com/psalms/22-8.html" TargetMode="External"/><Relationship Id="rId4" Type="http://schemas.openxmlformats.org/officeDocument/2006/relationships/hyperlink" Target="https://www.biblestudytools.com/psalms/22-7.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iblestudytools.com/revelation/5-5.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biblestudytools.com/psalms/22-12.html" TargetMode="External"/><Relationship Id="rId5" Type="http://schemas.openxmlformats.org/officeDocument/2006/relationships/hyperlink" Target="https://www.biblestudytools.com/psalms/22-11.html" TargetMode="External"/><Relationship Id="rId4" Type="http://schemas.openxmlformats.org/officeDocument/2006/relationships/hyperlink" Target="https://www.biblestudytools.com/psalms/22-10.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iblestudytools.com/revelation/5-5.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biblestudytools.com/psalms/22-15.html" TargetMode="External"/><Relationship Id="rId5" Type="http://schemas.openxmlformats.org/officeDocument/2006/relationships/hyperlink" Target="https://www.biblestudytools.com/psalms/22-14.html" TargetMode="External"/><Relationship Id="rId4" Type="http://schemas.openxmlformats.org/officeDocument/2006/relationships/hyperlink" Target="https://www.biblestudytools.com/psalms/22-13.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estudytools.com/revelation/5-5.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www.biblestudytools.com/psalms/22-18.html" TargetMode="External"/><Relationship Id="rId5" Type="http://schemas.openxmlformats.org/officeDocument/2006/relationships/hyperlink" Target="https://www.biblestudytools.com/psalms/22-17.html" TargetMode="External"/><Relationship Id="rId4" Type="http://schemas.openxmlformats.org/officeDocument/2006/relationships/hyperlink" Target="https://www.biblestudytools.com/psalms/22-16.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blestudytools.com/revelation/5-5.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biblestudytools.com/psalms/22-9.html" TargetMode="External"/><Relationship Id="rId5" Type="http://schemas.openxmlformats.org/officeDocument/2006/relationships/hyperlink" Target="https://www.biblestudytools.com/psalms/22-8.html" TargetMode="External"/><Relationship Id="rId4" Type="http://schemas.openxmlformats.org/officeDocument/2006/relationships/hyperlink" Target="https://www.biblestudytools.com/psalms/22-7.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studytools.com/revelation/5-5.html" TargetMode="External"/><Relationship Id="rId7" Type="http://schemas.openxmlformats.org/officeDocument/2006/relationships/hyperlink" Target="https://www.biblestudytools.com/matthew/27-44.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biblestudytools.com/matthew/27-43.html" TargetMode="External"/><Relationship Id="rId5" Type="http://schemas.openxmlformats.org/officeDocument/2006/relationships/hyperlink" Target="https://www.biblestudytools.com/matthew/27-42.html" TargetMode="External"/><Relationship Id="rId4" Type="http://schemas.openxmlformats.org/officeDocument/2006/relationships/hyperlink" Target="https://www.biblestudytools.com/matthew/27-41.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biblestudytools.com/revelation/5-5.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www.biblestudytools.com/psalms/22-15.html" TargetMode="External"/><Relationship Id="rId5" Type="http://schemas.openxmlformats.org/officeDocument/2006/relationships/hyperlink" Target="https://www.biblestudytools.com/psalms/22-14.html" TargetMode="External"/><Relationship Id="rId4" Type="http://schemas.openxmlformats.org/officeDocument/2006/relationships/hyperlink" Target="https://www.biblestudytools.com/psalms/22-13.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biblestudytools.com/revelation/5-5.html" TargetMode="External"/><Relationship Id="rId7" Type="http://schemas.openxmlformats.org/officeDocument/2006/relationships/hyperlink" Target="https://www.biblestudytools.com/john/19-34.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biblestudytools.com/john/19-33.html" TargetMode="External"/><Relationship Id="rId5" Type="http://schemas.openxmlformats.org/officeDocument/2006/relationships/hyperlink" Target="https://www.biblestudytools.com/john/19-32.html" TargetMode="External"/><Relationship Id="rId4" Type="http://schemas.openxmlformats.org/officeDocument/2006/relationships/hyperlink" Target="https://www.biblestudytools.com/john/19-31.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biblestudytools.com/revelation/5-5.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www.biblestudytools.com/john/19-30.html" TargetMode="External"/><Relationship Id="rId5" Type="http://schemas.openxmlformats.org/officeDocument/2006/relationships/hyperlink" Target="https://www.biblestudytools.com/john/19-29.html" TargetMode="External"/><Relationship Id="rId4" Type="http://schemas.openxmlformats.org/officeDocument/2006/relationships/hyperlink" Target="https://www.biblestudytools.com/john/19-28.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biblestudytools.com/revelation/5-5.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www.biblestudytools.com/psalms/22-18.html" TargetMode="External"/><Relationship Id="rId5" Type="http://schemas.openxmlformats.org/officeDocument/2006/relationships/hyperlink" Target="https://www.biblestudytools.com/psalms/22-17.html" TargetMode="External"/><Relationship Id="rId4" Type="http://schemas.openxmlformats.org/officeDocument/2006/relationships/hyperlink" Target="https://www.biblestudytools.com/psalms/22-16.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biblestudytools.com/revelation/5-5.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s://www.biblestudytools.com/john/19-24.html" TargetMode="External"/><Relationship Id="rId4" Type="http://schemas.openxmlformats.org/officeDocument/2006/relationships/hyperlink" Target="https://www.biblestudytools.com/john/19-23.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studytools.com/genesis/49-1.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biblestudytools.com/genesis/49-3.html" TargetMode="External"/><Relationship Id="rId4" Type="http://schemas.openxmlformats.org/officeDocument/2006/relationships/hyperlink" Target="https://www.biblestudytools.com/genesis/49-2.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studytools.com/genesis/49-4.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biblestudytools.com/genesis/49-6.html" TargetMode="External"/><Relationship Id="rId4" Type="http://schemas.openxmlformats.org/officeDocument/2006/relationships/hyperlink" Target="https://www.biblestudytools.com/genesis/49-5.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biblestudytools.com/genesis/49-7.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studytools.com/genesis/49-8.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biblestudytools.com/genesis/49-10.html" TargetMode="External"/><Relationship Id="rId4" Type="http://schemas.openxmlformats.org/officeDocument/2006/relationships/hyperlink" Target="https://www.biblestudytools.com/genesis/49-9.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studytools.com/genesis/49-11.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biblestudytools.com/genesis/49-12.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5BA665-AFD2-CBF3-1E14-CDC3C83E9438}"/>
              </a:ext>
            </a:extLst>
          </p:cNvPr>
          <p:cNvSpPr>
            <a:spLocks noGrp="1"/>
          </p:cNvSpPr>
          <p:nvPr>
            <p:ph sz="half" idx="1"/>
          </p:nvPr>
        </p:nvSpPr>
        <p:spPr>
          <a:xfrm>
            <a:off x="838200" y="1825625"/>
            <a:ext cx="3145221" cy="4351338"/>
          </a:xfrm>
        </p:spPr>
        <p:txBody>
          <a:bodyPr/>
          <a:lstStyle/>
          <a:p>
            <a:pPr marL="0" indent="0">
              <a:buNone/>
            </a:pPr>
            <a:endParaRPr lang="en-US">
              <a:solidFill>
                <a:srgbClr val="FFC000"/>
              </a:solidFill>
            </a:endParaRPr>
          </a:p>
          <a:p>
            <a:pPr marL="0" indent="0">
              <a:buNone/>
            </a:pPr>
            <a:r>
              <a:rPr lang="en-US">
                <a:solidFill>
                  <a:srgbClr val="FFC000"/>
                </a:solidFill>
              </a:rPr>
              <a:t>Ezekiel</a:t>
            </a:r>
          </a:p>
        </p:txBody>
      </p:sp>
      <p:sp>
        <p:nvSpPr>
          <p:cNvPr id="5" name="Content Placeholder 4">
            <a:extLst>
              <a:ext uri="{FF2B5EF4-FFF2-40B4-BE49-F238E27FC236}">
                <a16:creationId xmlns:a16="http://schemas.microsoft.com/office/drawing/2014/main" id="{1D2DC564-BBCD-509E-545C-FE8299E74D3F}"/>
              </a:ext>
            </a:extLst>
          </p:cNvPr>
          <p:cNvSpPr>
            <a:spLocks noGrp="1"/>
          </p:cNvSpPr>
          <p:nvPr>
            <p:ph sz="half" idx="2"/>
          </p:nvPr>
        </p:nvSpPr>
        <p:spPr>
          <a:xfrm>
            <a:off x="4135821" y="1822450"/>
            <a:ext cx="3694386" cy="4351338"/>
          </a:xfrm>
        </p:spPr>
        <p:txBody>
          <a:bodyPr/>
          <a:lstStyle/>
          <a:p>
            <a:pPr marL="0" indent="0">
              <a:buNone/>
            </a:pPr>
            <a:endParaRPr lang="en-US">
              <a:solidFill>
                <a:srgbClr val="FFC000"/>
              </a:solidFill>
            </a:endParaRPr>
          </a:p>
          <a:p>
            <a:pPr marL="0" indent="0">
              <a:buNone/>
            </a:pPr>
            <a:r>
              <a:rPr lang="en-US">
                <a:solidFill>
                  <a:srgbClr val="FFC000"/>
                </a:solidFill>
              </a:rPr>
              <a:t>Isaiah</a:t>
            </a:r>
          </a:p>
        </p:txBody>
      </p:sp>
      <p:pic>
        <p:nvPicPr>
          <p:cNvPr id="6" name="Picture 5">
            <a:extLst>
              <a:ext uri="{FF2B5EF4-FFF2-40B4-BE49-F238E27FC236}">
                <a16:creationId xmlns:a16="http://schemas.microsoft.com/office/drawing/2014/main" id="{8726D094-0660-3E49-EBD0-7DE920B3207C}"/>
              </a:ext>
            </a:extLst>
          </p:cNvPr>
          <p:cNvPicPr>
            <a:picLocks noChangeAspect="1"/>
          </p:cNvPicPr>
          <p:nvPr/>
        </p:nvPicPr>
        <p:blipFill>
          <a:blip r:embed="rId2"/>
          <a:stretch>
            <a:fillRect/>
          </a:stretch>
        </p:blipFill>
        <p:spPr>
          <a:xfrm>
            <a:off x="8113986" y="1822450"/>
            <a:ext cx="3239814" cy="4351338"/>
          </a:xfrm>
          <a:prstGeom prst="rect">
            <a:avLst/>
          </a:prstGeom>
        </p:spPr>
      </p:pic>
      <p:pic>
        <p:nvPicPr>
          <p:cNvPr id="7" name="Content Placeholder 4">
            <a:extLst>
              <a:ext uri="{FF2B5EF4-FFF2-40B4-BE49-F238E27FC236}">
                <a16:creationId xmlns:a16="http://schemas.microsoft.com/office/drawing/2014/main" id="{EA878FE3-967F-AA27-5552-5FCCE69EC10E}"/>
              </a:ext>
            </a:extLst>
          </p:cNvPr>
          <p:cNvPicPr>
            <a:picLocks noChangeAspect="1"/>
          </p:cNvPicPr>
          <p:nvPr/>
        </p:nvPicPr>
        <p:blipFill>
          <a:blip r:embed="rId3"/>
          <a:stretch>
            <a:fillRect/>
          </a:stretch>
        </p:blipFill>
        <p:spPr>
          <a:xfrm>
            <a:off x="7982607" y="3195780"/>
            <a:ext cx="3371193" cy="2978007"/>
          </a:xfrm>
          <a:prstGeom prst="rect">
            <a:avLst/>
          </a:prstGeom>
        </p:spPr>
      </p:pic>
      <p:pic>
        <p:nvPicPr>
          <p:cNvPr id="8" name="Picture 7">
            <a:extLst>
              <a:ext uri="{FF2B5EF4-FFF2-40B4-BE49-F238E27FC236}">
                <a16:creationId xmlns:a16="http://schemas.microsoft.com/office/drawing/2014/main" id="{5DBAB66A-969C-38C4-AF62-55E95C8F30DC}"/>
              </a:ext>
            </a:extLst>
          </p:cNvPr>
          <p:cNvPicPr>
            <a:picLocks noChangeAspect="1"/>
          </p:cNvPicPr>
          <p:nvPr/>
        </p:nvPicPr>
        <p:blipFill>
          <a:blip r:embed="rId4"/>
          <a:stretch>
            <a:fillRect/>
          </a:stretch>
        </p:blipFill>
        <p:spPr>
          <a:xfrm>
            <a:off x="4135821" y="3182682"/>
            <a:ext cx="3620813" cy="2978006"/>
          </a:xfrm>
          <a:prstGeom prst="rect">
            <a:avLst/>
          </a:prstGeom>
        </p:spPr>
      </p:pic>
      <p:sp>
        <p:nvSpPr>
          <p:cNvPr id="9" name="TextBox 8">
            <a:extLst>
              <a:ext uri="{FF2B5EF4-FFF2-40B4-BE49-F238E27FC236}">
                <a16:creationId xmlns:a16="http://schemas.microsoft.com/office/drawing/2014/main" id="{C6A51F02-6751-F573-B91F-BE3DA7BE5881}"/>
              </a:ext>
            </a:extLst>
          </p:cNvPr>
          <p:cNvSpPr txBox="1"/>
          <p:nvPr/>
        </p:nvSpPr>
        <p:spPr>
          <a:xfrm>
            <a:off x="8113986" y="1896341"/>
            <a:ext cx="1268723" cy="954107"/>
          </a:xfrm>
          <a:prstGeom prst="rect">
            <a:avLst/>
          </a:prstGeom>
          <a:noFill/>
        </p:spPr>
        <p:txBody>
          <a:bodyPr wrap="square" rtlCol="0">
            <a:spAutoFit/>
          </a:bodyPr>
          <a:lstStyle/>
          <a:p>
            <a:endParaRPr lang="en-US" sz="2800">
              <a:solidFill>
                <a:srgbClr val="FFC000"/>
              </a:solidFill>
            </a:endParaRPr>
          </a:p>
          <a:p>
            <a:r>
              <a:rPr lang="en-US" sz="2800">
                <a:solidFill>
                  <a:srgbClr val="FFC000"/>
                </a:solidFill>
              </a:rPr>
              <a:t>Jesus</a:t>
            </a:r>
          </a:p>
        </p:txBody>
      </p:sp>
      <p:pic>
        <p:nvPicPr>
          <p:cNvPr id="10" name="Picture 9">
            <a:extLst>
              <a:ext uri="{FF2B5EF4-FFF2-40B4-BE49-F238E27FC236}">
                <a16:creationId xmlns:a16="http://schemas.microsoft.com/office/drawing/2014/main" id="{E42A5780-BA79-0AD2-8BC9-B21FD4BCC5B1}"/>
              </a:ext>
            </a:extLst>
          </p:cNvPr>
          <p:cNvPicPr>
            <a:picLocks noChangeAspect="1"/>
          </p:cNvPicPr>
          <p:nvPr/>
        </p:nvPicPr>
        <p:blipFill>
          <a:blip r:embed="rId5"/>
          <a:stretch>
            <a:fillRect/>
          </a:stretch>
        </p:blipFill>
        <p:spPr>
          <a:xfrm>
            <a:off x="838200" y="3169585"/>
            <a:ext cx="3013842" cy="3004201"/>
          </a:xfrm>
          <a:prstGeom prst="rect">
            <a:avLst/>
          </a:prstGeom>
        </p:spPr>
      </p:pic>
      <p:grpSp>
        <p:nvGrpSpPr>
          <p:cNvPr id="17" name="Group 16">
            <a:extLst>
              <a:ext uri="{FF2B5EF4-FFF2-40B4-BE49-F238E27FC236}">
                <a16:creationId xmlns:a16="http://schemas.microsoft.com/office/drawing/2014/main" id="{C43AF5F2-C61A-25C5-EF00-425E80C986AA}"/>
              </a:ext>
            </a:extLst>
          </p:cNvPr>
          <p:cNvGrpSpPr/>
          <p:nvPr/>
        </p:nvGrpSpPr>
        <p:grpSpPr>
          <a:xfrm>
            <a:off x="740345" y="-487018"/>
            <a:ext cx="4137891" cy="3170099"/>
            <a:chOff x="729673" y="0"/>
            <a:chExt cx="4137891" cy="3170099"/>
          </a:xfrm>
        </p:grpSpPr>
        <p:sp>
          <p:nvSpPr>
            <p:cNvPr id="18" name="TextBox 17">
              <a:extLst>
                <a:ext uri="{FF2B5EF4-FFF2-40B4-BE49-F238E27FC236}">
                  <a16:creationId xmlns:a16="http://schemas.microsoft.com/office/drawing/2014/main" id="{7F0459D8-11C4-34D5-D884-D73ACBA3A36B}"/>
                </a:ext>
              </a:extLst>
            </p:cNvPr>
            <p:cNvSpPr txBox="1"/>
            <p:nvPr/>
          </p:nvSpPr>
          <p:spPr>
            <a:xfrm>
              <a:off x="729673" y="1538161"/>
              <a:ext cx="1348509" cy="923330"/>
            </a:xfrm>
            <a:prstGeom prst="rect">
              <a:avLst/>
            </a:prstGeom>
            <a:noFill/>
          </p:spPr>
          <p:txBody>
            <a:bodyPr wrap="square" rtlCol="0">
              <a:spAutoFit/>
            </a:bodyPr>
            <a:lstStyle/>
            <a:p>
              <a:r>
                <a:rPr lang="en-US" b="1">
                  <a:latin typeface="Goudy Old Style" panose="02020502050305020303" pitchFamily="18" charset="0"/>
                </a:rPr>
                <a:t>Prophecies to Jesus Christ</a:t>
              </a:r>
            </a:p>
          </p:txBody>
        </p:sp>
        <p:grpSp>
          <p:nvGrpSpPr>
            <p:cNvPr id="19" name="Group 18">
              <a:extLst>
                <a:ext uri="{FF2B5EF4-FFF2-40B4-BE49-F238E27FC236}">
                  <a16:creationId xmlns:a16="http://schemas.microsoft.com/office/drawing/2014/main" id="{1504A82E-E5AF-F355-9230-61F74254D947}"/>
                </a:ext>
              </a:extLst>
            </p:cNvPr>
            <p:cNvGrpSpPr/>
            <p:nvPr/>
          </p:nvGrpSpPr>
          <p:grpSpPr>
            <a:xfrm>
              <a:off x="1625601" y="0"/>
              <a:ext cx="3241963" cy="3170099"/>
              <a:chOff x="563419" y="55418"/>
              <a:chExt cx="3241963" cy="3170099"/>
            </a:xfrm>
          </p:grpSpPr>
          <p:sp>
            <p:nvSpPr>
              <p:cNvPr id="20" name="TextBox 19">
                <a:extLst>
                  <a:ext uri="{FF2B5EF4-FFF2-40B4-BE49-F238E27FC236}">
                    <a16:creationId xmlns:a16="http://schemas.microsoft.com/office/drawing/2014/main" id="{9B784820-5DE8-A209-9716-D72D7B9E7091}"/>
                  </a:ext>
                </a:extLst>
              </p:cNvPr>
              <p:cNvSpPr txBox="1"/>
              <p:nvPr/>
            </p:nvSpPr>
            <p:spPr>
              <a:xfrm>
                <a:off x="563419" y="55418"/>
                <a:ext cx="2789382" cy="3170099"/>
              </a:xfrm>
              <a:prstGeom prst="rect">
                <a:avLst/>
              </a:prstGeom>
              <a:noFill/>
            </p:spPr>
            <p:txBody>
              <a:bodyPr wrap="square" rtlCol="0">
                <a:spAutoFit/>
              </a:bodyPr>
              <a:lstStyle/>
              <a:p>
                <a:r>
                  <a:rPr lang="en-US" sz="20000" i="1">
                    <a:solidFill>
                      <a:srgbClr val="FFC000"/>
                    </a:solidFill>
                    <a:latin typeface="Goudy Old Style" panose="02020502050305020303" pitchFamily="18" charset="0"/>
                  </a:rPr>
                  <a:t>F</a:t>
                </a:r>
              </a:p>
            </p:txBody>
          </p:sp>
          <p:sp>
            <p:nvSpPr>
              <p:cNvPr id="21" name="TextBox 20">
                <a:extLst>
                  <a:ext uri="{FF2B5EF4-FFF2-40B4-BE49-F238E27FC236}">
                    <a16:creationId xmlns:a16="http://schemas.microsoft.com/office/drawing/2014/main" id="{F21B86CF-C6F3-D782-362D-D5B42047345F}"/>
                  </a:ext>
                </a:extLst>
              </p:cNvPr>
              <p:cNvSpPr txBox="1"/>
              <p:nvPr/>
            </p:nvSpPr>
            <p:spPr>
              <a:xfrm>
                <a:off x="1865745" y="1223528"/>
                <a:ext cx="1939637" cy="584775"/>
              </a:xfrm>
              <a:prstGeom prst="rect">
                <a:avLst/>
              </a:prstGeom>
              <a:noFill/>
            </p:spPr>
            <p:txBody>
              <a:bodyPr wrap="square" rtlCol="0">
                <a:spAutoFit/>
              </a:bodyPr>
              <a:lstStyle/>
              <a:p>
                <a:r>
                  <a:rPr lang="en-US" sz="3200" err="1">
                    <a:solidFill>
                      <a:srgbClr val="FFC000"/>
                    </a:solidFill>
                    <a:latin typeface="Goudy Old Style" panose="02020502050305020303" pitchFamily="18" charset="0"/>
                  </a:rPr>
                  <a:t>oretold</a:t>
                </a:r>
                <a:r>
                  <a:rPr lang="en-US" sz="3200">
                    <a:solidFill>
                      <a:srgbClr val="FFC000"/>
                    </a:solidFill>
                    <a:latin typeface="Goudy Old Style" panose="02020502050305020303" pitchFamily="18" charset="0"/>
                  </a:rPr>
                  <a:t> &amp;</a:t>
                </a:r>
                <a:endParaRPr lang="en-US" sz="3200">
                  <a:solidFill>
                    <a:srgbClr val="FFC000"/>
                  </a:solidFill>
                </a:endParaRPr>
              </a:p>
            </p:txBody>
          </p:sp>
          <p:sp>
            <p:nvSpPr>
              <p:cNvPr id="22" name="TextBox 21">
                <a:extLst>
                  <a:ext uri="{FF2B5EF4-FFF2-40B4-BE49-F238E27FC236}">
                    <a16:creationId xmlns:a16="http://schemas.microsoft.com/office/drawing/2014/main" id="{395D9012-291F-F74F-0C52-F5AFC9A0CA24}"/>
                  </a:ext>
                </a:extLst>
              </p:cNvPr>
              <p:cNvSpPr txBox="1"/>
              <p:nvPr/>
            </p:nvSpPr>
            <p:spPr>
              <a:xfrm>
                <a:off x="1302328" y="1932134"/>
                <a:ext cx="2050473" cy="584775"/>
              </a:xfrm>
              <a:prstGeom prst="rect">
                <a:avLst/>
              </a:prstGeom>
              <a:noFill/>
            </p:spPr>
            <p:txBody>
              <a:bodyPr wrap="square" rtlCol="0">
                <a:spAutoFit/>
              </a:bodyPr>
              <a:lstStyle/>
              <a:p>
                <a:r>
                  <a:rPr lang="en-US" sz="3200" err="1">
                    <a:solidFill>
                      <a:srgbClr val="FFC000"/>
                    </a:solidFill>
                    <a:latin typeface="Goudy Old Style" panose="02020502050305020303" pitchFamily="18" charset="0"/>
                  </a:rPr>
                  <a:t>ulfilled</a:t>
                </a:r>
                <a:endParaRPr lang="en-US" sz="3200">
                  <a:solidFill>
                    <a:srgbClr val="FFC000"/>
                  </a:solidFill>
                  <a:latin typeface="Goudy Old Style" panose="02020502050305020303" pitchFamily="18" charset="0"/>
                </a:endParaRPr>
              </a:p>
            </p:txBody>
          </p:sp>
        </p:grpSp>
      </p:grpSp>
    </p:spTree>
    <p:extLst>
      <p:ext uri="{BB962C8B-B14F-4D97-AF65-F5344CB8AC3E}">
        <p14:creationId xmlns:p14="http://schemas.microsoft.com/office/powerpoint/2010/main" val="291479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Genesis 49</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5016758"/>
          </a:xfrm>
          <a:prstGeom prst="rect">
            <a:avLst/>
          </a:prstGeom>
          <a:noFill/>
        </p:spPr>
        <p:txBody>
          <a:bodyPr wrap="square" rtlCol="0">
            <a:spAutoFit/>
          </a:bodyPr>
          <a:lstStyle/>
          <a:p>
            <a:r>
              <a:rPr lang="en-US" sz="3200" b="1" dirty="0">
                <a:hlinkClick r:id="rId3"/>
              </a:rPr>
              <a:t>10</a:t>
            </a:r>
            <a:r>
              <a:rPr lang="en-US" sz="3200" dirty="0"/>
              <a:t> The </a:t>
            </a:r>
            <a:r>
              <a:rPr lang="en-US" sz="3200" dirty="0" err="1"/>
              <a:t>sceptre</a:t>
            </a:r>
            <a:r>
              <a:rPr lang="en-US" sz="3200" dirty="0"/>
              <a:t> shall not depart from Judah, nor a lawgiver from between his feet, until Shiloh come; and unto him shall the gathering of the people be.</a:t>
            </a:r>
          </a:p>
          <a:p>
            <a:r>
              <a:rPr lang="en-US" sz="3200" dirty="0"/>
              <a:t>KJV</a:t>
            </a:r>
          </a:p>
          <a:p>
            <a:endParaRPr lang="en-US" sz="3200" dirty="0"/>
          </a:p>
          <a:p>
            <a:r>
              <a:rPr lang="en-US" sz="3200" dirty="0"/>
              <a:t>Shiloh = the Messiah</a:t>
            </a:r>
          </a:p>
          <a:p>
            <a:endParaRPr lang="en-US" sz="3200" dirty="0"/>
          </a:p>
          <a:p>
            <a:r>
              <a:rPr lang="en-US" sz="3200" dirty="0"/>
              <a:t>Scepter = the ruler of all</a:t>
            </a:r>
          </a:p>
          <a:p>
            <a:endParaRPr lang="en-US" sz="3200" dirty="0"/>
          </a:p>
          <a:p>
            <a:endParaRPr lang="en-US" sz="3200" dirty="0"/>
          </a:p>
        </p:txBody>
      </p:sp>
    </p:spTree>
    <p:extLst>
      <p:ext uri="{BB962C8B-B14F-4D97-AF65-F5344CB8AC3E}">
        <p14:creationId xmlns:p14="http://schemas.microsoft.com/office/powerpoint/2010/main" val="11846475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The Lion of Judah</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4031873"/>
          </a:xfrm>
          <a:prstGeom prst="rect">
            <a:avLst/>
          </a:prstGeom>
          <a:noFill/>
        </p:spPr>
        <p:txBody>
          <a:bodyPr wrap="square" rtlCol="0">
            <a:spAutoFit/>
          </a:bodyPr>
          <a:lstStyle/>
          <a:p>
            <a:r>
              <a:rPr lang="en-US" sz="3200" dirty="0">
                <a:hlinkClick r:id="rId3">
                  <a:extLst>
                    <a:ext uri="{A12FA001-AC4F-418D-AE19-62706E023703}">
                      <ahyp:hlinkClr xmlns:ahyp="http://schemas.microsoft.com/office/drawing/2018/hyperlinkcolor" val="tx"/>
                    </a:ext>
                  </a:extLst>
                </a:hlinkClick>
              </a:rPr>
              <a:t>Revelation 5</a:t>
            </a:r>
          </a:p>
          <a:p>
            <a:endParaRPr lang="en-US" sz="3200" dirty="0">
              <a:hlinkClick r:id="rId3">
                <a:extLst>
                  <a:ext uri="{A12FA001-AC4F-418D-AE19-62706E023703}">
                    <ahyp:hlinkClr xmlns:ahyp="http://schemas.microsoft.com/office/drawing/2018/hyperlinkcolor" val="tx"/>
                  </a:ext>
                </a:extLst>
              </a:hlinkClick>
            </a:endParaRPr>
          </a:p>
          <a:p>
            <a:r>
              <a:rPr lang="en-US" sz="3200" dirty="0">
                <a:hlinkClick r:id="rId3">
                  <a:extLst>
                    <a:ext uri="{A12FA001-AC4F-418D-AE19-62706E023703}">
                      <ahyp:hlinkClr xmlns:ahyp="http://schemas.microsoft.com/office/drawing/2018/hyperlinkcolor" val="tx"/>
                    </a:ext>
                  </a:extLst>
                </a:hlinkClick>
              </a:rPr>
              <a:t>5</a:t>
            </a:r>
            <a:r>
              <a:rPr lang="en-US" sz="3200" dirty="0"/>
              <a:t> Then one of the elders said to me, “Do not weep! See, the Lion of the tribe of Judah, the Root of David, has triumphed. He is able to open the scroll and its seven seals.”</a:t>
            </a:r>
          </a:p>
          <a:p>
            <a:endParaRPr lang="en-US" sz="3200" dirty="0"/>
          </a:p>
          <a:p>
            <a:endParaRPr lang="en-US" sz="3200" dirty="0"/>
          </a:p>
        </p:txBody>
      </p:sp>
    </p:spTree>
    <p:extLst>
      <p:ext uri="{BB962C8B-B14F-4D97-AF65-F5344CB8AC3E}">
        <p14:creationId xmlns:p14="http://schemas.microsoft.com/office/powerpoint/2010/main" val="2695473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David’s History</a:t>
            </a:r>
          </a:p>
        </p:txBody>
      </p:sp>
      <p:sp>
        <p:nvSpPr>
          <p:cNvPr id="3" name="TextBox 2">
            <a:extLst>
              <a:ext uri="{FF2B5EF4-FFF2-40B4-BE49-F238E27FC236}">
                <a16:creationId xmlns:a16="http://schemas.microsoft.com/office/drawing/2014/main" id="{D9050874-D7F1-ABD9-D054-8B688F085ECF}"/>
              </a:ext>
            </a:extLst>
          </p:cNvPr>
          <p:cNvSpPr txBox="1"/>
          <p:nvPr/>
        </p:nvSpPr>
        <p:spPr>
          <a:xfrm>
            <a:off x="584199" y="1109811"/>
            <a:ext cx="10583334"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a:t>9</a:t>
            </a:r>
            <a:r>
              <a:rPr lang="en-US" sz="3200" baseline="30000" dirty="0"/>
              <a:t>th</a:t>
            </a:r>
            <a:r>
              <a:rPr lang="en-US" sz="3200" dirty="0"/>
              <a:t> Century BC – 900 to 800 BC</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David lived 70 years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1</a:t>
            </a:r>
            <a:r>
              <a:rPr lang="en-US" sz="3200" baseline="30000" dirty="0"/>
              <a:t>st</a:t>
            </a:r>
            <a:r>
              <a:rPr lang="en-US" sz="3200" dirty="0"/>
              <a:t> king of the United Israel – Israel &amp; Judah combined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Killed Goliath</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Survived Saul and his hatred</a:t>
            </a:r>
          </a:p>
          <a:p>
            <a:endParaRPr lang="en-US" sz="3200" dirty="0"/>
          </a:p>
        </p:txBody>
      </p:sp>
    </p:spTree>
    <p:extLst>
      <p:ext uri="{BB962C8B-B14F-4D97-AF65-F5344CB8AC3E}">
        <p14:creationId xmlns:p14="http://schemas.microsoft.com/office/powerpoint/2010/main" val="31514919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David’s History</a:t>
            </a:r>
          </a:p>
        </p:txBody>
      </p:sp>
      <p:sp>
        <p:nvSpPr>
          <p:cNvPr id="3" name="TextBox 2">
            <a:extLst>
              <a:ext uri="{FF2B5EF4-FFF2-40B4-BE49-F238E27FC236}">
                <a16:creationId xmlns:a16="http://schemas.microsoft.com/office/drawing/2014/main" id="{D9050874-D7F1-ABD9-D054-8B688F085ECF}"/>
              </a:ext>
            </a:extLst>
          </p:cNvPr>
          <p:cNvSpPr txBox="1"/>
          <p:nvPr/>
        </p:nvSpPr>
        <p:spPr>
          <a:xfrm>
            <a:off x="584199" y="1287611"/>
            <a:ext cx="10583334"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t>Both Christians and Jews do not consider David a prophet</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The Koran calls David an Israelite king and a prophet of Allah</a:t>
            </a:r>
          </a:p>
          <a:p>
            <a:endParaRPr lang="en-US" sz="3200" dirty="0"/>
          </a:p>
        </p:txBody>
      </p:sp>
    </p:spTree>
    <p:extLst>
      <p:ext uri="{BB962C8B-B14F-4D97-AF65-F5344CB8AC3E}">
        <p14:creationId xmlns:p14="http://schemas.microsoft.com/office/powerpoint/2010/main" val="18092780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David &amp; the Psalms</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4524315"/>
          </a:xfrm>
          <a:prstGeom prst="rect">
            <a:avLst/>
          </a:prstGeom>
          <a:noFill/>
        </p:spPr>
        <p:txBody>
          <a:bodyPr wrap="square" rtlCol="0">
            <a:spAutoFit/>
          </a:bodyPr>
          <a:lstStyle/>
          <a:p>
            <a:r>
              <a:rPr lang="en-US" sz="3200" dirty="0"/>
              <a:t>Psalm 22 </a:t>
            </a:r>
            <a:endParaRPr lang="en-US" sz="3200" dirty="0">
              <a:hlinkClick r:id="rId3">
                <a:extLst>
                  <a:ext uri="{A12FA001-AC4F-418D-AE19-62706E023703}">
                    <ahyp:hlinkClr xmlns:ahyp="http://schemas.microsoft.com/office/drawing/2018/hyperlinkcolor" val="tx"/>
                  </a:ext>
                </a:extLst>
              </a:hlinkClick>
            </a:endParaRPr>
          </a:p>
          <a:p>
            <a:r>
              <a:rPr lang="en-US" sz="2800" b="1" dirty="0">
                <a:hlinkClick r:id="rId4"/>
              </a:rPr>
              <a:t>1</a:t>
            </a:r>
            <a:r>
              <a:rPr lang="en-US" sz="2800" dirty="0"/>
              <a:t> My God, my God, why have you forsaken me? Why are you so far from saving me, so far from my cries of anguish?</a:t>
            </a:r>
          </a:p>
          <a:p>
            <a:endParaRPr lang="en-US" sz="2800" dirty="0"/>
          </a:p>
          <a:p>
            <a:r>
              <a:rPr lang="en-US" sz="2800" b="1" dirty="0">
                <a:hlinkClick r:id="rId5"/>
              </a:rPr>
              <a:t>2</a:t>
            </a:r>
            <a:r>
              <a:rPr lang="en-US" sz="2800" dirty="0"/>
              <a:t> My God, I cry out by day, but you do not answer, by night, but I find no rest.</a:t>
            </a:r>
          </a:p>
          <a:p>
            <a:endParaRPr lang="en-US" sz="2800" dirty="0"/>
          </a:p>
          <a:p>
            <a:r>
              <a:rPr lang="en-US" sz="2800" b="1" dirty="0">
                <a:hlinkClick r:id="rId6"/>
              </a:rPr>
              <a:t>3</a:t>
            </a:r>
            <a:r>
              <a:rPr lang="en-US" sz="2800" dirty="0"/>
              <a:t> Yet you are enthroned as the Holy One; you are the one Israel praises.</a:t>
            </a:r>
            <a:endParaRPr lang="en-US" sz="3200" dirty="0"/>
          </a:p>
          <a:p>
            <a:endParaRPr lang="en-US" sz="3200" dirty="0"/>
          </a:p>
        </p:txBody>
      </p:sp>
    </p:spTree>
    <p:extLst>
      <p:ext uri="{BB962C8B-B14F-4D97-AF65-F5344CB8AC3E}">
        <p14:creationId xmlns:p14="http://schemas.microsoft.com/office/powerpoint/2010/main" val="6612706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David &amp; the Psalms</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4524315"/>
          </a:xfrm>
          <a:prstGeom prst="rect">
            <a:avLst/>
          </a:prstGeom>
          <a:noFill/>
        </p:spPr>
        <p:txBody>
          <a:bodyPr wrap="square" rtlCol="0">
            <a:spAutoFit/>
          </a:bodyPr>
          <a:lstStyle/>
          <a:p>
            <a:r>
              <a:rPr lang="en-US" sz="3200" dirty="0"/>
              <a:t>Psalm 22 </a:t>
            </a:r>
            <a:endParaRPr lang="en-US" sz="3200" dirty="0">
              <a:hlinkClick r:id="rId3">
                <a:extLst>
                  <a:ext uri="{A12FA001-AC4F-418D-AE19-62706E023703}">
                    <ahyp:hlinkClr xmlns:ahyp="http://schemas.microsoft.com/office/drawing/2018/hyperlinkcolor" val="tx"/>
                  </a:ext>
                </a:extLst>
              </a:hlinkClick>
            </a:endParaRPr>
          </a:p>
          <a:p>
            <a:r>
              <a:rPr lang="en-US" b="1" dirty="0">
                <a:hlinkClick r:id="rId4"/>
              </a:rPr>
              <a:t>4</a:t>
            </a:r>
            <a:r>
              <a:rPr lang="en-US" sz="2800" dirty="0"/>
              <a:t> In you our ancestors put their trust; they trusted and you delivered them.</a:t>
            </a:r>
          </a:p>
          <a:p>
            <a:endParaRPr lang="en-US" sz="2800" dirty="0"/>
          </a:p>
          <a:p>
            <a:r>
              <a:rPr lang="en-US" sz="2800" b="1" dirty="0">
                <a:hlinkClick r:id="rId5"/>
              </a:rPr>
              <a:t>5</a:t>
            </a:r>
            <a:r>
              <a:rPr lang="en-US" sz="2800" dirty="0"/>
              <a:t> To you they cried out and were saved; in you they trusted and were not put to shame.</a:t>
            </a:r>
          </a:p>
          <a:p>
            <a:endParaRPr lang="en-US" sz="2800" dirty="0"/>
          </a:p>
          <a:p>
            <a:r>
              <a:rPr lang="en-US" sz="2800" b="1" dirty="0">
                <a:hlinkClick r:id="rId6"/>
              </a:rPr>
              <a:t>6</a:t>
            </a:r>
            <a:r>
              <a:rPr lang="en-US" sz="2800" dirty="0"/>
              <a:t> But I am a worm and not a man, scorned by everyone, despised by the people.</a:t>
            </a:r>
          </a:p>
          <a:p>
            <a:endParaRPr lang="en-US" sz="3200" dirty="0"/>
          </a:p>
        </p:txBody>
      </p:sp>
    </p:spTree>
    <p:extLst>
      <p:ext uri="{BB962C8B-B14F-4D97-AF65-F5344CB8AC3E}">
        <p14:creationId xmlns:p14="http://schemas.microsoft.com/office/powerpoint/2010/main" val="41688612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David &amp; the Psalms</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4524315"/>
          </a:xfrm>
          <a:prstGeom prst="rect">
            <a:avLst/>
          </a:prstGeom>
          <a:noFill/>
        </p:spPr>
        <p:txBody>
          <a:bodyPr wrap="square" rtlCol="0">
            <a:spAutoFit/>
          </a:bodyPr>
          <a:lstStyle/>
          <a:p>
            <a:r>
              <a:rPr lang="en-US" sz="3200" dirty="0"/>
              <a:t>Psalm 22 </a:t>
            </a:r>
            <a:endParaRPr lang="en-US" sz="3200" dirty="0">
              <a:hlinkClick r:id="rId3">
                <a:extLst>
                  <a:ext uri="{A12FA001-AC4F-418D-AE19-62706E023703}">
                    <ahyp:hlinkClr xmlns:ahyp="http://schemas.microsoft.com/office/drawing/2018/hyperlinkcolor" val="tx"/>
                  </a:ext>
                </a:extLst>
              </a:hlinkClick>
            </a:endParaRPr>
          </a:p>
          <a:p>
            <a:r>
              <a:rPr lang="en-US" sz="2800" b="1" dirty="0">
                <a:hlinkClick r:id="rId4"/>
              </a:rPr>
              <a:t>7</a:t>
            </a:r>
            <a:r>
              <a:rPr lang="en-US" sz="2800" dirty="0"/>
              <a:t> All who see me mock me; they hurl insults, shaking their heads.</a:t>
            </a:r>
          </a:p>
          <a:p>
            <a:endParaRPr lang="en-US" sz="2800" dirty="0"/>
          </a:p>
          <a:p>
            <a:r>
              <a:rPr lang="en-US" sz="2800" b="1" dirty="0">
                <a:hlinkClick r:id="rId5"/>
              </a:rPr>
              <a:t>8</a:t>
            </a:r>
            <a:r>
              <a:rPr lang="en-US" sz="2800" dirty="0"/>
              <a:t> “He trusts in the LORD,” they say, “let the LORD rescue him. Let him deliver him, since he delights in him.”</a:t>
            </a:r>
          </a:p>
          <a:p>
            <a:endParaRPr lang="en-US" sz="2800" dirty="0"/>
          </a:p>
          <a:p>
            <a:r>
              <a:rPr lang="en-US" sz="2800" b="1" dirty="0">
                <a:hlinkClick r:id="rId6"/>
              </a:rPr>
              <a:t>9</a:t>
            </a:r>
            <a:r>
              <a:rPr lang="en-US" sz="2800" dirty="0"/>
              <a:t> Yet you brought me out of the womb; you made me trust in you, even at my mother’s breast.</a:t>
            </a:r>
          </a:p>
          <a:p>
            <a:endParaRPr lang="en-US" sz="3200" dirty="0"/>
          </a:p>
        </p:txBody>
      </p:sp>
    </p:spTree>
    <p:extLst>
      <p:ext uri="{BB962C8B-B14F-4D97-AF65-F5344CB8AC3E}">
        <p14:creationId xmlns:p14="http://schemas.microsoft.com/office/powerpoint/2010/main" val="39737950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David &amp; the Psalms</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4093428"/>
          </a:xfrm>
          <a:prstGeom prst="rect">
            <a:avLst/>
          </a:prstGeom>
          <a:noFill/>
        </p:spPr>
        <p:txBody>
          <a:bodyPr wrap="square" rtlCol="0">
            <a:spAutoFit/>
          </a:bodyPr>
          <a:lstStyle/>
          <a:p>
            <a:r>
              <a:rPr lang="en-US" sz="3200" dirty="0"/>
              <a:t>Psalm 22 </a:t>
            </a:r>
            <a:endParaRPr lang="en-US" sz="3200" dirty="0">
              <a:hlinkClick r:id="rId3">
                <a:extLst>
                  <a:ext uri="{A12FA001-AC4F-418D-AE19-62706E023703}">
                    <ahyp:hlinkClr xmlns:ahyp="http://schemas.microsoft.com/office/drawing/2018/hyperlinkcolor" val="tx"/>
                  </a:ext>
                </a:extLst>
              </a:hlinkClick>
            </a:endParaRPr>
          </a:p>
          <a:p>
            <a:r>
              <a:rPr lang="en-US" sz="2800" b="1" dirty="0">
                <a:hlinkClick r:id="rId4"/>
              </a:rPr>
              <a:t>10</a:t>
            </a:r>
            <a:r>
              <a:rPr lang="en-US" sz="2800" dirty="0"/>
              <a:t> From birth I was cast on you; from my mother’s womb you have been my God.</a:t>
            </a:r>
          </a:p>
          <a:p>
            <a:endParaRPr lang="en-US" sz="2800" dirty="0"/>
          </a:p>
          <a:p>
            <a:r>
              <a:rPr lang="en-US" sz="2800" b="1" dirty="0">
                <a:hlinkClick r:id="rId5"/>
              </a:rPr>
              <a:t>11</a:t>
            </a:r>
            <a:r>
              <a:rPr lang="en-US" sz="2800" dirty="0"/>
              <a:t> Do not be far from me, for trouble is near and there is no one to help.</a:t>
            </a:r>
          </a:p>
          <a:p>
            <a:endParaRPr lang="en-US" sz="2800" dirty="0"/>
          </a:p>
          <a:p>
            <a:r>
              <a:rPr lang="en-US" sz="2800" b="1" dirty="0">
                <a:hlinkClick r:id="rId6"/>
              </a:rPr>
              <a:t>12</a:t>
            </a:r>
            <a:r>
              <a:rPr lang="en-US" sz="2800" dirty="0"/>
              <a:t> Many bulls surround me; strong bulls of Bashan encircle me.</a:t>
            </a:r>
          </a:p>
          <a:p>
            <a:endParaRPr lang="en-US" sz="3200" dirty="0"/>
          </a:p>
        </p:txBody>
      </p:sp>
    </p:spTree>
    <p:extLst>
      <p:ext uri="{BB962C8B-B14F-4D97-AF65-F5344CB8AC3E}">
        <p14:creationId xmlns:p14="http://schemas.microsoft.com/office/powerpoint/2010/main" val="5214958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David &amp; the Psalms</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4524315"/>
          </a:xfrm>
          <a:prstGeom prst="rect">
            <a:avLst/>
          </a:prstGeom>
          <a:noFill/>
        </p:spPr>
        <p:txBody>
          <a:bodyPr wrap="square" rtlCol="0">
            <a:spAutoFit/>
          </a:bodyPr>
          <a:lstStyle/>
          <a:p>
            <a:r>
              <a:rPr lang="en-US" sz="3200" dirty="0"/>
              <a:t>Psalm 22 </a:t>
            </a:r>
            <a:endParaRPr lang="en-US" sz="3200" dirty="0">
              <a:hlinkClick r:id="rId3">
                <a:extLst>
                  <a:ext uri="{A12FA001-AC4F-418D-AE19-62706E023703}">
                    <ahyp:hlinkClr xmlns:ahyp="http://schemas.microsoft.com/office/drawing/2018/hyperlinkcolor" val="tx"/>
                  </a:ext>
                </a:extLst>
              </a:hlinkClick>
            </a:endParaRPr>
          </a:p>
          <a:p>
            <a:r>
              <a:rPr lang="en-US" sz="2800" b="1" dirty="0">
                <a:hlinkClick r:id="rId4"/>
              </a:rPr>
              <a:t>13</a:t>
            </a:r>
            <a:r>
              <a:rPr lang="en-US" sz="2800" dirty="0"/>
              <a:t> Roaring lions that tear their prey open their mouths wide against me.</a:t>
            </a:r>
          </a:p>
          <a:p>
            <a:endParaRPr lang="en-US" sz="2800" dirty="0"/>
          </a:p>
          <a:p>
            <a:r>
              <a:rPr lang="en-US" sz="2800" b="1" dirty="0">
                <a:hlinkClick r:id="rId5"/>
              </a:rPr>
              <a:t>14</a:t>
            </a:r>
            <a:r>
              <a:rPr lang="en-US" sz="2800" dirty="0"/>
              <a:t> I am poured out like water, and all my bones are out of joint. My heart has turned to wax; it has melted within me.</a:t>
            </a:r>
          </a:p>
          <a:p>
            <a:endParaRPr lang="en-US" sz="2800" dirty="0"/>
          </a:p>
          <a:p>
            <a:r>
              <a:rPr lang="en-US" sz="2800" b="1" dirty="0">
                <a:hlinkClick r:id="rId6"/>
              </a:rPr>
              <a:t>15</a:t>
            </a:r>
            <a:r>
              <a:rPr lang="en-US" sz="2800" dirty="0"/>
              <a:t> My mouth is dried up like a potsherd, and my tongue sticks to the roof of my mouth; you lay me in the dust of death.</a:t>
            </a:r>
          </a:p>
          <a:p>
            <a:endParaRPr lang="en-US" sz="3200" dirty="0"/>
          </a:p>
        </p:txBody>
      </p:sp>
    </p:spTree>
    <p:extLst>
      <p:ext uri="{BB962C8B-B14F-4D97-AF65-F5344CB8AC3E}">
        <p14:creationId xmlns:p14="http://schemas.microsoft.com/office/powerpoint/2010/main" val="392593490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David &amp; the Psalms</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4093428"/>
          </a:xfrm>
          <a:prstGeom prst="rect">
            <a:avLst/>
          </a:prstGeom>
          <a:noFill/>
        </p:spPr>
        <p:txBody>
          <a:bodyPr wrap="square" rtlCol="0">
            <a:spAutoFit/>
          </a:bodyPr>
          <a:lstStyle/>
          <a:p>
            <a:r>
              <a:rPr lang="en-US" sz="3200" dirty="0"/>
              <a:t>Psalm 22 </a:t>
            </a:r>
            <a:endParaRPr lang="en-US" sz="3200" dirty="0">
              <a:hlinkClick r:id="rId3">
                <a:extLst>
                  <a:ext uri="{A12FA001-AC4F-418D-AE19-62706E023703}">
                    <ahyp:hlinkClr xmlns:ahyp="http://schemas.microsoft.com/office/drawing/2018/hyperlinkcolor" val="tx"/>
                  </a:ext>
                </a:extLst>
              </a:hlinkClick>
            </a:endParaRPr>
          </a:p>
          <a:p>
            <a:r>
              <a:rPr lang="en-US" sz="2800" b="1" dirty="0">
                <a:hlinkClick r:id="rId4"/>
              </a:rPr>
              <a:t>16</a:t>
            </a:r>
            <a:r>
              <a:rPr lang="en-US" sz="2800" dirty="0"/>
              <a:t> Dogs surround me, a pack of villains encircles me; they pierce my hands and my feet.</a:t>
            </a:r>
          </a:p>
          <a:p>
            <a:endParaRPr lang="en-US" sz="2800" dirty="0"/>
          </a:p>
          <a:p>
            <a:r>
              <a:rPr lang="en-US" sz="2800" b="1" dirty="0">
                <a:hlinkClick r:id="rId5"/>
              </a:rPr>
              <a:t>17</a:t>
            </a:r>
            <a:r>
              <a:rPr lang="en-US" sz="2800" dirty="0"/>
              <a:t> All my bones are on display; people stare and gloat over me.</a:t>
            </a:r>
          </a:p>
          <a:p>
            <a:endParaRPr lang="en-US" sz="2800" dirty="0"/>
          </a:p>
          <a:p>
            <a:r>
              <a:rPr lang="en-US" sz="2800" b="1" dirty="0">
                <a:hlinkClick r:id="rId6"/>
              </a:rPr>
              <a:t>18</a:t>
            </a:r>
            <a:r>
              <a:rPr lang="en-US" sz="2800" dirty="0"/>
              <a:t> They divide my clothes among them and cast lots for my garment.</a:t>
            </a:r>
          </a:p>
          <a:p>
            <a:endParaRPr lang="en-US" sz="3200" dirty="0"/>
          </a:p>
        </p:txBody>
      </p:sp>
    </p:spTree>
    <p:extLst>
      <p:ext uri="{BB962C8B-B14F-4D97-AF65-F5344CB8AC3E}">
        <p14:creationId xmlns:p14="http://schemas.microsoft.com/office/powerpoint/2010/main" val="7159385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3609975" y="3200400"/>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endParaRPr lang="en-US" altLang="en-US">
              <a:latin typeface="Arial" charset="0"/>
              <a:cs typeface="Arial" charset="0"/>
            </a:endParaRPr>
          </a:p>
        </p:txBody>
      </p:sp>
      <p:sp>
        <p:nvSpPr>
          <p:cNvPr id="3077" name="TextBox 1"/>
          <p:cNvSpPr txBox="1">
            <a:spLocks noChangeArrowheads="1"/>
          </p:cNvSpPr>
          <p:nvPr/>
        </p:nvSpPr>
        <p:spPr bwMode="auto">
          <a:xfrm>
            <a:off x="991507" y="458109"/>
            <a:ext cx="8007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3600" b="1" i="1">
                <a:latin typeface="+mj-lt"/>
                <a:cs typeface="Arial" charset="0"/>
              </a:rPr>
              <a:t>FBC Liberty Small Group</a:t>
            </a:r>
          </a:p>
        </p:txBody>
      </p:sp>
      <p:sp>
        <p:nvSpPr>
          <p:cNvPr id="6" name="Rectangle 2"/>
          <p:cNvSpPr txBox="1">
            <a:spLocks noChangeArrowheads="1"/>
          </p:cNvSpPr>
          <p:nvPr/>
        </p:nvSpPr>
        <p:spPr bwMode="auto">
          <a:xfrm>
            <a:off x="508000" y="1470212"/>
            <a:ext cx="6890327" cy="425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algn="ctr" eaLnBrk="1" hangingPunct="1">
              <a:defRPr/>
            </a:pPr>
            <a:endParaRPr lang="en-US" altLang="en-US" sz="5400" i="0" kern="0" dirty="0">
              <a:solidFill>
                <a:schemeClr val="tx1"/>
              </a:solidFill>
              <a:latin typeface="+mn-lt"/>
            </a:endParaRPr>
          </a:p>
          <a:p>
            <a:pPr algn="ctr" eaLnBrk="1" hangingPunct="1">
              <a:defRPr/>
            </a:pPr>
            <a:r>
              <a:rPr lang="en-US" altLang="en-US" sz="5400" i="0" kern="0" dirty="0">
                <a:solidFill>
                  <a:schemeClr val="tx1"/>
                </a:solidFill>
                <a:latin typeface="+mn-lt"/>
              </a:rPr>
              <a:t>Judah &amp; David</a:t>
            </a:r>
          </a:p>
          <a:p>
            <a:pPr algn="ctr" eaLnBrk="1" hangingPunct="1">
              <a:defRPr/>
            </a:pPr>
            <a:endParaRPr lang="en-US" altLang="en-US" sz="5400" i="0" kern="0" dirty="0">
              <a:solidFill>
                <a:schemeClr val="tx1"/>
              </a:solidFill>
              <a:latin typeface="+mn-lt"/>
            </a:endParaRPr>
          </a:p>
          <a:p>
            <a:pPr algn="ctr" eaLnBrk="1" hangingPunct="1">
              <a:defRPr/>
            </a:pPr>
            <a:r>
              <a:rPr lang="en-US" altLang="en-US" i="0" kern="0" dirty="0">
                <a:solidFill>
                  <a:schemeClr val="tx1"/>
                </a:solidFill>
                <a:latin typeface="+mn-lt"/>
              </a:rPr>
              <a:t>Session #4     April 12 , 2026</a:t>
            </a:r>
          </a:p>
          <a:p>
            <a:pPr algn="ctr" eaLnBrk="1" hangingPunct="1">
              <a:defRPr/>
            </a:pPr>
            <a:r>
              <a:rPr lang="en-US" altLang="en-US" i="0" kern="0" dirty="0">
                <a:solidFill>
                  <a:schemeClr val="tx1"/>
                </a:solidFill>
                <a:latin typeface="+mn-lt"/>
              </a:rPr>
              <a:t> </a:t>
            </a:r>
            <a:endParaRPr lang="en-US" altLang="en-US" sz="3075" kern="0" dirty="0">
              <a:solidFill>
                <a:schemeClr val="tx1"/>
              </a:solidFill>
            </a:endParaRPr>
          </a:p>
        </p:txBody>
      </p:sp>
      <p:grpSp>
        <p:nvGrpSpPr>
          <p:cNvPr id="2" name="Group 1">
            <a:extLst>
              <a:ext uri="{FF2B5EF4-FFF2-40B4-BE49-F238E27FC236}">
                <a16:creationId xmlns:a16="http://schemas.microsoft.com/office/drawing/2014/main" id="{498A9289-8DC0-2408-65E0-AF7AAF4DF0CA}"/>
              </a:ext>
            </a:extLst>
          </p:cNvPr>
          <p:cNvGrpSpPr/>
          <p:nvPr/>
        </p:nvGrpSpPr>
        <p:grpSpPr>
          <a:xfrm>
            <a:off x="7732272" y="0"/>
            <a:ext cx="4137891" cy="3170099"/>
            <a:chOff x="729673" y="0"/>
            <a:chExt cx="4137891" cy="3170099"/>
          </a:xfrm>
        </p:grpSpPr>
        <p:sp>
          <p:nvSpPr>
            <p:cNvPr id="3" name="TextBox 2">
              <a:extLst>
                <a:ext uri="{FF2B5EF4-FFF2-40B4-BE49-F238E27FC236}">
                  <a16:creationId xmlns:a16="http://schemas.microsoft.com/office/drawing/2014/main" id="{D6641CFA-1D28-82B4-FDA9-03A5B3C698CA}"/>
                </a:ext>
              </a:extLst>
            </p:cNvPr>
            <p:cNvSpPr txBox="1"/>
            <p:nvPr/>
          </p:nvSpPr>
          <p:spPr>
            <a:xfrm>
              <a:off x="729673" y="1538161"/>
              <a:ext cx="1348509" cy="923330"/>
            </a:xfrm>
            <a:prstGeom prst="rect">
              <a:avLst/>
            </a:prstGeom>
            <a:noFill/>
          </p:spPr>
          <p:txBody>
            <a:bodyPr wrap="square" rtlCol="0">
              <a:spAutoFit/>
            </a:bodyPr>
            <a:lstStyle/>
            <a:p>
              <a:r>
                <a:rPr lang="en-US" b="1">
                  <a:latin typeface="Goudy Old Style" panose="02020502050305020303" pitchFamily="18" charset="0"/>
                </a:rPr>
                <a:t>Prophecies to Jesus Christ</a:t>
              </a:r>
            </a:p>
          </p:txBody>
        </p:sp>
        <p:grpSp>
          <p:nvGrpSpPr>
            <p:cNvPr id="4" name="Group 3">
              <a:extLst>
                <a:ext uri="{FF2B5EF4-FFF2-40B4-BE49-F238E27FC236}">
                  <a16:creationId xmlns:a16="http://schemas.microsoft.com/office/drawing/2014/main" id="{02CA066B-276A-B5F2-E2D7-E487B6CA374E}"/>
                </a:ext>
              </a:extLst>
            </p:cNvPr>
            <p:cNvGrpSpPr/>
            <p:nvPr/>
          </p:nvGrpSpPr>
          <p:grpSpPr>
            <a:xfrm>
              <a:off x="1625601" y="0"/>
              <a:ext cx="3241963" cy="3170099"/>
              <a:chOff x="563419" y="55418"/>
              <a:chExt cx="3241963" cy="3170099"/>
            </a:xfrm>
          </p:grpSpPr>
          <p:sp>
            <p:nvSpPr>
              <p:cNvPr id="5" name="TextBox 4">
                <a:extLst>
                  <a:ext uri="{FF2B5EF4-FFF2-40B4-BE49-F238E27FC236}">
                    <a16:creationId xmlns:a16="http://schemas.microsoft.com/office/drawing/2014/main" id="{BE769B59-CD79-9598-89A8-F1A32D54C12E}"/>
                  </a:ext>
                </a:extLst>
              </p:cNvPr>
              <p:cNvSpPr txBox="1"/>
              <p:nvPr/>
            </p:nvSpPr>
            <p:spPr>
              <a:xfrm>
                <a:off x="563419" y="55418"/>
                <a:ext cx="2789382" cy="3170099"/>
              </a:xfrm>
              <a:prstGeom prst="rect">
                <a:avLst/>
              </a:prstGeom>
              <a:noFill/>
            </p:spPr>
            <p:txBody>
              <a:bodyPr wrap="square" rtlCol="0">
                <a:spAutoFit/>
              </a:bodyPr>
              <a:lstStyle/>
              <a:p>
                <a:r>
                  <a:rPr lang="en-US" sz="20000" i="1">
                    <a:solidFill>
                      <a:srgbClr val="FFC000"/>
                    </a:solidFill>
                    <a:latin typeface="Goudy Old Style" panose="02020502050305020303" pitchFamily="18" charset="0"/>
                  </a:rPr>
                  <a:t>F</a:t>
                </a:r>
              </a:p>
            </p:txBody>
          </p:sp>
          <p:sp>
            <p:nvSpPr>
              <p:cNvPr id="7" name="TextBox 6">
                <a:extLst>
                  <a:ext uri="{FF2B5EF4-FFF2-40B4-BE49-F238E27FC236}">
                    <a16:creationId xmlns:a16="http://schemas.microsoft.com/office/drawing/2014/main" id="{143EDC9C-911C-4DA4-0A22-ADD6502C83A6}"/>
                  </a:ext>
                </a:extLst>
              </p:cNvPr>
              <p:cNvSpPr txBox="1"/>
              <p:nvPr/>
            </p:nvSpPr>
            <p:spPr>
              <a:xfrm>
                <a:off x="1865745" y="1223528"/>
                <a:ext cx="1939637" cy="584775"/>
              </a:xfrm>
              <a:prstGeom prst="rect">
                <a:avLst/>
              </a:prstGeom>
              <a:noFill/>
            </p:spPr>
            <p:txBody>
              <a:bodyPr wrap="square" rtlCol="0">
                <a:spAutoFit/>
              </a:bodyPr>
              <a:lstStyle/>
              <a:p>
                <a:r>
                  <a:rPr lang="en-US" sz="3200" err="1">
                    <a:solidFill>
                      <a:srgbClr val="FFC000"/>
                    </a:solidFill>
                    <a:latin typeface="Goudy Old Style" panose="02020502050305020303" pitchFamily="18" charset="0"/>
                  </a:rPr>
                  <a:t>oretold</a:t>
                </a:r>
                <a:r>
                  <a:rPr lang="en-US" sz="3200">
                    <a:solidFill>
                      <a:srgbClr val="FFC000"/>
                    </a:solidFill>
                    <a:latin typeface="Goudy Old Style" panose="02020502050305020303" pitchFamily="18" charset="0"/>
                  </a:rPr>
                  <a:t> &amp;</a:t>
                </a:r>
                <a:endParaRPr lang="en-US" sz="3200">
                  <a:solidFill>
                    <a:srgbClr val="FFC000"/>
                  </a:solidFill>
                </a:endParaRPr>
              </a:p>
            </p:txBody>
          </p:sp>
          <p:sp>
            <p:nvSpPr>
              <p:cNvPr id="8" name="TextBox 7">
                <a:extLst>
                  <a:ext uri="{FF2B5EF4-FFF2-40B4-BE49-F238E27FC236}">
                    <a16:creationId xmlns:a16="http://schemas.microsoft.com/office/drawing/2014/main" id="{CF71BEB6-BD3C-EC2E-18E1-F77F4C7D53D9}"/>
                  </a:ext>
                </a:extLst>
              </p:cNvPr>
              <p:cNvSpPr txBox="1"/>
              <p:nvPr/>
            </p:nvSpPr>
            <p:spPr>
              <a:xfrm>
                <a:off x="1302328" y="1932134"/>
                <a:ext cx="2050473" cy="584775"/>
              </a:xfrm>
              <a:prstGeom prst="rect">
                <a:avLst/>
              </a:prstGeom>
              <a:noFill/>
            </p:spPr>
            <p:txBody>
              <a:bodyPr wrap="square" rtlCol="0">
                <a:spAutoFit/>
              </a:bodyPr>
              <a:lstStyle/>
              <a:p>
                <a:r>
                  <a:rPr lang="en-US" sz="3200" err="1">
                    <a:solidFill>
                      <a:srgbClr val="FFC000"/>
                    </a:solidFill>
                    <a:latin typeface="Goudy Old Style" panose="02020502050305020303" pitchFamily="18" charset="0"/>
                  </a:rPr>
                  <a:t>ulfilled</a:t>
                </a:r>
                <a:endParaRPr lang="en-US" sz="3200">
                  <a:solidFill>
                    <a:srgbClr val="FFC000"/>
                  </a:solidFill>
                  <a:latin typeface="Goudy Old Style" panose="02020502050305020303" pitchFamily="18" charset="0"/>
                </a:endParaRPr>
              </a:p>
            </p:txBody>
          </p:sp>
        </p:gr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David &amp; the Psalms</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2616101"/>
          </a:xfrm>
          <a:prstGeom prst="rect">
            <a:avLst/>
          </a:prstGeom>
          <a:noFill/>
        </p:spPr>
        <p:txBody>
          <a:bodyPr wrap="square" rtlCol="0">
            <a:spAutoFit/>
          </a:bodyPr>
          <a:lstStyle/>
          <a:p>
            <a:pPr algn="ctr"/>
            <a:endParaRPr lang="en-US" sz="6600" dirty="0"/>
          </a:p>
          <a:p>
            <a:pPr algn="ctr"/>
            <a:r>
              <a:rPr lang="en-US" sz="6600" dirty="0"/>
              <a:t>The Fulfillment</a:t>
            </a:r>
          </a:p>
          <a:p>
            <a:endParaRPr lang="en-US" sz="3200" dirty="0"/>
          </a:p>
        </p:txBody>
      </p:sp>
    </p:spTree>
    <p:extLst>
      <p:ext uri="{BB962C8B-B14F-4D97-AF65-F5344CB8AC3E}">
        <p14:creationId xmlns:p14="http://schemas.microsoft.com/office/powerpoint/2010/main" val="2125545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David &amp; the Psalms</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4524315"/>
          </a:xfrm>
          <a:prstGeom prst="rect">
            <a:avLst/>
          </a:prstGeom>
          <a:noFill/>
        </p:spPr>
        <p:txBody>
          <a:bodyPr wrap="square" rtlCol="0">
            <a:spAutoFit/>
          </a:bodyPr>
          <a:lstStyle/>
          <a:p>
            <a:r>
              <a:rPr lang="en-US" sz="3200" dirty="0"/>
              <a:t>Psalm 22 </a:t>
            </a:r>
            <a:endParaRPr lang="en-US" sz="3200" dirty="0">
              <a:hlinkClick r:id="rId3">
                <a:extLst>
                  <a:ext uri="{A12FA001-AC4F-418D-AE19-62706E023703}">
                    <ahyp:hlinkClr xmlns:ahyp="http://schemas.microsoft.com/office/drawing/2018/hyperlinkcolor" val="tx"/>
                  </a:ext>
                </a:extLst>
              </a:hlinkClick>
            </a:endParaRPr>
          </a:p>
          <a:p>
            <a:r>
              <a:rPr lang="en-US" sz="2800" b="1" dirty="0">
                <a:hlinkClick r:id="rId4"/>
              </a:rPr>
              <a:t>7</a:t>
            </a:r>
            <a:r>
              <a:rPr lang="en-US" sz="2800" dirty="0"/>
              <a:t> All who see me mock me; they hurl insults, shaking their heads.</a:t>
            </a:r>
          </a:p>
          <a:p>
            <a:endParaRPr lang="en-US" sz="2800" dirty="0"/>
          </a:p>
          <a:p>
            <a:r>
              <a:rPr lang="en-US" sz="2800" b="1" dirty="0">
                <a:hlinkClick r:id="rId5"/>
              </a:rPr>
              <a:t>8</a:t>
            </a:r>
            <a:r>
              <a:rPr lang="en-US" sz="2800" dirty="0"/>
              <a:t> “He trusts in the LORD,” they say, “let the LORD rescue him. Let him deliver him, since he delights in him.”</a:t>
            </a:r>
          </a:p>
          <a:p>
            <a:endParaRPr lang="en-US" sz="2800" dirty="0"/>
          </a:p>
          <a:p>
            <a:r>
              <a:rPr lang="en-US" sz="2800" b="1" dirty="0">
                <a:hlinkClick r:id="rId6"/>
              </a:rPr>
              <a:t>9</a:t>
            </a:r>
            <a:r>
              <a:rPr lang="en-US" sz="2800" dirty="0"/>
              <a:t> Yet you brought me out of the womb; you made me trust in you, even at my mother’s breast.</a:t>
            </a:r>
          </a:p>
          <a:p>
            <a:endParaRPr lang="en-US" sz="3200" dirty="0"/>
          </a:p>
        </p:txBody>
      </p:sp>
    </p:spTree>
    <p:extLst>
      <p:ext uri="{BB962C8B-B14F-4D97-AF65-F5344CB8AC3E}">
        <p14:creationId xmlns:p14="http://schemas.microsoft.com/office/powerpoint/2010/main" val="42183004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Fulfillment</a:t>
            </a:r>
          </a:p>
        </p:txBody>
      </p:sp>
      <p:sp>
        <p:nvSpPr>
          <p:cNvPr id="3" name="TextBox 2">
            <a:extLst>
              <a:ext uri="{FF2B5EF4-FFF2-40B4-BE49-F238E27FC236}">
                <a16:creationId xmlns:a16="http://schemas.microsoft.com/office/drawing/2014/main" id="{D9050874-D7F1-ABD9-D054-8B688F085ECF}"/>
              </a:ext>
            </a:extLst>
          </p:cNvPr>
          <p:cNvSpPr txBox="1"/>
          <p:nvPr/>
        </p:nvSpPr>
        <p:spPr>
          <a:xfrm>
            <a:off x="592666" y="1041023"/>
            <a:ext cx="10583334" cy="5816977"/>
          </a:xfrm>
          <a:prstGeom prst="rect">
            <a:avLst/>
          </a:prstGeom>
          <a:noFill/>
        </p:spPr>
        <p:txBody>
          <a:bodyPr wrap="square" rtlCol="0">
            <a:spAutoFit/>
          </a:bodyPr>
          <a:lstStyle/>
          <a:p>
            <a:r>
              <a:rPr lang="en-US" sz="3200" dirty="0"/>
              <a:t>Matthew 27</a:t>
            </a:r>
            <a:endParaRPr lang="en-US" sz="3200" dirty="0">
              <a:hlinkClick r:id="rId3">
                <a:extLst>
                  <a:ext uri="{A12FA001-AC4F-418D-AE19-62706E023703}">
                    <ahyp:hlinkClr xmlns:ahyp="http://schemas.microsoft.com/office/drawing/2018/hyperlinkcolor" val="tx"/>
                  </a:ext>
                </a:extLst>
              </a:hlinkClick>
            </a:endParaRPr>
          </a:p>
          <a:p>
            <a:r>
              <a:rPr lang="en-US" sz="2800" b="1" dirty="0">
                <a:hlinkClick r:id="rId4"/>
              </a:rPr>
              <a:t>41</a:t>
            </a:r>
            <a:r>
              <a:rPr lang="en-US" sz="2800" dirty="0"/>
              <a:t> In the same way the chief priests, the teachers of the law and the elders mocked him.</a:t>
            </a:r>
          </a:p>
          <a:p>
            <a:endParaRPr lang="en-US" sz="2800" dirty="0"/>
          </a:p>
          <a:p>
            <a:r>
              <a:rPr lang="en-US" sz="2800" b="1" dirty="0">
                <a:hlinkClick r:id="rId5"/>
              </a:rPr>
              <a:t>42</a:t>
            </a:r>
            <a:r>
              <a:rPr lang="en-US" sz="2800" dirty="0"/>
              <a:t> “He saved others,” they said, “but he can’t save himself! He’s the king of Israel! Let him come down now from the cross, and we will believe in him.</a:t>
            </a:r>
          </a:p>
          <a:p>
            <a:endParaRPr lang="en-US" sz="2800" dirty="0"/>
          </a:p>
          <a:p>
            <a:r>
              <a:rPr lang="en-US" sz="2800" b="1" dirty="0">
                <a:hlinkClick r:id="rId6"/>
              </a:rPr>
              <a:t>43</a:t>
            </a:r>
            <a:r>
              <a:rPr lang="en-US" sz="2800" dirty="0"/>
              <a:t> He trusts in God. Let God rescue him now if he wants him, for he said, ‘I am the Son of God.’ ”</a:t>
            </a:r>
          </a:p>
          <a:p>
            <a:r>
              <a:rPr lang="en-US" sz="2800" b="1" dirty="0">
                <a:hlinkClick r:id="rId7"/>
              </a:rPr>
              <a:t>44</a:t>
            </a:r>
            <a:r>
              <a:rPr lang="en-US" sz="2800" dirty="0"/>
              <a:t> In the same way the rebels who were crucified with him also heaped insults on him.</a:t>
            </a:r>
          </a:p>
          <a:p>
            <a:endParaRPr lang="en-US" sz="3200" dirty="0"/>
          </a:p>
        </p:txBody>
      </p:sp>
    </p:spTree>
    <p:extLst>
      <p:ext uri="{BB962C8B-B14F-4D97-AF65-F5344CB8AC3E}">
        <p14:creationId xmlns:p14="http://schemas.microsoft.com/office/powerpoint/2010/main" val="151153954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David &amp; the Psalms</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4524315"/>
          </a:xfrm>
          <a:prstGeom prst="rect">
            <a:avLst/>
          </a:prstGeom>
          <a:noFill/>
        </p:spPr>
        <p:txBody>
          <a:bodyPr wrap="square" rtlCol="0">
            <a:spAutoFit/>
          </a:bodyPr>
          <a:lstStyle/>
          <a:p>
            <a:r>
              <a:rPr lang="en-US" sz="3200" dirty="0"/>
              <a:t>Psalm 22 </a:t>
            </a:r>
            <a:endParaRPr lang="en-US" sz="3200" dirty="0">
              <a:hlinkClick r:id="rId3">
                <a:extLst>
                  <a:ext uri="{A12FA001-AC4F-418D-AE19-62706E023703}">
                    <ahyp:hlinkClr xmlns:ahyp="http://schemas.microsoft.com/office/drawing/2018/hyperlinkcolor" val="tx"/>
                  </a:ext>
                </a:extLst>
              </a:hlinkClick>
            </a:endParaRPr>
          </a:p>
          <a:p>
            <a:r>
              <a:rPr lang="en-US" sz="2800" b="1" dirty="0">
                <a:hlinkClick r:id="rId4"/>
              </a:rPr>
              <a:t>13</a:t>
            </a:r>
            <a:r>
              <a:rPr lang="en-US" sz="2800" dirty="0"/>
              <a:t> Roaring lions that tear their prey open their mouths wide against me.</a:t>
            </a:r>
          </a:p>
          <a:p>
            <a:endParaRPr lang="en-US" sz="2800" dirty="0"/>
          </a:p>
          <a:p>
            <a:r>
              <a:rPr lang="en-US" sz="2800" b="1" dirty="0">
                <a:hlinkClick r:id="rId5"/>
              </a:rPr>
              <a:t>14</a:t>
            </a:r>
            <a:r>
              <a:rPr lang="en-US" sz="2800" dirty="0"/>
              <a:t> I am poured out like water, and all my bones are out of joint. My heart has turned to wax; it has melted within me.</a:t>
            </a:r>
          </a:p>
          <a:p>
            <a:endParaRPr lang="en-US" sz="2800" dirty="0"/>
          </a:p>
          <a:p>
            <a:r>
              <a:rPr lang="en-US" sz="2800" b="1" dirty="0">
                <a:hlinkClick r:id="rId6"/>
              </a:rPr>
              <a:t>15</a:t>
            </a:r>
            <a:r>
              <a:rPr lang="en-US" sz="2800" dirty="0"/>
              <a:t> My mouth is dried up like a potsherd, and my tongue sticks to the roof of my mouth; you lay me in the dust of death.</a:t>
            </a:r>
          </a:p>
          <a:p>
            <a:endParaRPr lang="en-US" sz="3200" dirty="0"/>
          </a:p>
        </p:txBody>
      </p:sp>
    </p:spTree>
    <p:extLst>
      <p:ext uri="{BB962C8B-B14F-4D97-AF65-F5344CB8AC3E}">
        <p14:creationId xmlns:p14="http://schemas.microsoft.com/office/powerpoint/2010/main" val="37709360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Fulfillment</a:t>
            </a:r>
          </a:p>
        </p:txBody>
      </p:sp>
      <p:sp>
        <p:nvSpPr>
          <p:cNvPr id="3" name="TextBox 2">
            <a:extLst>
              <a:ext uri="{FF2B5EF4-FFF2-40B4-BE49-F238E27FC236}">
                <a16:creationId xmlns:a16="http://schemas.microsoft.com/office/drawing/2014/main" id="{D9050874-D7F1-ABD9-D054-8B688F085ECF}"/>
              </a:ext>
            </a:extLst>
          </p:cNvPr>
          <p:cNvSpPr txBox="1"/>
          <p:nvPr/>
        </p:nvSpPr>
        <p:spPr>
          <a:xfrm>
            <a:off x="592666" y="1041023"/>
            <a:ext cx="10583334" cy="5816977"/>
          </a:xfrm>
          <a:prstGeom prst="rect">
            <a:avLst/>
          </a:prstGeom>
          <a:noFill/>
        </p:spPr>
        <p:txBody>
          <a:bodyPr wrap="square" rtlCol="0">
            <a:spAutoFit/>
          </a:bodyPr>
          <a:lstStyle/>
          <a:p>
            <a:r>
              <a:rPr lang="en-US" sz="3200" dirty="0"/>
              <a:t>John 19</a:t>
            </a:r>
            <a:endParaRPr lang="en-US" sz="3200" dirty="0">
              <a:hlinkClick r:id="rId3">
                <a:extLst>
                  <a:ext uri="{A12FA001-AC4F-418D-AE19-62706E023703}">
                    <ahyp:hlinkClr xmlns:ahyp="http://schemas.microsoft.com/office/drawing/2018/hyperlinkcolor" val="tx"/>
                  </a:ext>
                </a:extLst>
              </a:hlinkClick>
            </a:endParaRPr>
          </a:p>
          <a:p>
            <a:r>
              <a:rPr lang="en-US" sz="2800" b="1" dirty="0">
                <a:hlinkClick r:id="rId4"/>
              </a:rPr>
              <a:t>31</a:t>
            </a:r>
            <a:r>
              <a:rPr lang="en-US" sz="2800" dirty="0"/>
              <a:t> Now it was the day of Preparation, and the next day was to be a special Sabbath. Because the Jewish leaders did not want the bodies left on the crosses during the Sabbath, they asked Pilate to have the legs broken and the bodies taken down.</a:t>
            </a:r>
          </a:p>
          <a:p>
            <a:r>
              <a:rPr lang="en-US" sz="2800" b="1" dirty="0">
                <a:hlinkClick r:id="rId5"/>
              </a:rPr>
              <a:t>32</a:t>
            </a:r>
            <a:r>
              <a:rPr lang="en-US" sz="2800" dirty="0"/>
              <a:t> The soldiers therefore came and broke the legs of the first man who had been crucified with Jesus, and then those of the other.</a:t>
            </a:r>
          </a:p>
          <a:p>
            <a:r>
              <a:rPr lang="en-US" sz="2800" b="1" dirty="0">
                <a:hlinkClick r:id="rId6"/>
              </a:rPr>
              <a:t>33</a:t>
            </a:r>
            <a:r>
              <a:rPr lang="en-US" sz="2800" dirty="0"/>
              <a:t> But when they came to Jesus and found that he was already dead, they did not break his legs.</a:t>
            </a:r>
          </a:p>
          <a:p>
            <a:r>
              <a:rPr lang="en-US" sz="2800" b="1" dirty="0">
                <a:hlinkClick r:id="rId7"/>
              </a:rPr>
              <a:t>34</a:t>
            </a:r>
            <a:r>
              <a:rPr lang="en-US" sz="2800" dirty="0"/>
              <a:t> Instead, one of the soldiers pierced Jesus’ side with a spear, bringing a sudden flow of blood and water.</a:t>
            </a:r>
          </a:p>
          <a:p>
            <a:endParaRPr lang="en-US" sz="3200" dirty="0"/>
          </a:p>
        </p:txBody>
      </p:sp>
    </p:spTree>
    <p:extLst>
      <p:ext uri="{BB962C8B-B14F-4D97-AF65-F5344CB8AC3E}">
        <p14:creationId xmlns:p14="http://schemas.microsoft.com/office/powerpoint/2010/main" val="94041510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Fulfillment</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4955203"/>
          </a:xfrm>
          <a:prstGeom prst="rect">
            <a:avLst/>
          </a:prstGeom>
          <a:noFill/>
        </p:spPr>
        <p:txBody>
          <a:bodyPr wrap="square" rtlCol="0">
            <a:spAutoFit/>
          </a:bodyPr>
          <a:lstStyle/>
          <a:p>
            <a:r>
              <a:rPr lang="en-US" sz="3200" dirty="0"/>
              <a:t>John 19</a:t>
            </a:r>
            <a:endParaRPr lang="en-US" sz="3200" dirty="0">
              <a:hlinkClick r:id="rId3">
                <a:extLst>
                  <a:ext uri="{A12FA001-AC4F-418D-AE19-62706E023703}">
                    <ahyp:hlinkClr xmlns:ahyp="http://schemas.microsoft.com/office/drawing/2018/hyperlinkcolor" val="tx"/>
                  </a:ext>
                </a:extLst>
              </a:hlinkClick>
            </a:endParaRPr>
          </a:p>
          <a:p>
            <a:r>
              <a:rPr lang="en-US" sz="2800" b="1" dirty="0">
                <a:hlinkClick r:id="rId4"/>
              </a:rPr>
              <a:t>28</a:t>
            </a:r>
            <a:r>
              <a:rPr lang="en-US" sz="2800" dirty="0"/>
              <a:t> Later, knowing that everything had now been finished, and so that Scripture would be fulfilled, Jesus said, “I am thirsty.”</a:t>
            </a:r>
          </a:p>
          <a:p>
            <a:endParaRPr lang="en-US" sz="2800" dirty="0"/>
          </a:p>
          <a:p>
            <a:r>
              <a:rPr lang="en-US" sz="2800" b="1" dirty="0">
                <a:hlinkClick r:id="rId5"/>
              </a:rPr>
              <a:t>29</a:t>
            </a:r>
            <a:r>
              <a:rPr lang="en-US" sz="2800" dirty="0"/>
              <a:t> A jar of wine vinegar was there, so they soaked a sponge in it, put the sponge on a stalk of the hyssop plant, and lifted it to Jesus’ lips.</a:t>
            </a:r>
          </a:p>
          <a:p>
            <a:endParaRPr lang="en-US" sz="2800" dirty="0"/>
          </a:p>
          <a:p>
            <a:r>
              <a:rPr lang="en-US" sz="2800" b="1" dirty="0">
                <a:hlinkClick r:id="rId6"/>
              </a:rPr>
              <a:t>30</a:t>
            </a:r>
            <a:r>
              <a:rPr lang="en-US" sz="2800" dirty="0"/>
              <a:t> When he had received the drink, Jesus said, “It is finished.” With that, he bowed his head and gave up his spirit.</a:t>
            </a:r>
          </a:p>
          <a:p>
            <a:endParaRPr lang="en-US" sz="3200" dirty="0"/>
          </a:p>
        </p:txBody>
      </p:sp>
    </p:spTree>
    <p:extLst>
      <p:ext uri="{BB962C8B-B14F-4D97-AF65-F5344CB8AC3E}">
        <p14:creationId xmlns:p14="http://schemas.microsoft.com/office/powerpoint/2010/main" val="36400900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David &amp; the Psalms</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4093428"/>
          </a:xfrm>
          <a:prstGeom prst="rect">
            <a:avLst/>
          </a:prstGeom>
          <a:noFill/>
        </p:spPr>
        <p:txBody>
          <a:bodyPr wrap="square" rtlCol="0">
            <a:spAutoFit/>
          </a:bodyPr>
          <a:lstStyle/>
          <a:p>
            <a:r>
              <a:rPr lang="en-US" sz="3200" dirty="0"/>
              <a:t>Psalm 22 </a:t>
            </a:r>
            <a:endParaRPr lang="en-US" sz="3200" dirty="0">
              <a:hlinkClick r:id="rId3">
                <a:extLst>
                  <a:ext uri="{A12FA001-AC4F-418D-AE19-62706E023703}">
                    <ahyp:hlinkClr xmlns:ahyp="http://schemas.microsoft.com/office/drawing/2018/hyperlinkcolor" val="tx"/>
                  </a:ext>
                </a:extLst>
              </a:hlinkClick>
            </a:endParaRPr>
          </a:p>
          <a:p>
            <a:r>
              <a:rPr lang="en-US" sz="2800" b="1" dirty="0">
                <a:hlinkClick r:id="rId4"/>
              </a:rPr>
              <a:t>16</a:t>
            </a:r>
            <a:r>
              <a:rPr lang="en-US" sz="2800" dirty="0"/>
              <a:t> Dogs surround me, a pack of villains encircles me; they pierce my hands and my feet.</a:t>
            </a:r>
          </a:p>
          <a:p>
            <a:endParaRPr lang="en-US" sz="2800" dirty="0"/>
          </a:p>
          <a:p>
            <a:r>
              <a:rPr lang="en-US" sz="2800" b="1" dirty="0">
                <a:hlinkClick r:id="rId5"/>
              </a:rPr>
              <a:t>17</a:t>
            </a:r>
            <a:r>
              <a:rPr lang="en-US" sz="2800" dirty="0"/>
              <a:t> All my bones are on display; people stare and gloat over me.</a:t>
            </a:r>
          </a:p>
          <a:p>
            <a:endParaRPr lang="en-US" sz="2800" dirty="0"/>
          </a:p>
          <a:p>
            <a:r>
              <a:rPr lang="en-US" sz="2800" b="1" dirty="0">
                <a:hlinkClick r:id="rId6"/>
              </a:rPr>
              <a:t>18</a:t>
            </a:r>
            <a:r>
              <a:rPr lang="en-US" sz="2800" dirty="0"/>
              <a:t> They divide my clothes among them and cast lots for my garment.</a:t>
            </a:r>
          </a:p>
          <a:p>
            <a:endParaRPr lang="en-US" sz="3200" dirty="0"/>
          </a:p>
        </p:txBody>
      </p:sp>
    </p:spTree>
    <p:extLst>
      <p:ext uri="{BB962C8B-B14F-4D97-AF65-F5344CB8AC3E}">
        <p14:creationId xmlns:p14="http://schemas.microsoft.com/office/powerpoint/2010/main" val="13570881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Fulfillment</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4955203"/>
          </a:xfrm>
          <a:prstGeom prst="rect">
            <a:avLst/>
          </a:prstGeom>
          <a:noFill/>
        </p:spPr>
        <p:txBody>
          <a:bodyPr wrap="square" rtlCol="0">
            <a:spAutoFit/>
          </a:bodyPr>
          <a:lstStyle/>
          <a:p>
            <a:r>
              <a:rPr lang="en-US" sz="3200" dirty="0"/>
              <a:t>John 19</a:t>
            </a:r>
            <a:endParaRPr lang="en-US" sz="3200" dirty="0">
              <a:hlinkClick r:id="rId3">
                <a:extLst>
                  <a:ext uri="{A12FA001-AC4F-418D-AE19-62706E023703}">
                    <ahyp:hlinkClr xmlns:ahyp="http://schemas.microsoft.com/office/drawing/2018/hyperlinkcolor" val="tx"/>
                  </a:ext>
                </a:extLst>
              </a:hlinkClick>
            </a:endParaRPr>
          </a:p>
          <a:p>
            <a:r>
              <a:rPr lang="en-US" sz="2800" b="1" dirty="0">
                <a:hlinkClick r:id="rId4"/>
              </a:rPr>
              <a:t>23</a:t>
            </a:r>
            <a:r>
              <a:rPr lang="en-US" sz="2800" dirty="0"/>
              <a:t> When the soldiers crucified Jesus, they took his clothes, dividing them into four shares, one for each of them, with the undergarment remaining. This garment was seamless, woven in one piece from top to bottom.</a:t>
            </a:r>
          </a:p>
          <a:p>
            <a:endParaRPr lang="en-US" sz="2800" dirty="0"/>
          </a:p>
          <a:p>
            <a:r>
              <a:rPr lang="en-US" sz="2800" b="1" dirty="0">
                <a:hlinkClick r:id="rId5"/>
              </a:rPr>
              <a:t>24</a:t>
            </a:r>
            <a:r>
              <a:rPr lang="en-US" sz="2800" dirty="0"/>
              <a:t> “Let’s not tear it,” they said to one another. “Let’s decide by lot who will get it.” This happened that the scripture might be fulfilled that said, “They divided my clothes among them and cast lots for my </a:t>
            </a:r>
            <a:r>
              <a:rPr lang="en-US" sz="2800" dirty="0" err="1"/>
              <a:t>garment.”So</a:t>
            </a:r>
            <a:r>
              <a:rPr lang="en-US" sz="2800" dirty="0"/>
              <a:t> this is what the soldiers did.</a:t>
            </a:r>
          </a:p>
          <a:p>
            <a:endParaRPr lang="en-US" sz="3200" dirty="0"/>
          </a:p>
        </p:txBody>
      </p:sp>
    </p:spTree>
    <p:extLst>
      <p:ext uri="{BB962C8B-B14F-4D97-AF65-F5344CB8AC3E}">
        <p14:creationId xmlns:p14="http://schemas.microsoft.com/office/powerpoint/2010/main" val="20613362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637764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dirty="0">
                <a:latin typeface="Times New Roman" pitchFamily="18" charset="0"/>
              </a:rPr>
              <a:t>All the Way Back to Genesis</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2654" y="1182728"/>
            <a:ext cx="1002254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dirty="0">
                <a:latin typeface="Rockwell" panose="02060603020205020403" pitchFamily="18" charset="0"/>
                <a:cs typeface="Arial" panose="020B0604020202020204" pitchFamily="34" charset="0"/>
              </a:rPr>
              <a:t>Genesis was word-of-mouth for 800 years from 2000 BC to 1200 BC</a:t>
            </a:r>
          </a:p>
          <a:p>
            <a:endParaRPr lang="en-US" sz="3200" dirty="0">
              <a:latin typeface="Rockwell" panose="02060603020205020403" pitchFamily="18" charset="0"/>
              <a:cs typeface="Arial" panose="020B0604020202020204" pitchFamily="34" charset="0"/>
            </a:endParaRPr>
          </a:p>
          <a:p>
            <a:r>
              <a:rPr lang="en-US" sz="3200" dirty="0">
                <a:latin typeface="Rockwell" panose="02060603020205020403" pitchFamily="18" charset="0"/>
                <a:cs typeface="Arial" panose="020B0604020202020204" pitchFamily="34" charset="0"/>
              </a:rPr>
              <a:t>Abraham --  Isaac  --  Jacob</a:t>
            </a:r>
          </a:p>
          <a:p>
            <a:endParaRPr lang="en-US" sz="3200" dirty="0">
              <a:latin typeface="Rockwell" panose="02060603020205020403" pitchFamily="18" charset="0"/>
              <a:cs typeface="Arial" panose="020B0604020202020204" pitchFamily="34" charset="0"/>
            </a:endParaRPr>
          </a:p>
          <a:p>
            <a:r>
              <a:rPr lang="en-US" sz="3200" dirty="0">
                <a:latin typeface="Rockwell" panose="02060603020205020403" pitchFamily="18" charset="0"/>
                <a:cs typeface="Arial" panose="020B0604020202020204" pitchFamily="34" charset="0"/>
              </a:rPr>
              <a:t>Genesis ends with Israel in Egypt, ready for Moses to lead them out</a:t>
            </a:r>
          </a:p>
          <a:p>
            <a:endParaRPr lang="en-US" sz="3200" dirty="0">
              <a:latin typeface="Rockwell" panose="02060603020205020403" pitchFamily="18" charset="0"/>
              <a:cs typeface="Arial" panose="020B0604020202020204" pitchFamily="34" charset="0"/>
            </a:endParaRPr>
          </a:p>
          <a:p>
            <a:r>
              <a:rPr lang="en-US" sz="3200" dirty="0">
                <a:latin typeface="Rockwell" panose="02060603020205020403" pitchFamily="18" charset="0"/>
                <a:cs typeface="Arial" panose="020B0604020202020204" pitchFamily="34" charset="0"/>
              </a:rPr>
              <a:t>Moses is assumed to be the writer of the Torah, hence Genesis</a:t>
            </a:r>
          </a:p>
        </p:txBody>
      </p:sp>
    </p:spTree>
    <p:extLst>
      <p:ext uri="{BB962C8B-B14F-4D97-AF65-F5344CB8AC3E}">
        <p14:creationId xmlns:p14="http://schemas.microsoft.com/office/powerpoint/2010/main" val="36497248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Genesis 49  --  The Basis for the Messiah</a:t>
            </a:r>
          </a:p>
        </p:txBody>
      </p:sp>
      <p:sp>
        <p:nvSpPr>
          <p:cNvPr id="3" name="TextBox 2">
            <a:extLst>
              <a:ext uri="{FF2B5EF4-FFF2-40B4-BE49-F238E27FC236}">
                <a16:creationId xmlns:a16="http://schemas.microsoft.com/office/drawing/2014/main" id="{D9050874-D7F1-ABD9-D054-8B688F085ECF}"/>
              </a:ext>
            </a:extLst>
          </p:cNvPr>
          <p:cNvSpPr txBox="1"/>
          <p:nvPr/>
        </p:nvSpPr>
        <p:spPr>
          <a:xfrm>
            <a:off x="1202266" y="1566333"/>
            <a:ext cx="9897533" cy="5016758"/>
          </a:xfrm>
          <a:prstGeom prst="rect">
            <a:avLst/>
          </a:prstGeom>
          <a:noFill/>
        </p:spPr>
        <p:txBody>
          <a:bodyPr wrap="square" rtlCol="0">
            <a:spAutoFit/>
          </a:bodyPr>
          <a:lstStyle/>
          <a:p>
            <a:r>
              <a:rPr lang="en-US" sz="3200" dirty="0"/>
              <a:t>Jacob is about to die</a:t>
            </a:r>
          </a:p>
          <a:p>
            <a:endParaRPr lang="en-US" sz="3200" dirty="0"/>
          </a:p>
          <a:p>
            <a:r>
              <a:rPr lang="en-US" sz="3200" dirty="0"/>
              <a:t>Gathers his sons to his side to bless them</a:t>
            </a:r>
          </a:p>
          <a:p>
            <a:endParaRPr lang="en-US" sz="3200" dirty="0"/>
          </a:p>
          <a:p>
            <a:r>
              <a:rPr lang="en-US" sz="3200" dirty="0"/>
              <a:t>12 sons, future leaders of 12 tribes</a:t>
            </a:r>
          </a:p>
          <a:p>
            <a:endParaRPr lang="en-US" sz="3200" dirty="0"/>
          </a:p>
          <a:p>
            <a:r>
              <a:rPr lang="en-US" sz="3200" dirty="0"/>
              <a:t>Rueben		Simeon		Levi			Judah</a:t>
            </a:r>
          </a:p>
          <a:p>
            <a:r>
              <a:rPr lang="en-US" sz="3200" dirty="0"/>
              <a:t>Issachar		Zebulun		Gad			Dan		</a:t>
            </a:r>
          </a:p>
          <a:p>
            <a:r>
              <a:rPr lang="en-US" sz="3200" dirty="0"/>
              <a:t>Naphtali		Asher		Benjamin</a:t>
            </a:r>
          </a:p>
          <a:p>
            <a:r>
              <a:rPr lang="en-US" sz="3200" dirty="0"/>
              <a:t>Joseph – Ephraim &amp; Manasseh</a:t>
            </a:r>
          </a:p>
        </p:txBody>
      </p:sp>
    </p:spTree>
    <p:extLst>
      <p:ext uri="{BB962C8B-B14F-4D97-AF65-F5344CB8AC3E}">
        <p14:creationId xmlns:p14="http://schemas.microsoft.com/office/powerpoint/2010/main" val="24806605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Genesis 49</a:t>
            </a:r>
          </a:p>
        </p:txBody>
      </p:sp>
      <p:sp>
        <p:nvSpPr>
          <p:cNvPr id="3" name="TextBox 2">
            <a:extLst>
              <a:ext uri="{FF2B5EF4-FFF2-40B4-BE49-F238E27FC236}">
                <a16:creationId xmlns:a16="http://schemas.microsoft.com/office/drawing/2014/main" id="{D9050874-D7F1-ABD9-D054-8B688F085ECF}"/>
              </a:ext>
            </a:extLst>
          </p:cNvPr>
          <p:cNvSpPr txBox="1"/>
          <p:nvPr/>
        </p:nvSpPr>
        <p:spPr>
          <a:xfrm>
            <a:off x="634999" y="1185864"/>
            <a:ext cx="9897533" cy="5016758"/>
          </a:xfrm>
          <a:prstGeom prst="rect">
            <a:avLst/>
          </a:prstGeom>
          <a:noFill/>
        </p:spPr>
        <p:txBody>
          <a:bodyPr wrap="square" rtlCol="0">
            <a:spAutoFit/>
          </a:bodyPr>
          <a:lstStyle/>
          <a:p>
            <a:r>
              <a:rPr lang="en-US" sz="3200" b="1" dirty="0">
                <a:hlinkClick r:id="rId3"/>
              </a:rPr>
              <a:t>1</a:t>
            </a:r>
            <a:r>
              <a:rPr lang="en-US" sz="3200" dirty="0"/>
              <a:t> Then Jacob called for his sons and said: “Gather around so I can tell you what will happen to you in days to come.</a:t>
            </a:r>
          </a:p>
          <a:p>
            <a:endParaRPr lang="en-US" sz="3200" dirty="0"/>
          </a:p>
          <a:p>
            <a:r>
              <a:rPr lang="en-US" sz="3200" b="1" dirty="0">
                <a:hlinkClick r:id="rId4"/>
              </a:rPr>
              <a:t>2</a:t>
            </a:r>
            <a:r>
              <a:rPr lang="en-US" sz="3200" dirty="0"/>
              <a:t> “Assemble and listen, sons of Jacob; listen to your father Israel.</a:t>
            </a:r>
          </a:p>
          <a:p>
            <a:endParaRPr lang="en-US" sz="3200" dirty="0"/>
          </a:p>
          <a:p>
            <a:r>
              <a:rPr lang="en-US" sz="3200" b="1" dirty="0">
                <a:hlinkClick r:id="rId5"/>
              </a:rPr>
              <a:t>3</a:t>
            </a:r>
            <a:r>
              <a:rPr lang="en-US" sz="3200" dirty="0"/>
              <a:t> “Reuben, you are my firstborn, my might, the first sign of my strength, excelling in honor, excelling in power.</a:t>
            </a:r>
          </a:p>
        </p:txBody>
      </p:sp>
    </p:spTree>
    <p:extLst>
      <p:ext uri="{BB962C8B-B14F-4D97-AF65-F5344CB8AC3E}">
        <p14:creationId xmlns:p14="http://schemas.microsoft.com/office/powerpoint/2010/main" val="34393924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Genesis 49</a:t>
            </a:r>
          </a:p>
        </p:txBody>
      </p:sp>
      <p:sp>
        <p:nvSpPr>
          <p:cNvPr id="3" name="TextBox 2">
            <a:extLst>
              <a:ext uri="{FF2B5EF4-FFF2-40B4-BE49-F238E27FC236}">
                <a16:creationId xmlns:a16="http://schemas.microsoft.com/office/drawing/2014/main" id="{D9050874-D7F1-ABD9-D054-8B688F085ECF}"/>
              </a:ext>
            </a:extLst>
          </p:cNvPr>
          <p:cNvSpPr txBox="1"/>
          <p:nvPr/>
        </p:nvSpPr>
        <p:spPr>
          <a:xfrm>
            <a:off x="634999" y="1185864"/>
            <a:ext cx="9897533" cy="5016758"/>
          </a:xfrm>
          <a:prstGeom prst="rect">
            <a:avLst/>
          </a:prstGeom>
          <a:noFill/>
        </p:spPr>
        <p:txBody>
          <a:bodyPr wrap="square" rtlCol="0">
            <a:spAutoFit/>
          </a:bodyPr>
          <a:lstStyle/>
          <a:p>
            <a:r>
              <a:rPr lang="en-US" sz="3200" b="1" dirty="0">
                <a:hlinkClick r:id="rId3"/>
              </a:rPr>
              <a:t>4</a:t>
            </a:r>
            <a:r>
              <a:rPr lang="en-US" sz="3200" dirty="0"/>
              <a:t> Turbulent as the waters, you will no longer excel, for you went up onto your father’s bed, onto my couch and defiled it.</a:t>
            </a:r>
          </a:p>
          <a:p>
            <a:endParaRPr lang="en-US" sz="3200" dirty="0"/>
          </a:p>
          <a:p>
            <a:r>
              <a:rPr lang="en-US" sz="3200" b="1" dirty="0">
                <a:hlinkClick r:id="rId4"/>
              </a:rPr>
              <a:t>5</a:t>
            </a:r>
            <a:r>
              <a:rPr lang="en-US" sz="3200" dirty="0"/>
              <a:t> “Simeon and Levi are brothers— their swords are weapons of violence.</a:t>
            </a:r>
          </a:p>
          <a:p>
            <a:endParaRPr lang="en-US" sz="3200" dirty="0"/>
          </a:p>
          <a:p>
            <a:r>
              <a:rPr lang="en-US" sz="3200" b="1" dirty="0">
                <a:hlinkClick r:id="rId5"/>
              </a:rPr>
              <a:t>6</a:t>
            </a:r>
            <a:r>
              <a:rPr lang="en-US" sz="3200" dirty="0"/>
              <a:t> Let me not enter their council, let me not join their assembly, for they have killed men in their anger and hamstrung oxen as they pleased.</a:t>
            </a:r>
          </a:p>
        </p:txBody>
      </p:sp>
    </p:spTree>
    <p:extLst>
      <p:ext uri="{BB962C8B-B14F-4D97-AF65-F5344CB8AC3E}">
        <p14:creationId xmlns:p14="http://schemas.microsoft.com/office/powerpoint/2010/main" val="35108980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Genesis 49</a:t>
            </a:r>
          </a:p>
        </p:txBody>
      </p:sp>
      <p:sp>
        <p:nvSpPr>
          <p:cNvPr id="3" name="TextBox 2">
            <a:extLst>
              <a:ext uri="{FF2B5EF4-FFF2-40B4-BE49-F238E27FC236}">
                <a16:creationId xmlns:a16="http://schemas.microsoft.com/office/drawing/2014/main" id="{D9050874-D7F1-ABD9-D054-8B688F085ECF}"/>
              </a:ext>
            </a:extLst>
          </p:cNvPr>
          <p:cNvSpPr txBox="1"/>
          <p:nvPr/>
        </p:nvSpPr>
        <p:spPr>
          <a:xfrm>
            <a:off x="643466" y="1431398"/>
            <a:ext cx="9897533" cy="1569660"/>
          </a:xfrm>
          <a:prstGeom prst="rect">
            <a:avLst/>
          </a:prstGeom>
          <a:noFill/>
        </p:spPr>
        <p:txBody>
          <a:bodyPr wrap="square" rtlCol="0">
            <a:spAutoFit/>
          </a:bodyPr>
          <a:lstStyle/>
          <a:p>
            <a:r>
              <a:rPr lang="en-US" sz="3200" b="1" dirty="0">
                <a:hlinkClick r:id="rId3"/>
              </a:rPr>
              <a:t>7</a:t>
            </a:r>
            <a:r>
              <a:rPr lang="en-US" sz="3200" dirty="0"/>
              <a:t> Cursed be their anger, so fierce, and their fury, so cruel! I will scatter them in Jacob and disperse them in Israel.</a:t>
            </a:r>
          </a:p>
        </p:txBody>
      </p:sp>
    </p:spTree>
    <p:extLst>
      <p:ext uri="{BB962C8B-B14F-4D97-AF65-F5344CB8AC3E}">
        <p14:creationId xmlns:p14="http://schemas.microsoft.com/office/powerpoint/2010/main" val="30604723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Genesis 49</a:t>
            </a:r>
          </a:p>
        </p:txBody>
      </p:sp>
      <p:sp>
        <p:nvSpPr>
          <p:cNvPr id="3" name="TextBox 2">
            <a:extLst>
              <a:ext uri="{FF2B5EF4-FFF2-40B4-BE49-F238E27FC236}">
                <a16:creationId xmlns:a16="http://schemas.microsoft.com/office/drawing/2014/main" id="{D9050874-D7F1-ABD9-D054-8B688F085ECF}"/>
              </a:ext>
            </a:extLst>
          </p:cNvPr>
          <p:cNvSpPr txBox="1"/>
          <p:nvPr/>
        </p:nvSpPr>
        <p:spPr>
          <a:xfrm>
            <a:off x="592666" y="856357"/>
            <a:ext cx="10583334" cy="6001643"/>
          </a:xfrm>
          <a:prstGeom prst="rect">
            <a:avLst/>
          </a:prstGeom>
          <a:noFill/>
        </p:spPr>
        <p:txBody>
          <a:bodyPr wrap="square" rtlCol="0">
            <a:spAutoFit/>
          </a:bodyPr>
          <a:lstStyle/>
          <a:p>
            <a:r>
              <a:rPr lang="en-US" sz="3200" b="1" dirty="0">
                <a:hlinkClick r:id="rId3"/>
              </a:rPr>
              <a:t>8</a:t>
            </a:r>
            <a:r>
              <a:rPr lang="en-US" sz="3200" dirty="0"/>
              <a:t> “Judah, your brothers will praise you; your hand will be on the neck of your enemies; your father’s sons will bow down to you.</a:t>
            </a:r>
          </a:p>
          <a:p>
            <a:r>
              <a:rPr lang="en-US" sz="3200" dirty="0"/>
              <a:t>.</a:t>
            </a:r>
          </a:p>
          <a:p>
            <a:r>
              <a:rPr lang="en-US" sz="3200" b="1" dirty="0">
                <a:hlinkClick r:id="rId4"/>
              </a:rPr>
              <a:t>9</a:t>
            </a:r>
            <a:r>
              <a:rPr lang="en-US" sz="3200" dirty="0"/>
              <a:t> You are a lion’s cub, Judah; you return from the prey, my son. Like a lion he crouches and lies down, like a lioness—who dares to rouse him?</a:t>
            </a:r>
          </a:p>
          <a:p>
            <a:endParaRPr lang="en-US" sz="3200" dirty="0"/>
          </a:p>
          <a:p>
            <a:r>
              <a:rPr lang="en-US" sz="3200" b="1" dirty="0">
                <a:hlinkClick r:id="rId5"/>
              </a:rPr>
              <a:t>10</a:t>
            </a:r>
            <a:r>
              <a:rPr lang="en-US" sz="3200" dirty="0"/>
              <a:t> The scepter will not depart from Judah, nor the ruler’s staff from between his feet, until he to whom it belongs shall come and the obedience of the nations shall be his.</a:t>
            </a:r>
          </a:p>
        </p:txBody>
      </p:sp>
    </p:spTree>
    <p:extLst>
      <p:ext uri="{BB962C8B-B14F-4D97-AF65-F5344CB8AC3E}">
        <p14:creationId xmlns:p14="http://schemas.microsoft.com/office/powerpoint/2010/main" val="349189452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780987" y="238989"/>
            <a:ext cx="100225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dirty="0">
                <a:latin typeface="Times New Roman" panose="02020603050405020304" pitchFamily="18" charset="0"/>
                <a:cs typeface="Times New Roman" panose="02020603050405020304" pitchFamily="18" charset="0"/>
              </a:rPr>
              <a:t>Genesis 49</a:t>
            </a:r>
          </a:p>
        </p:txBody>
      </p:sp>
      <p:sp>
        <p:nvSpPr>
          <p:cNvPr id="3" name="TextBox 2">
            <a:extLst>
              <a:ext uri="{FF2B5EF4-FFF2-40B4-BE49-F238E27FC236}">
                <a16:creationId xmlns:a16="http://schemas.microsoft.com/office/drawing/2014/main" id="{D9050874-D7F1-ABD9-D054-8B688F085ECF}"/>
              </a:ext>
            </a:extLst>
          </p:cNvPr>
          <p:cNvSpPr txBox="1"/>
          <p:nvPr/>
        </p:nvSpPr>
        <p:spPr>
          <a:xfrm>
            <a:off x="575733" y="1288157"/>
            <a:ext cx="10583334" cy="3539430"/>
          </a:xfrm>
          <a:prstGeom prst="rect">
            <a:avLst/>
          </a:prstGeom>
          <a:noFill/>
        </p:spPr>
        <p:txBody>
          <a:bodyPr wrap="square" rtlCol="0">
            <a:spAutoFit/>
          </a:bodyPr>
          <a:lstStyle/>
          <a:p>
            <a:r>
              <a:rPr lang="en-US" sz="3200" b="1" dirty="0">
                <a:hlinkClick r:id="rId3"/>
              </a:rPr>
              <a:t>11</a:t>
            </a:r>
            <a:r>
              <a:rPr lang="en-US" sz="3200" dirty="0"/>
              <a:t> He will tether his donkey to a vine, his colt to the choicest branch; he will wash his garments in wine, his robes in the blood of grapes.</a:t>
            </a:r>
          </a:p>
          <a:p>
            <a:endParaRPr lang="en-US" sz="3200" dirty="0"/>
          </a:p>
          <a:p>
            <a:r>
              <a:rPr lang="en-US" sz="3200" b="1" dirty="0">
                <a:hlinkClick r:id="rId4"/>
              </a:rPr>
              <a:t>12</a:t>
            </a:r>
            <a:r>
              <a:rPr lang="en-US" sz="3200" dirty="0"/>
              <a:t> His eyes will be darker than wine, his teeth whiter than milk.</a:t>
            </a:r>
          </a:p>
          <a:p>
            <a:endParaRPr lang="en-US" sz="3200" dirty="0"/>
          </a:p>
        </p:txBody>
      </p:sp>
    </p:spTree>
    <p:extLst>
      <p:ext uri="{BB962C8B-B14F-4D97-AF65-F5344CB8AC3E}">
        <p14:creationId xmlns:p14="http://schemas.microsoft.com/office/powerpoint/2010/main" val="3216803183"/>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1623</TotalTime>
  <Words>2366</Words>
  <Application>Microsoft Office PowerPoint</Application>
  <PresentationFormat>Widescreen</PresentationFormat>
  <Paragraphs>355</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Bookman Old Style</vt:lpstr>
      <vt:lpstr>Goudy Old Style</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7</cp:revision>
  <cp:lastPrinted>2026-03-22T17:09:04Z</cp:lastPrinted>
  <dcterms:created xsi:type="dcterms:W3CDTF">1998-04-14T16:29:50Z</dcterms:created>
  <dcterms:modified xsi:type="dcterms:W3CDTF">2026-04-12T19:23:29Z</dcterms:modified>
</cp:coreProperties>
</file>