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41" r:id="rId1"/>
  </p:sldMasterIdLst>
  <p:notesMasterIdLst>
    <p:notesMasterId r:id="rId30"/>
  </p:notesMasterIdLst>
  <p:handoutMasterIdLst>
    <p:handoutMasterId r:id="rId31"/>
  </p:handoutMasterIdLst>
  <p:sldIdLst>
    <p:sldId id="258" r:id="rId2"/>
    <p:sldId id="2504" r:id="rId3"/>
    <p:sldId id="2533" r:id="rId4"/>
    <p:sldId id="2564" r:id="rId5"/>
    <p:sldId id="2565" r:id="rId6"/>
    <p:sldId id="2532" r:id="rId7"/>
    <p:sldId id="2566" r:id="rId8"/>
    <p:sldId id="2563" r:id="rId9"/>
    <p:sldId id="2567" r:id="rId10"/>
    <p:sldId id="2531" r:id="rId11"/>
    <p:sldId id="2569" r:id="rId12"/>
    <p:sldId id="2575" r:id="rId13"/>
    <p:sldId id="2576" r:id="rId14"/>
    <p:sldId id="2530" r:id="rId15"/>
    <p:sldId id="2534" r:id="rId16"/>
    <p:sldId id="2580" r:id="rId17"/>
    <p:sldId id="2581" r:id="rId18"/>
    <p:sldId id="2574" r:id="rId19"/>
    <p:sldId id="2571" r:id="rId20"/>
    <p:sldId id="2572" r:id="rId21"/>
    <p:sldId id="2573" r:id="rId22"/>
    <p:sldId id="2577" r:id="rId23"/>
    <p:sldId id="2579" r:id="rId24"/>
    <p:sldId id="2578" r:id="rId25"/>
    <p:sldId id="2586" r:id="rId26"/>
    <p:sldId id="2582" r:id="rId27"/>
    <p:sldId id="2583" r:id="rId28"/>
    <p:sldId id="2585" r:id="rId29"/>
  </p:sldIdLst>
  <p:sldSz cx="12192000" cy="6858000"/>
  <p:notesSz cx="7102475" cy="9388475"/>
  <p:kinsoku lang="ja-JP" invalStChars="、。，．・：；？！゛゜ヽヾゝゞ々ー’”）〕］｝〉》」』】°‰′″℃￠％ぁぃぅぇぉっゃゅょゎァィゥェォッャュョヮヵヶ!%),.:;?]}｡｣､･ｧｨｩｪｫｬｭｮｯｰﾞﾟ" invalEndChars="‘“（〔［｛〈《「『【￥＄$([\{｢￡"/>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3333FF"/>
    <a:srgbClr val="00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67" y="42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02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body" sz="quarter" idx="3"/>
          </p:nvPr>
        </p:nvSpPr>
        <p:spPr bwMode="auto">
          <a:xfrm>
            <a:off x="946150" y="4459288"/>
            <a:ext cx="5210175" cy="4224337"/>
          </a:xfrm>
          <a:prstGeom prst="rect">
            <a:avLst/>
          </a:prstGeom>
          <a:noFill/>
          <a:ln w="9525">
            <a:noFill/>
            <a:miter lim="800000"/>
            <a:headEnd/>
            <a:tailEnd/>
          </a:ln>
          <a:effectLst/>
        </p:spPr>
        <p:txBody>
          <a:bodyPr vert="horz" wrap="square" lIns="92370" tIns="45375" rIns="92370" bIns="45375"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438150" y="709613"/>
            <a:ext cx="6235700" cy="3508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413098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438150" y="709613"/>
            <a:ext cx="6235700" cy="3508375"/>
          </a:xfrm>
          <a:ln cap="flat"/>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19705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534471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506385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67327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845301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420898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084177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98288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283160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32187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128629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4207669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959321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595578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519569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995124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531857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633532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332193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780390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98201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51467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23499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2433091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04524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438150" y="709613"/>
            <a:ext cx="6235700" cy="3508375"/>
          </a:xfrm>
          <a:ln cap="flat"/>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pPr>
              <a:buFontTx/>
              <a:buChar char="•"/>
            </a:pPr>
            <a:r>
              <a:rPr lang="en-US" altLang="en-US" sz="1400" b="1"/>
              <a:t>The baseball diamond is used to represent the growth and progress as it relates to the Christian Life and Service Seminars.</a:t>
            </a:r>
          </a:p>
          <a:p>
            <a:endParaRPr lang="en-US" altLang="en-US" sz="1400" b="1"/>
          </a:p>
          <a:p>
            <a:pPr>
              <a:buFontTx/>
              <a:buChar char="•"/>
            </a:pPr>
            <a:r>
              <a:rPr lang="en-US" altLang="en-US" sz="1400" b="1"/>
              <a:t>Today’s Agenda/Housekeeping</a:t>
            </a:r>
          </a:p>
        </p:txBody>
      </p:sp>
    </p:spTree>
    <p:extLst>
      <p:ext uri="{BB962C8B-B14F-4D97-AF65-F5344CB8AC3E}">
        <p14:creationId xmlns:p14="http://schemas.microsoft.com/office/powerpoint/2010/main" val="1171190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36E7A79-B255-4557-B88B-10C88EF7D515}" type="slidenum">
              <a:rPr lang="en-US" smtClean="0"/>
              <a:pPr>
                <a:defRPr/>
              </a:pPr>
              <a:t>‹#›</a:t>
            </a:fld>
            <a:endParaRPr lang="en-US"/>
          </a:p>
        </p:txBody>
      </p:sp>
    </p:spTree>
    <p:extLst>
      <p:ext uri="{BB962C8B-B14F-4D97-AF65-F5344CB8AC3E}">
        <p14:creationId xmlns:p14="http://schemas.microsoft.com/office/powerpoint/2010/main" val="13935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29261606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311282014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8252498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1356658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54257782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200939179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5F0541-9276-4DF9-AB6A-44F44611E035}" type="slidenum">
              <a:rPr lang="en-US" smtClean="0"/>
              <a:pPr>
                <a:defRPr/>
              </a:pPr>
              <a:t>‹#›</a:t>
            </a:fld>
            <a:endParaRPr lang="en-US"/>
          </a:p>
        </p:txBody>
      </p:sp>
    </p:spTree>
    <p:extLst>
      <p:ext uri="{BB962C8B-B14F-4D97-AF65-F5344CB8AC3E}">
        <p14:creationId xmlns:p14="http://schemas.microsoft.com/office/powerpoint/2010/main" val="417264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CA490AD-8348-4531-9D9D-6EDEC31C1C03}" type="slidenum">
              <a:rPr lang="en-US" smtClean="0"/>
              <a:pPr>
                <a:defRPr/>
              </a:pPr>
              <a:t>‹#›</a:t>
            </a:fld>
            <a:endParaRPr lang="en-US"/>
          </a:p>
        </p:txBody>
      </p:sp>
    </p:spTree>
    <p:extLst>
      <p:ext uri="{BB962C8B-B14F-4D97-AF65-F5344CB8AC3E}">
        <p14:creationId xmlns:p14="http://schemas.microsoft.com/office/powerpoint/2010/main" val="42241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163E022-C3C5-479F-B9B3-F5B37C7ACD44}" type="slidenum">
              <a:rPr lang="en-US" smtClean="0"/>
              <a:pPr>
                <a:defRPr/>
              </a:pPr>
              <a:t>‹#›</a:t>
            </a:fld>
            <a:endParaRPr lang="en-US"/>
          </a:p>
        </p:txBody>
      </p:sp>
    </p:spTree>
    <p:extLst>
      <p:ext uri="{BB962C8B-B14F-4D97-AF65-F5344CB8AC3E}">
        <p14:creationId xmlns:p14="http://schemas.microsoft.com/office/powerpoint/2010/main" val="1274205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053175-9E8B-4908-A95A-3791F4C0C31C}" type="slidenum">
              <a:rPr lang="en-US" smtClean="0"/>
              <a:pPr>
                <a:defRPr/>
              </a:pPr>
              <a:t>‹#›</a:t>
            </a:fld>
            <a:endParaRPr lang="en-US"/>
          </a:p>
        </p:txBody>
      </p:sp>
    </p:spTree>
    <p:extLst>
      <p:ext uri="{BB962C8B-B14F-4D97-AF65-F5344CB8AC3E}">
        <p14:creationId xmlns:p14="http://schemas.microsoft.com/office/powerpoint/2010/main" val="98613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FA7B0F1-8761-47A1-BD9C-189064AF1A59}" type="slidenum">
              <a:rPr lang="en-US" smtClean="0"/>
              <a:pPr>
                <a:defRPr/>
              </a:pPr>
              <a:t>‹#›</a:t>
            </a:fld>
            <a:endParaRPr lang="en-US"/>
          </a:p>
        </p:txBody>
      </p:sp>
    </p:spTree>
    <p:extLst>
      <p:ext uri="{BB962C8B-B14F-4D97-AF65-F5344CB8AC3E}">
        <p14:creationId xmlns:p14="http://schemas.microsoft.com/office/powerpoint/2010/main" val="2323549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28F2D80-99B8-42FF-8D95-67B2D5E01E3C}" type="slidenum">
              <a:rPr lang="en-US" smtClean="0"/>
              <a:pPr>
                <a:defRPr/>
              </a:pPr>
              <a:t>‹#›</a:t>
            </a:fld>
            <a:endParaRPr lang="en-US"/>
          </a:p>
        </p:txBody>
      </p:sp>
    </p:spTree>
    <p:extLst>
      <p:ext uri="{BB962C8B-B14F-4D97-AF65-F5344CB8AC3E}">
        <p14:creationId xmlns:p14="http://schemas.microsoft.com/office/powerpoint/2010/main" val="695078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E2E8869-E9D6-4F9A-BCA9-758C5B13937E}" type="slidenum">
              <a:rPr lang="en-US" smtClean="0"/>
              <a:pPr>
                <a:defRPr/>
              </a:pPr>
              <a:t>‹#›</a:t>
            </a:fld>
            <a:endParaRPr lang="en-US"/>
          </a:p>
        </p:txBody>
      </p:sp>
    </p:spTree>
    <p:extLst>
      <p:ext uri="{BB962C8B-B14F-4D97-AF65-F5344CB8AC3E}">
        <p14:creationId xmlns:p14="http://schemas.microsoft.com/office/powerpoint/2010/main" val="120711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354118A-B675-455C-AE08-C00DA0C42FCD}" type="slidenum">
              <a:rPr lang="en-US" smtClean="0"/>
              <a:pPr>
                <a:defRPr/>
              </a:pPr>
              <a:t>‹#›</a:t>
            </a:fld>
            <a:endParaRPr lang="en-US"/>
          </a:p>
        </p:txBody>
      </p:sp>
    </p:spTree>
    <p:extLst>
      <p:ext uri="{BB962C8B-B14F-4D97-AF65-F5344CB8AC3E}">
        <p14:creationId xmlns:p14="http://schemas.microsoft.com/office/powerpoint/2010/main" val="3628234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C1A78E-9F2C-4C96-992E-B13FD75E5692}" type="slidenum">
              <a:rPr lang="en-US" smtClean="0"/>
              <a:pPr>
                <a:defRPr/>
              </a:pPr>
              <a:t>‹#›</a:t>
            </a:fld>
            <a:endParaRPr lang="en-US"/>
          </a:p>
        </p:txBody>
      </p:sp>
    </p:spTree>
    <p:extLst>
      <p:ext uri="{BB962C8B-B14F-4D97-AF65-F5344CB8AC3E}">
        <p14:creationId xmlns:p14="http://schemas.microsoft.com/office/powerpoint/2010/main" val="68950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B1B4A4-CFD4-494E-B45E-30280426BF87}" type="slidenum">
              <a:rPr lang="en-US" smtClean="0"/>
              <a:pPr>
                <a:defRPr/>
              </a:pPr>
              <a:t>‹#›</a:t>
            </a:fld>
            <a:endParaRPr lang="en-US"/>
          </a:p>
        </p:txBody>
      </p:sp>
    </p:spTree>
    <p:extLst>
      <p:ext uri="{BB962C8B-B14F-4D97-AF65-F5344CB8AC3E}">
        <p14:creationId xmlns:p14="http://schemas.microsoft.com/office/powerpoint/2010/main" val="211674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22475FBF-EB38-4C72-B136-732C35DDA2C5}" type="slidenum">
              <a:rPr lang="en-US" smtClean="0"/>
              <a:pPr>
                <a:defRPr/>
              </a:pPr>
              <a:t>‹#›</a:t>
            </a:fld>
            <a:endParaRPr lang="en-US"/>
          </a:p>
        </p:txBody>
      </p:sp>
    </p:spTree>
    <p:extLst>
      <p:ext uri="{BB962C8B-B14F-4D97-AF65-F5344CB8AC3E}">
        <p14:creationId xmlns:p14="http://schemas.microsoft.com/office/powerpoint/2010/main" val="118950141"/>
      </p:ext>
    </p:extLst>
  </p:cSld>
  <p:clrMap bg1="dk1" tx1="lt1" bg2="dk2" tx2="lt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 id="2147484153" r:id="rId12"/>
    <p:sldLayoutId id="2147484154" r:id="rId13"/>
    <p:sldLayoutId id="2147484155" r:id="rId14"/>
    <p:sldLayoutId id="2147484156" r:id="rId15"/>
    <p:sldLayoutId id="2147484157" r:id="rId16"/>
    <p:sldLayoutId id="2147484158" r:id="rId17"/>
  </p:sldLayoutIdLst>
  <p:hf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biblegateway.com/passage/?search=Isaiah+44%3A6-8%3B+46%3A9-10%3B+48%3A5-6&amp;version=ESV"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studytools.com/genesis/3-14.htm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biblestudytools.com/genesis/3-14.html"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biblestudytools.com/genesis/3-15.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biblestudytools.com/genesis/3-14.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www.biblestudytools.com/galatians/4-5.html" TargetMode="External"/><Relationship Id="rId4" Type="http://schemas.openxmlformats.org/officeDocument/2006/relationships/hyperlink" Target="https://www.biblestudytools.com/galatians/4-4.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biblestudytools.com/genesis/3-14.html"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www.biblestudytools.com/galatians/4-7.html" TargetMode="External"/><Relationship Id="rId4" Type="http://schemas.openxmlformats.org/officeDocument/2006/relationships/hyperlink" Target="https://www.biblestudytools.com/galatians/4-6.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75BA665-AFD2-CBF3-1E14-CDC3C83E9438}"/>
              </a:ext>
            </a:extLst>
          </p:cNvPr>
          <p:cNvSpPr>
            <a:spLocks noGrp="1"/>
          </p:cNvSpPr>
          <p:nvPr>
            <p:ph sz="half" idx="1"/>
          </p:nvPr>
        </p:nvSpPr>
        <p:spPr>
          <a:xfrm>
            <a:off x="838200" y="1825625"/>
            <a:ext cx="3145221" cy="4351338"/>
          </a:xfrm>
        </p:spPr>
        <p:txBody>
          <a:bodyPr/>
          <a:lstStyle/>
          <a:p>
            <a:pPr marL="0" indent="0">
              <a:buNone/>
            </a:pPr>
            <a:endParaRPr lang="en-US">
              <a:solidFill>
                <a:srgbClr val="FFC000"/>
              </a:solidFill>
            </a:endParaRPr>
          </a:p>
          <a:p>
            <a:pPr marL="0" indent="0">
              <a:buNone/>
            </a:pPr>
            <a:r>
              <a:rPr lang="en-US">
                <a:solidFill>
                  <a:srgbClr val="FFC000"/>
                </a:solidFill>
              </a:rPr>
              <a:t>Ezekiel</a:t>
            </a:r>
          </a:p>
        </p:txBody>
      </p:sp>
      <p:sp>
        <p:nvSpPr>
          <p:cNvPr id="5" name="Content Placeholder 4">
            <a:extLst>
              <a:ext uri="{FF2B5EF4-FFF2-40B4-BE49-F238E27FC236}">
                <a16:creationId xmlns:a16="http://schemas.microsoft.com/office/drawing/2014/main" id="{1D2DC564-BBCD-509E-545C-FE8299E74D3F}"/>
              </a:ext>
            </a:extLst>
          </p:cNvPr>
          <p:cNvSpPr>
            <a:spLocks noGrp="1"/>
          </p:cNvSpPr>
          <p:nvPr>
            <p:ph sz="half" idx="2"/>
          </p:nvPr>
        </p:nvSpPr>
        <p:spPr>
          <a:xfrm>
            <a:off x="4135821" y="1822450"/>
            <a:ext cx="3694386" cy="4351338"/>
          </a:xfrm>
        </p:spPr>
        <p:txBody>
          <a:bodyPr/>
          <a:lstStyle/>
          <a:p>
            <a:pPr marL="0" indent="0">
              <a:buNone/>
            </a:pPr>
            <a:endParaRPr lang="en-US">
              <a:solidFill>
                <a:srgbClr val="FFC000"/>
              </a:solidFill>
            </a:endParaRPr>
          </a:p>
          <a:p>
            <a:pPr marL="0" indent="0">
              <a:buNone/>
            </a:pPr>
            <a:r>
              <a:rPr lang="en-US">
                <a:solidFill>
                  <a:srgbClr val="FFC000"/>
                </a:solidFill>
              </a:rPr>
              <a:t>Isaiah</a:t>
            </a:r>
          </a:p>
        </p:txBody>
      </p:sp>
      <p:pic>
        <p:nvPicPr>
          <p:cNvPr id="6" name="Picture 5">
            <a:extLst>
              <a:ext uri="{FF2B5EF4-FFF2-40B4-BE49-F238E27FC236}">
                <a16:creationId xmlns:a16="http://schemas.microsoft.com/office/drawing/2014/main" id="{8726D094-0660-3E49-EBD0-7DE920B3207C}"/>
              </a:ext>
            </a:extLst>
          </p:cNvPr>
          <p:cNvPicPr>
            <a:picLocks noChangeAspect="1"/>
          </p:cNvPicPr>
          <p:nvPr/>
        </p:nvPicPr>
        <p:blipFill>
          <a:blip r:embed="rId2"/>
          <a:stretch>
            <a:fillRect/>
          </a:stretch>
        </p:blipFill>
        <p:spPr>
          <a:xfrm>
            <a:off x="8113986" y="1822450"/>
            <a:ext cx="3239814" cy="4351338"/>
          </a:xfrm>
          <a:prstGeom prst="rect">
            <a:avLst/>
          </a:prstGeom>
        </p:spPr>
      </p:pic>
      <p:pic>
        <p:nvPicPr>
          <p:cNvPr id="7" name="Content Placeholder 4">
            <a:extLst>
              <a:ext uri="{FF2B5EF4-FFF2-40B4-BE49-F238E27FC236}">
                <a16:creationId xmlns:a16="http://schemas.microsoft.com/office/drawing/2014/main" id="{EA878FE3-967F-AA27-5552-5FCCE69EC10E}"/>
              </a:ext>
            </a:extLst>
          </p:cNvPr>
          <p:cNvPicPr>
            <a:picLocks noChangeAspect="1"/>
          </p:cNvPicPr>
          <p:nvPr/>
        </p:nvPicPr>
        <p:blipFill>
          <a:blip r:embed="rId3"/>
          <a:stretch>
            <a:fillRect/>
          </a:stretch>
        </p:blipFill>
        <p:spPr>
          <a:xfrm>
            <a:off x="7982607" y="3195780"/>
            <a:ext cx="3371193" cy="2978007"/>
          </a:xfrm>
          <a:prstGeom prst="rect">
            <a:avLst/>
          </a:prstGeom>
        </p:spPr>
      </p:pic>
      <p:pic>
        <p:nvPicPr>
          <p:cNvPr id="8" name="Picture 7">
            <a:extLst>
              <a:ext uri="{FF2B5EF4-FFF2-40B4-BE49-F238E27FC236}">
                <a16:creationId xmlns:a16="http://schemas.microsoft.com/office/drawing/2014/main" id="{5DBAB66A-969C-38C4-AF62-55E95C8F30DC}"/>
              </a:ext>
            </a:extLst>
          </p:cNvPr>
          <p:cNvPicPr>
            <a:picLocks noChangeAspect="1"/>
          </p:cNvPicPr>
          <p:nvPr/>
        </p:nvPicPr>
        <p:blipFill>
          <a:blip r:embed="rId4"/>
          <a:stretch>
            <a:fillRect/>
          </a:stretch>
        </p:blipFill>
        <p:spPr>
          <a:xfrm>
            <a:off x="4135821" y="3182682"/>
            <a:ext cx="3620813" cy="2978006"/>
          </a:xfrm>
          <a:prstGeom prst="rect">
            <a:avLst/>
          </a:prstGeom>
        </p:spPr>
      </p:pic>
      <p:sp>
        <p:nvSpPr>
          <p:cNvPr id="9" name="TextBox 8">
            <a:extLst>
              <a:ext uri="{FF2B5EF4-FFF2-40B4-BE49-F238E27FC236}">
                <a16:creationId xmlns:a16="http://schemas.microsoft.com/office/drawing/2014/main" id="{C6A51F02-6751-F573-B91F-BE3DA7BE5881}"/>
              </a:ext>
            </a:extLst>
          </p:cNvPr>
          <p:cNvSpPr txBox="1"/>
          <p:nvPr/>
        </p:nvSpPr>
        <p:spPr>
          <a:xfrm>
            <a:off x="8113986" y="1896341"/>
            <a:ext cx="1268723" cy="954107"/>
          </a:xfrm>
          <a:prstGeom prst="rect">
            <a:avLst/>
          </a:prstGeom>
          <a:noFill/>
        </p:spPr>
        <p:txBody>
          <a:bodyPr wrap="square" rtlCol="0">
            <a:spAutoFit/>
          </a:bodyPr>
          <a:lstStyle/>
          <a:p>
            <a:endParaRPr lang="en-US" sz="2800">
              <a:solidFill>
                <a:srgbClr val="FFC000"/>
              </a:solidFill>
            </a:endParaRPr>
          </a:p>
          <a:p>
            <a:r>
              <a:rPr lang="en-US" sz="2800">
                <a:solidFill>
                  <a:srgbClr val="FFC000"/>
                </a:solidFill>
              </a:rPr>
              <a:t>Jesus</a:t>
            </a:r>
          </a:p>
        </p:txBody>
      </p:sp>
      <p:pic>
        <p:nvPicPr>
          <p:cNvPr id="10" name="Picture 9">
            <a:extLst>
              <a:ext uri="{FF2B5EF4-FFF2-40B4-BE49-F238E27FC236}">
                <a16:creationId xmlns:a16="http://schemas.microsoft.com/office/drawing/2014/main" id="{E42A5780-BA79-0AD2-8BC9-B21FD4BCC5B1}"/>
              </a:ext>
            </a:extLst>
          </p:cNvPr>
          <p:cNvPicPr>
            <a:picLocks noChangeAspect="1"/>
          </p:cNvPicPr>
          <p:nvPr/>
        </p:nvPicPr>
        <p:blipFill>
          <a:blip r:embed="rId5"/>
          <a:stretch>
            <a:fillRect/>
          </a:stretch>
        </p:blipFill>
        <p:spPr>
          <a:xfrm>
            <a:off x="838200" y="3169585"/>
            <a:ext cx="3013842" cy="3004201"/>
          </a:xfrm>
          <a:prstGeom prst="rect">
            <a:avLst/>
          </a:prstGeom>
        </p:spPr>
      </p:pic>
      <p:grpSp>
        <p:nvGrpSpPr>
          <p:cNvPr id="17" name="Group 16">
            <a:extLst>
              <a:ext uri="{FF2B5EF4-FFF2-40B4-BE49-F238E27FC236}">
                <a16:creationId xmlns:a16="http://schemas.microsoft.com/office/drawing/2014/main" id="{C43AF5F2-C61A-25C5-EF00-425E80C986AA}"/>
              </a:ext>
            </a:extLst>
          </p:cNvPr>
          <p:cNvGrpSpPr/>
          <p:nvPr/>
        </p:nvGrpSpPr>
        <p:grpSpPr>
          <a:xfrm>
            <a:off x="740345" y="-487018"/>
            <a:ext cx="4137891" cy="3170099"/>
            <a:chOff x="729673" y="0"/>
            <a:chExt cx="4137891" cy="3170099"/>
          </a:xfrm>
        </p:grpSpPr>
        <p:sp>
          <p:nvSpPr>
            <p:cNvPr id="18" name="TextBox 17">
              <a:extLst>
                <a:ext uri="{FF2B5EF4-FFF2-40B4-BE49-F238E27FC236}">
                  <a16:creationId xmlns:a16="http://schemas.microsoft.com/office/drawing/2014/main" id="{7F0459D8-11C4-34D5-D884-D73ACBA3A36B}"/>
                </a:ext>
              </a:extLst>
            </p:cNvPr>
            <p:cNvSpPr txBox="1"/>
            <p:nvPr/>
          </p:nvSpPr>
          <p:spPr>
            <a:xfrm>
              <a:off x="729673" y="1538161"/>
              <a:ext cx="1348509" cy="923330"/>
            </a:xfrm>
            <a:prstGeom prst="rect">
              <a:avLst/>
            </a:prstGeom>
            <a:noFill/>
          </p:spPr>
          <p:txBody>
            <a:bodyPr wrap="square" rtlCol="0">
              <a:spAutoFit/>
            </a:bodyPr>
            <a:lstStyle/>
            <a:p>
              <a:r>
                <a:rPr lang="en-US" b="1">
                  <a:latin typeface="Goudy Old Style" panose="02020502050305020303" pitchFamily="18" charset="0"/>
                </a:rPr>
                <a:t>Prophecies to Jesus Christ</a:t>
              </a:r>
            </a:p>
          </p:txBody>
        </p:sp>
        <p:grpSp>
          <p:nvGrpSpPr>
            <p:cNvPr id="19" name="Group 18">
              <a:extLst>
                <a:ext uri="{FF2B5EF4-FFF2-40B4-BE49-F238E27FC236}">
                  <a16:creationId xmlns:a16="http://schemas.microsoft.com/office/drawing/2014/main" id="{1504A82E-E5AF-F355-9230-61F74254D947}"/>
                </a:ext>
              </a:extLst>
            </p:cNvPr>
            <p:cNvGrpSpPr/>
            <p:nvPr/>
          </p:nvGrpSpPr>
          <p:grpSpPr>
            <a:xfrm>
              <a:off x="1625601" y="0"/>
              <a:ext cx="3241963" cy="3170099"/>
              <a:chOff x="563419" y="55418"/>
              <a:chExt cx="3241963" cy="3170099"/>
            </a:xfrm>
          </p:grpSpPr>
          <p:sp>
            <p:nvSpPr>
              <p:cNvPr id="20" name="TextBox 19">
                <a:extLst>
                  <a:ext uri="{FF2B5EF4-FFF2-40B4-BE49-F238E27FC236}">
                    <a16:creationId xmlns:a16="http://schemas.microsoft.com/office/drawing/2014/main" id="{9B784820-5DE8-A209-9716-D72D7B9E7091}"/>
                  </a:ext>
                </a:extLst>
              </p:cNvPr>
              <p:cNvSpPr txBox="1"/>
              <p:nvPr/>
            </p:nvSpPr>
            <p:spPr>
              <a:xfrm>
                <a:off x="563419" y="55418"/>
                <a:ext cx="2789382" cy="3170099"/>
              </a:xfrm>
              <a:prstGeom prst="rect">
                <a:avLst/>
              </a:prstGeom>
              <a:noFill/>
            </p:spPr>
            <p:txBody>
              <a:bodyPr wrap="square" rtlCol="0">
                <a:spAutoFit/>
              </a:bodyPr>
              <a:lstStyle/>
              <a:p>
                <a:r>
                  <a:rPr lang="en-US" sz="20000" i="1">
                    <a:solidFill>
                      <a:srgbClr val="FFC000"/>
                    </a:solidFill>
                    <a:latin typeface="Goudy Old Style" panose="02020502050305020303" pitchFamily="18" charset="0"/>
                  </a:rPr>
                  <a:t>F</a:t>
                </a:r>
              </a:p>
            </p:txBody>
          </p:sp>
          <p:sp>
            <p:nvSpPr>
              <p:cNvPr id="21" name="TextBox 20">
                <a:extLst>
                  <a:ext uri="{FF2B5EF4-FFF2-40B4-BE49-F238E27FC236}">
                    <a16:creationId xmlns:a16="http://schemas.microsoft.com/office/drawing/2014/main" id="{F21B86CF-C6F3-D782-362D-D5B42047345F}"/>
                  </a:ext>
                </a:extLst>
              </p:cNvPr>
              <p:cNvSpPr txBox="1"/>
              <p:nvPr/>
            </p:nvSpPr>
            <p:spPr>
              <a:xfrm>
                <a:off x="1865745" y="1223528"/>
                <a:ext cx="1939637" cy="584775"/>
              </a:xfrm>
              <a:prstGeom prst="rect">
                <a:avLst/>
              </a:prstGeom>
              <a:noFill/>
            </p:spPr>
            <p:txBody>
              <a:bodyPr wrap="square" rtlCol="0">
                <a:spAutoFit/>
              </a:bodyPr>
              <a:lstStyle/>
              <a:p>
                <a:r>
                  <a:rPr lang="en-US" sz="3200" err="1">
                    <a:solidFill>
                      <a:srgbClr val="FFC000"/>
                    </a:solidFill>
                    <a:latin typeface="Goudy Old Style" panose="02020502050305020303" pitchFamily="18" charset="0"/>
                  </a:rPr>
                  <a:t>oretold</a:t>
                </a:r>
                <a:r>
                  <a:rPr lang="en-US" sz="3200">
                    <a:solidFill>
                      <a:srgbClr val="FFC000"/>
                    </a:solidFill>
                    <a:latin typeface="Goudy Old Style" panose="02020502050305020303" pitchFamily="18" charset="0"/>
                  </a:rPr>
                  <a:t> &amp;</a:t>
                </a:r>
                <a:endParaRPr lang="en-US" sz="3200">
                  <a:solidFill>
                    <a:srgbClr val="FFC000"/>
                  </a:solidFill>
                </a:endParaRPr>
              </a:p>
            </p:txBody>
          </p:sp>
          <p:sp>
            <p:nvSpPr>
              <p:cNvPr id="22" name="TextBox 21">
                <a:extLst>
                  <a:ext uri="{FF2B5EF4-FFF2-40B4-BE49-F238E27FC236}">
                    <a16:creationId xmlns:a16="http://schemas.microsoft.com/office/drawing/2014/main" id="{395D9012-291F-F74F-0C52-F5AFC9A0CA24}"/>
                  </a:ext>
                </a:extLst>
              </p:cNvPr>
              <p:cNvSpPr txBox="1"/>
              <p:nvPr/>
            </p:nvSpPr>
            <p:spPr>
              <a:xfrm>
                <a:off x="1302328" y="1932134"/>
                <a:ext cx="2050473" cy="584775"/>
              </a:xfrm>
              <a:prstGeom prst="rect">
                <a:avLst/>
              </a:prstGeom>
              <a:noFill/>
            </p:spPr>
            <p:txBody>
              <a:bodyPr wrap="square" rtlCol="0">
                <a:spAutoFit/>
              </a:bodyPr>
              <a:lstStyle/>
              <a:p>
                <a:r>
                  <a:rPr lang="en-US" sz="3200" err="1">
                    <a:solidFill>
                      <a:srgbClr val="FFC000"/>
                    </a:solidFill>
                    <a:latin typeface="Goudy Old Style" panose="02020502050305020303" pitchFamily="18" charset="0"/>
                  </a:rPr>
                  <a:t>ulfilled</a:t>
                </a:r>
                <a:endParaRPr lang="en-US" sz="3200">
                  <a:solidFill>
                    <a:srgbClr val="FFC000"/>
                  </a:solidFill>
                  <a:latin typeface="Goudy Old Style" panose="02020502050305020303" pitchFamily="18" charset="0"/>
                </a:endParaRPr>
              </a:p>
            </p:txBody>
          </p:sp>
        </p:grpSp>
      </p:grpSp>
    </p:spTree>
    <p:extLst>
      <p:ext uri="{BB962C8B-B14F-4D97-AF65-F5344CB8AC3E}">
        <p14:creationId xmlns:p14="http://schemas.microsoft.com/office/powerpoint/2010/main" val="29147998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4" name="Picture 3">
            <a:extLst>
              <a:ext uri="{FF2B5EF4-FFF2-40B4-BE49-F238E27FC236}">
                <a16:creationId xmlns:a16="http://schemas.microsoft.com/office/drawing/2014/main" id="{96E2DD13-E6EE-DFC3-D137-DB38E17AC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483" y="0"/>
            <a:ext cx="6755362" cy="6858000"/>
          </a:xfrm>
          <a:prstGeom prst="rect">
            <a:avLst/>
          </a:prstGeom>
        </p:spPr>
      </p:pic>
    </p:spTree>
    <p:extLst>
      <p:ext uri="{BB962C8B-B14F-4D97-AF65-F5344CB8AC3E}">
        <p14:creationId xmlns:p14="http://schemas.microsoft.com/office/powerpoint/2010/main" val="24806605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634999" y="1473731"/>
            <a:ext cx="9897533" cy="3785652"/>
          </a:xfrm>
          <a:prstGeom prst="rect">
            <a:avLst/>
          </a:prstGeom>
          <a:noFill/>
        </p:spPr>
        <p:txBody>
          <a:bodyPr wrap="square" rtlCol="0">
            <a:spAutoFit/>
          </a:bodyPr>
          <a:lstStyle/>
          <a:p>
            <a:pPr algn="ctr"/>
            <a:r>
              <a:rPr lang="en-US" sz="4000" dirty="0"/>
              <a:t>God sent a friend to me to give me another tool to develop the study organization</a:t>
            </a:r>
          </a:p>
          <a:p>
            <a:pPr algn="ctr"/>
            <a:endParaRPr lang="en-US" sz="4000" dirty="0"/>
          </a:p>
          <a:p>
            <a:pPr algn="ctr"/>
            <a:r>
              <a:rPr lang="en-US" sz="4000" dirty="0"/>
              <a:t>So, tonight is the unveiling of the study organization</a:t>
            </a:r>
          </a:p>
        </p:txBody>
      </p:sp>
    </p:spTree>
    <p:extLst>
      <p:ext uri="{BB962C8B-B14F-4D97-AF65-F5344CB8AC3E}">
        <p14:creationId xmlns:p14="http://schemas.microsoft.com/office/powerpoint/2010/main" val="166549144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B32A6271-ADB9-76CD-FD38-817FB3242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0" y="136524"/>
            <a:ext cx="5130800" cy="6653739"/>
          </a:xfrm>
          <a:prstGeom prst="rect">
            <a:avLst/>
          </a:prstGeom>
        </p:spPr>
      </p:pic>
    </p:spTree>
    <p:extLst>
      <p:ext uri="{BB962C8B-B14F-4D97-AF65-F5344CB8AC3E}">
        <p14:creationId xmlns:p14="http://schemas.microsoft.com/office/powerpoint/2010/main" val="272688533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634999" y="1473731"/>
            <a:ext cx="9897533" cy="1938992"/>
          </a:xfrm>
          <a:prstGeom prst="rect">
            <a:avLst/>
          </a:prstGeom>
          <a:noFill/>
        </p:spPr>
        <p:txBody>
          <a:bodyPr wrap="square" rtlCol="0">
            <a:spAutoFit/>
          </a:bodyPr>
          <a:lstStyle/>
          <a:p>
            <a:pPr algn="ctr"/>
            <a:endParaRPr lang="en-US" sz="4000" dirty="0"/>
          </a:p>
          <a:p>
            <a:pPr algn="ctr"/>
            <a:r>
              <a:rPr lang="en-US" sz="4000" dirty="0"/>
              <a:t>So, tonight is the unveiling of the new &amp; improved study</a:t>
            </a:r>
          </a:p>
        </p:txBody>
      </p:sp>
    </p:spTree>
    <p:extLst>
      <p:ext uri="{BB962C8B-B14F-4D97-AF65-F5344CB8AC3E}">
        <p14:creationId xmlns:p14="http://schemas.microsoft.com/office/powerpoint/2010/main" val="284034040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7" name="Rectangle 17"/>
          <p:cNvSpPr>
            <a:spLocks noChangeArrowheads="1"/>
          </p:cNvSpPr>
          <p:nvPr/>
        </p:nvSpPr>
        <p:spPr bwMode="auto">
          <a:xfrm>
            <a:off x="1765301" y="320675"/>
            <a:ext cx="6377643"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4000" b="1" dirty="0">
                <a:latin typeface="Times New Roman" pitchFamily="18" charset="0"/>
              </a:rPr>
              <a:t>All the Way Back to Genesis</a:t>
            </a:r>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5" name="Picture 4">
            <a:extLst>
              <a:ext uri="{FF2B5EF4-FFF2-40B4-BE49-F238E27FC236}">
                <a16:creationId xmlns:a16="http://schemas.microsoft.com/office/drawing/2014/main" id="{7A948380-48CE-7C6A-E997-5E3740F1D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25" y="0"/>
            <a:ext cx="10287000" cy="6858000"/>
          </a:xfrm>
          <a:prstGeom prst="rect">
            <a:avLst/>
          </a:prstGeom>
        </p:spPr>
      </p:pic>
      <p:sp>
        <p:nvSpPr>
          <p:cNvPr id="6" name="TextBox 5">
            <a:extLst>
              <a:ext uri="{FF2B5EF4-FFF2-40B4-BE49-F238E27FC236}">
                <a16:creationId xmlns:a16="http://schemas.microsoft.com/office/drawing/2014/main" id="{002EE80F-174E-70E8-DBA5-57AAA666C43E}"/>
              </a:ext>
            </a:extLst>
          </p:cNvPr>
          <p:cNvSpPr txBox="1"/>
          <p:nvPr/>
        </p:nvSpPr>
        <p:spPr>
          <a:xfrm>
            <a:off x="1358317" y="2923659"/>
            <a:ext cx="1537672" cy="369332"/>
          </a:xfrm>
          <a:prstGeom prst="rect">
            <a:avLst/>
          </a:prstGeom>
          <a:noFill/>
        </p:spPr>
        <p:txBody>
          <a:bodyPr wrap="square" rtlCol="0">
            <a:spAutoFit/>
          </a:bodyPr>
          <a:lstStyle/>
          <a:p>
            <a:r>
              <a:rPr lang="en-US" b="1" dirty="0">
                <a:highlight>
                  <a:srgbClr val="000000"/>
                </a:highlight>
              </a:rPr>
              <a:t>Cecelia</a:t>
            </a:r>
          </a:p>
        </p:txBody>
      </p:sp>
      <p:sp>
        <p:nvSpPr>
          <p:cNvPr id="7" name="TextBox 6">
            <a:extLst>
              <a:ext uri="{FF2B5EF4-FFF2-40B4-BE49-F238E27FC236}">
                <a16:creationId xmlns:a16="http://schemas.microsoft.com/office/drawing/2014/main" id="{3AB63E0B-5617-DE61-07FB-761D3315DF3C}"/>
              </a:ext>
            </a:extLst>
          </p:cNvPr>
          <p:cNvSpPr txBox="1"/>
          <p:nvPr/>
        </p:nvSpPr>
        <p:spPr>
          <a:xfrm>
            <a:off x="5687722" y="1308620"/>
            <a:ext cx="1537672" cy="369332"/>
          </a:xfrm>
          <a:prstGeom prst="rect">
            <a:avLst/>
          </a:prstGeom>
          <a:noFill/>
        </p:spPr>
        <p:txBody>
          <a:bodyPr wrap="square" rtlCol="0">
            <a:spAutoFit/>
          </a:bodyPr>
          <a:lstStyle/>
          <a:p>
            <a:r>
              <a:rPr lang="en-US" b="1" dirty="0">
                <a:highlight>
                  <a:srgbClr val="000000"/>
                </a:highlight>
              </a:rPr>
              <a:t>Dave Taylor</a:t>
            </a:r>
          </a:p>
        </p:txBody>
      </p:sp>
      <p:sp>
        <p:nvSpPr>
          <p:cNvPr id="8" name="TextBox 7">
            <a:extLst>
              <a:ext uri="{FF2B5EF4-FFF2-40B4-BE49-F238E27FC236}">
                <a16:creationId xmlns:a16="http://schemas.microsoft.com/office/drawing/2014/main" id="{6426E8E3-6C5F-BE4E-EAB3-589F5A2211D5}"/>
              </a:ext>
            </a:extLst>
          </p:cNvPr>
          <p:cNvSpPr txBox="1"/>
          <p:nvPr/>
        </p:nvSpPr>
        <p:spPr>
          <a:xfrm>
            <a:off x="1653982" y="1308620"/>
            <a:ext cx="976976" cy="369332"/>
          </a:xfrm>
          <a:prstGeom prst="rect">
            <a:avLst/>
          </a:prstGeom>
          <a:noFill/>
        </p:spPr>
        <p:txBody>
          <a:bodyPr wrap="square" rtlCol="0">
            <a:spAutoFit/>
          </a:bodyPr>
          <a:lstStyle/>
          <a:p>
            <a:r>
              <a:rPr lang="en-US" b="1" dirty="0">
                <a:highlight>
                  <a:srgbClr val="000000"/>
                </a:highlight>
              </a:rPr>
              <a:t>Hinke</a:t>
            </a:r>
          </a:p>
        </p:txBody>
      </p:sp>
      <p:sp>
        <p:nvSpPr>
          <p:cNvPr id="9" name="TextBox 8">
            <a:extLst>
              <a:ext uri="{FF2B5EF4-FFF2-40B4-BE49-F238E27FC236}">
                <a16:creationId xmlns:a16="http://schemas.microsoft.com/office/drawing/2014/main" id="{663A3B13-2185-10CE-1B9F-01714C1BD9D7}"/>
              </a:ext>
            </a:extLst>
          </p:cNvPr>
          <p:cNvSpPr txBox="1"/>
          <p:nvPr/>
        </p:nvSpPr>
        <p:spPr>
          <a:xfrm>
            <a:off x="3585693" y="1096209"/>
            <a:ext cx="1537672" cy="369332"/>
          </a:xfrm>
          <a:prstGeom prst="rect">
            <a:avLst/>
          </a:prstGeom>
          <a:noFill/>
        </p:spPr>
        <p:txBody>
          <a:bodyPr wrap="square" rtlCol="0">
            <a:spAutoFit/>
          </a:bodyPr>
          <a:lstStyle/>
          <a:p>
            <a:r>
              <a:rPr lang="en-US" b="1" dirty="0">
                <a:highlight>
                  <a:srgbClr val="000000"/>
                </a:highlight>
              </a:rPr>
              <a:t>Clarence</a:t>
            </a:r>
          </a:p>
        </p:txBody>
      </p:sp>
    </p:spTree>
    <p:extLst>
      <p:ext uri="{BB962C8B-B14F-4D97-AF65-F5344CB8AC3E}">
        <p14:creationId xmlns:p14="http://schemas.microsoft.com/office/powerpoint/2010/main" val="364972483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509200"/>
          </a:xfrm>
          <a:prstGeom prst="rect">
            <a:avLst/>
          </a:prstGeom>
          <a:noFill/>
        </p:spPr>
        <p:txBody>
          <a:bodyPr wrap="square" rtlCol="0">
            <a:spAutoFit/>
          </a:bodyPr>
          <a:lstStyle/>
          <a:p>
            <a:r>
              <a:rPr lang="en-US" sz="3200" i="1" dirty="0"/>
              <a:t>Here is how you will know that I am the one true God,</a:t>
            </a:r>
          </a:p>
          <a:p>
            <a:endParaRPr lang="en-US" sz="3200" i="1" dirty="0"/>
          </a:p>
          <a:p>
            <a:r>
              <a:rPr lang="en-US" sz="3200" i="1" dirty="0"/>
              <a:t> and those so-called ‘gods’ are nothing: I will tell you </a:t>
            </a:r>
          </a:p>
          <a:p>
            <a:endParaRPr lang="en-US" sz="3200" i="1" dirty="0"/>
          </a:p>
          <a:p>
            <a:r>
              <a:rPr lang="en-US" sz="3200" i="1" dirty="0"/>
              <a:t>the end from the beginning; I will tell you what will </a:t>
            </a:r>
          </a:p>
          <a:p>
            <a:endParaRPr lang="en-US" sz="3200" i="1" dirty="0"/>
          </a:p>
          <a:p>
            <a:r>
              <a:rPr lang="en-US" sz="3200" i="1" dirty="0"/>
              <a:t>happen before it happens, and then when those </a:t>
            </a:r>
          </a:p>
          <a:p>
            <a:endParaRPr lang="en-US" sz="3200" i="1" dirty="0"/>
          </a:p>
          <a:p>
            <a:r>
              <a:rPr lang="en-US" sz="3200" i="1" dirty="0"/>
              <a:t>things come to pass, that will be the proof to you that I </a:t>
            </a:r>
          </a:p>
          <a:p>
            <a:endParaRPr lang="en-US" sz="3200" i="1" dirty="0"/>
          </a:p>
          <a:p>
            <a:r>
              <a:rPr lang="en-US" sz="3200" i="1" dirty="0"/>
              <a:t>alone am God.   </a:t>
            </a:r>
            <a:r>
              <a:rPr lang="en-US" sz="3200" dirty="0"/>
              <a:t> </a:t>
            </a:r>
            <a:r>
              <a:rPr lang="en-US" sz="3200" dirty="0">
                <a:hlinkClick r:id="rId3"/>
              </a:rPr>
              <a:t>Isaiah 44:6-8; 46:9-10; 48:5-6</a:t>
            </a:r>
            <a:endParaRPr lang="en-US" sz="3200" dirty="0"/>
          </a:p>
        </p:txBody>
      </p:sp>
    </p:spTree>
    <p:extLst>
      <p:ext uri="{BB962C8B-B14F-4D97-AF65-F5344CB8AC3E}">
        <p14:creationId xmlns:p14="http://schemas.microsoft.com/office/powerpoint/2010/main" val="30604723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509200"/>
          </a:xfrm>
          <a:prstGeom prst="rect">
            <a:avLst/>
          </a:prstGeom>
          <a:noFill/>
        </p:spPr>
        <p:txBody>
          <a:bodyPr wrap="square" rtlCol="0">
            <a:spAutoFit/>
          </a:bodyPr>
          <a:lstStyle/>
          <a:p>
            <a:r>
              <a:rPr lang="en-US" sz="3200" b="1" u="sng" dirty="0"/>
              <a:t>Christ’s Probability</a:t>
            </a:r>
          </a:p>
          <a:p>
            <a:pPr marL="457200"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To meet the eight major OT prophecies</a:t>
            </a:r>
          </a:p>
          <a:p>
            <a:pPr marL="1371600" lvl="2" indent="-457200">
              <a:buFont typeface="Arial" panose="020B0604020202020204" pitchFamily="34" charset="0"/>
              <a:buChar char="•"/>
            </a:pPr>
            <a:endParaRPr lang="en-US" sz="3200" dirty="0"/>
          </a:p>
          <a:p>
            <a:pPr lvl="4"/>
            <a:r>
              <a:rPr lang="en-US" sz="3200" dirty="0"/>
              <a:t>1 chance in 10</a:t>
            </a:r>
            <a:r>
              <a:rPr lang="en-US" sz="3200" baseline="30000" dirty="0"/>
              <a:t>17</a:t>
            </a:r>
            <a:r>
              <a:rPr lang="en-US" sz="3200" dirty="0"/>
              <a:t> power</a:t>
            </a:r>
          </a:p>
          <a:p>
            <a:pPr lvl="4"/>
            <a:r>
              <a:rPr lang="en-US" sz="3200" dirty="0"/>
              <a:t>1 in 100,000,000,000,000,000,</a:t>
            </a:r>
          </a:p>
          <a:p>
            <a:pPr lvl="4"/>
            <a:endParaRPr lang="en-US" sz="3200" dirty="0"/>
          </a:p>
          <a:p>
            <a:pPr marL="1428750" lvl="2" indent="-514350">
              <a:buFont typeface="+mj-lt"/>
              <a:buAutoNum type="arabicPeriod"/>
            </a:pPr>
            <a:r>
              <a:rPr lang="en-US" sz="3200" dirty="0"/>
              <a:t>Cover all of Texas with silver dollars</a:t>
            </a:r>
          </a:p>
          <a:p>
            <a:pPr marL="1428750" lvl="2" indent="-514350">
              <a:buFont typeface="+mj-lt"/>
              <a:buAutoNum type="arabicPeriod"/>
            </a:pPr>
            <a:r>
              <a:rPr lang="en-US" sz="3200" dirty="0"/>
              <a:t>Mark one silver dollar</a:t>
            </a:r>
          </a:p>
          <a:p>
            <a:pPr marL="1428750" lvl="2" indent="-514350">
              <a:buFont typeface="+mj-lt"/>
              <a:buAutoNum type="arabicPeriod"/>
            </a:pPr>
            <a:r>
              <a:rPr lang="en-US" sz="3200" dirty="0"/>
              <a:t>A blind folded person picks the marked one on the first try</a:t>
            </a:r>
          </a:p>
        </p:txBody>
      </p:sp>
    </p:spTree>
    <p:extLst>
      <p:ext uri="{BB962C8B-B14F-4D97-AF65-F5344CB8AC3E}">
        <p14:creationId xmlns:p14="http://schemas.microsoft.com/office/powerpoint/2010/main" val="14066988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87942" y="447387"/>
            <a:ext cx="9897533" cy="5509200"/>
          </a:xfrm>
          <a:prstGeom prst="rect">
            <a:avLst/>
          </a:prstGeom>
          <a:noFill/>
        </p:spPr>
        <p:txBody>
          <a:bodyPr wrap="square" rtlCol="0">
            <a:spAutoFit/>
          </a:bodyPr>
          <a:lstStyle/>
          <a:p>
            <a:r>
              <a:rPr lang="en-US" sz="3200" b="1" u="sng" dirty="0"/>
              <a:t>Eight Major Prophecies</a:t>
            </a:r>
          </a:p>
          <a:p>
            <a:pPr marL="457200" indent="-457200">
              <a:buFont typeface="Arial" panose="020B0604020202020204" pitchFamily="34" charset="0"/>
              <a:buChar char="•"/>
            </a:pPr>
            <a:endParaRPr lang="en-US" sz="3200" dirty="0"/>
          </a:p>
          <a:p>
            <a:pPr marL="1428750" lvl="2" indent="-514350">
              <a:buFont typeface="+mj-lt"/>
              <a:buAutoNum type="arabicPeriod"/>
            </a:pPr>
            <a:r>
              <a:rPr lang="en-US" sz="3200" dirty="0"/>
              <a:t>Born in Bethlehem</a:t>
            </a:r>
          </a:p>
          <a:p>
            <a:pPr marL="1428750" lvl="2" indent="-514350">
              <a:buFont typeface="+mj-lt"/>
              <a:buAutoNum type="arabicPeriod"/>
            </a:pPr>
            <a:r>
              <a:rPr lang="en-US" sz="3200" dirty="0"/>
              <a:t>Messenger would prepare the way</a:t>
            </a:r>
          </a:p>
          <a:p>
            <a:pPr marL="1428750" lvl="2" indent="-514350">
              <a:buFont typeface="+mj-lt"/>
              <a:buAutoNum type="arabicPeriod"/>
            </a:pPr>
            <a:r>
              <a:rPr lang="en-US" sz="3200" dirty="0"/>
              <a:t>Ride in on a donkey</a:t>
            </a:r>
          </a:p>
          <a:p>
            <a:pPr marL="1428750" lvl="2" indent="-514350">
              <a:buFont typeface="+mj-lt"/>
              <a:buAutoNum type="arabicPeriod"/>
            </a:pPr>
            <a:r>
              <a:rPr lang="en-US" sz="3200" dirty="0"/>
              <a:t>Betrayed by a friend</a:t>
            </a:r>
          </a:p>
          <a:p>
            <a:pPr marL="1428750" lvl="2" indent="-514350">
              <a:buFont typeface="+mj-lt"/>
              <a:buAutoNum type="arabicPeriod"/>
            </a:pPr>
            <a:r>
              <a:rPr lang="en-US" sz="3200" dirty="0"/>
              <a:t>Betrayed for 30 pieces of silver</a:t>
            </a:r>
          </a:p>
          <a:p>
            <a:pPr marL="1428750" lvl="2" indent="-514350">
              <a:buFont typeface="+mj-lt"/>
              <a:buAutoNum type="arabicPeriod"/>
            </a:pPr>
            <a:r>
              <a:rPr lang="en-US" sz="3200" dirty="0"/>
              <a:t>Betrayal money used to purchase a potter’s field</a:t>
            </a:r>
          </a:p>
          <a:p>
            <a:pPr marL="1428750" lvl="2" indent="-514350">
              <a:buFont typeface="+mj-lt"/>
              <a:buAutoNum type="arabicPeriod"/>
            </a:pPr>
            <a:r>
              <a:rPr lang="en-US" sz="3200" dirty="0"/>
              <a:t>Messiah will remain silent at the trial</a:t>
            </a:r>
          </a:p>
          <a:p>
            <a:pPr marL="1428750" lvl="2" indent="-514350">
              <a:buFont typeface="+mj-lt"/>
              <a:buAutoNum type="arabicPeriod"/>
            </a:pPr>
            <a:r>
              <a:rPr lang="en-US" sz="3200" dirty="0"/>
              <a:t>Messiah will have his hands &amp; feet pierced</a:t>
            </a:r>
          </a:p>
        </p:txBody>
      </p:sp>
    </p:spTree>
    <p:extLst>
      <p:ext uri="{BB962C8B-B14F-4D97-AF65-F5344CB8AC3E}">
        <p14:creationId xmlns:p14="http://schemas.microsoft.com/office/powerpoint/2010/main" val="36574528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509200"/>
          </a:xfrm>
          <a:prstGeom prst="rect">
            <a:avLst/>
          </a:prstGeom>
          <a:noFill/>
        </p:spPr>
        <p:txBody>
          <a:bodyPr wrap="square" rtlCol="0">
            <a:spAutoFit/>
          </a:bodyPr>
          <a:lstStyle/>
          <a:p>
            <a:r>
              <a:rPr lang="en-US" sz="3200" dirty="0"/>
              <a:t>OT Prophecies are organized into 5 areas</a:t>
            </a:r>
          </a:p>
          <a:p>
            <a:pPr marL="457200"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Lineage of the Messiah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Birth of the Messiah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Ministry of the Messiah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Suffering Servant</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The Crucifixion</a:t>
            </a:r>
          </a:p>
        </p:txBody>
      </p:sp>
    </p:spTree>
    <p:extLst>
      <p:ext uri="{BB962C8B-B14F-4D97-AF65-F5344CB8AC3E}">
        <p14:creationId xmlns:p14="http://schemas.microsoft.com/office/powerpoint/2010/main" val="150103271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19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139869"/>
          </a:xfrm>
          <a:prstGeom prst="rect">
            <a:avLst/>
          </a:prstGeom>
          <a:noFill/>
        </p:spPr>
        <p:txBody>
          <a:bodyPr wrap="square" rtlCol="0">
            <a:spAutoFit/>
          </a:bodyPr>
          <a:lstStyle/>
          <a:p>
            <a:pPr lvl="1"/>
            <a:r>
              <a:rPr lang="en-US" sz="4000" b="1" u="sng" dirty="0"/>
              <a:t>Lineage of the Messiah</a:t>
            </a:r>
          </a:p>
          <a:p>
            <a:pPr lvl="1"/>
            <a:endParaRPr lang="en-US" sz="3200" dirty="0"/>
          </a:p>
          <a:p>
            <a:pPr marL="1371600" lvl="2" indent="-457200">
              <a:buFont typeface="Arial" panose="020B0604020202020204" pitchFamily="34" charset="0"/>
              <a:buChar char="•"/>
            </a:pPr>
            <a:r>
              <a:rPr lang="en-US" sz="3200" dirty="0"/>
              <a:t>Genesis &amp; 2 Samuel</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Establishes:</a:t>
            </a:r>
          </a:p>
          <a:p>
            <a:pPr marL="1828800" lvl="3" indent="-457200">
              <a:buFont typeface="Arial" panose="020B0604020202020204" pitchFamily="34" charset="0"/>
              <a:buChar char="•"/>
            </a:pPr>
            <a:r>
              <a:rPr lang="en-US" sz="3200" dirty="0"/>
              <a:t>God controlled</a:t>
            </a:r>
          </a:p>
          <a:p>
            <a:pPr marL="1828800" lvl="3" indent="-457200">
              <a:buFont typeface="Arial" panose="020B0604020202020204" pitchFamily="34" charset="0"/>
              <a:buChar char="•"/>
            </a:pPr>
            <a:r>
              <a:rPr lang="en-US" sz="3200" dirty="0"/>
              <a:t>Seed of a woman that God chose</a:t>
            </a:r>
          </a:p>
          <a:p>
            <a:pPr marL="1828800" lvl="3" indent="-457200">
              <a:buFont typeface="Arial" panose="020B0604020202020204" pitchFamily="34" charset="0"/>
              <a:buChar char="•"/>
            </a:pPr>
            <a:r>
              <a:rPr lang="en-US" sz="3200" dirty="0"/>
              <a:t>Descendant of Abraham</a:t>
            </a:r>
          </a:p>
          <a:p>
            <a:pPr marL="1828800" lvl="3" indent="-457200">
              <a:buFont typeface="Arial" panose="020B0604020202020204" pitchFamily="34" charset="0"/>
              <a:buChar char="•"/>
            </a:pPr>
            <a:r>
              <a:rPr lang="en-US" sz="3200" dirty="0"/>
              <a:t>Throne of David</a:t>
            </a:r>
          </a:p>
          <a:p>
            <a:pPr marL="1828800" lvl="3" indent="-457200">
              <a:buFont typeface="Arial" panose="020B0604020202020204" pitchFamily="34" charset="0"/>
              <a:buChar char="•"/>
            </a:pPr>
            <a:r>
              <a:rPr lang="en-US" sz="3200" dirty="0"/>
              <a:t>Tribe of Judah</a:t>
            </a:r>
          </a:p>
        </p:txBody>
      </p:sp>
    </p:spTree>
    <p:extLst>
      <p:ext uri="{BB962C8B-B14F-4D97-AF65-F5344CB8AC3E}">
        <p14:creationId xmlns:p14="http://schemas.microsoft.com/office/powerpoint/2010/main" val="14409627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3609975" y="3200400"/>
            <a:ext cx="5029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866" tIns="33338" rIns="67866" bIns="33338"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endParaRPr lang="en-US" altLang="en-US">
              <a:latin typeface="Arial" charset="0"/>
              <a:cs typeface="Arial" charset="0"/>
            </a:endParaRPr>
          </a:p>
        </p:txBody>
      </p:sp>
      <p:sp>
        <p:nvSpPr>
          <p:cNvPr id="3077" name="TextBox 1"/>
          <p:cNvSpPr txBox="1">
            <a:spLocks noChangeArrowheads="1"/>
          </p:cNvSpPr>
          <p:nvPr/>
        </p:nvSpPr>
        <p:spPr bwMode="auto">
          <a:xfrm>
            <a:off x="991507" y="458109"/>
            <a:ext cx="800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3600" b="1" i="1">
                <a:latin typeface="+mj-lt"/>
                <a:cs typeface="Arial" charset="0"/>
              </a:rPr>
              <a:t>FBC Liberty Small Group</a:t>
            </a:r>
          </a:p>
        </p:txBody>
      </p:sp>
      <p:sp>
        <p:nvSpPr>
          <p:cNvPr id="6" name="Rectangle 2"/>
          <p:cNvSpPr txBox="1">
            <a:spLocks noChangeArrowheads="1"/>
          </p:cNvSpPr>
          <p:nvPr/>
        </p:nvSpPr>
        <p:spPr bwMode="auto">
          <a:xfrm>
            <a:off x="508000" y="1470212"/>
            <a:ext cx="7224272" cy="425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lgn="l" rtl="0" eaLnBrk="0" fontAlgn="base" hangingPunct="0">
              <a:spcBef>
                <a:spcPct val="0"/>
              </a:spcBef>
              <a:spcAft>
                <a:spcPct val="0"/>
              </a:spcAft>
              <a:defRPr sz="4000" b="1" i="1">
                <a:solidFill>
                  <a:schemeClr val="tx2"/>
                </a:solidFill>
                <a:latin typeface="+mj-lt"/>
                <a:ea typeface="+mj-ea"/>
                <a:cs typeface="+mj-cs"/>
              </a:defRPr>
            </a:lvl1pPr>
            <a:lvl2pPr algn="l" rtl="0" eaLnBrk="0" fontAlgn="base" hangingPunct="0">
              <a:spcBef>
                <a:spcPct val="0"/>
              </a:spcBef>
              <a:spcAft>
                <a:spcPct val="0"/>
              </a:spcAft>
              <a:defRPr sz="4000" b="1" i="1">
                <a:solidFill>
                  <a:schemeClr val="tx2"/>
                </a:solidFill>
                <a:latin typeface="Arial" charset="0"/>
              </a:defRPr>
            </a:lvl2pPr>
            <a:lvl3pPr algn="l" rtl="0" eaLnBrk="0" fontAlgn="base" hangingPunct="0">
              <a:spcBef>
                <a:spcPct val="0"/>
              </a:spcBef>
              <a:spcAft>
                <a:spcPct val="0"/>
              </a:spcAft>
              <a:defRPr sz="4000" b="1" i="1">
                <a:solidFill>
                  <a:schemeClr val="tx2"/>
                </a:solidFill>
                <a:latin typeface="Arial" charset="0"/>
              </a:defRPr>
            </a:lvl3pPr>
            <a:lvl4pPr algn="l" rtl="0" eaLnBrk="0" fontAlgn="base" hangingPunct="0">
              <a:spcBef>
                <a:spcPct val="0"/>
              </a:spcBef>
              <a:spcAft>
                <a:spcPct val="0"/>
              </a:spcAft>
              <a:defRPr sz="4000" b="1" i="1">
                <a:solidFill>
                  <a:schemeClr val="tx2"/>
                </a:solidFill>
                <a:latin typeface="Arial" charset="0"/>
              </a:defRPr>
            </a:lvl4pPr>
            <a:lvl5pPr algn="l" rtl="0" eaLnBrk="0" fontAlgn="base" hangingPunct="0">
              <a:spcBef>
                <a:spcPct val="0"/>
              </a:spcBef>
              <a:spcAft>
                <a:spcPct val="0"/>
              </a:spcAft>
              <a:defRPr sz="4000" b="1" i="1">
                <a:solidFill>
                  <a:schemeClr val="tx2"/>
                </a:solidFill>
                <a:latin typeface="Arial" charset="0"/>
              </a:defRPr>
            </a:lvl5pPr>
            <a:lvl6pPr marL="457200" algn="l" rtl="0" fontAlgn="base">
              <a:spcBef>
                <a:spcPct val="0"/>
              </a:spcBef>
              <a:spcAft>
                <a:spcPct val="0"/>
              </a:spcAft>
              <a:defRPr sz="4000" b="1" i="1">
                <a:solidFill>
                  <a:schemeClr val="tx2"/>
                </a:solidFill>
                <a:latin typeface="Arial" charset="0"/>
              </a:defRPr>
            </a:lvl6pPr>
            <a:lvl7pPr marL="914400" algn="l" rtl="0" fontAlgn="base">
              <a:spcBef>
                <a:spcPct val="0"/>
              </a:spcBef>
              <a:spcAft>
                <a:spcPct val="0"/>
              </a:spcAft>
              <a:defRPr sz="4000" b="1" i="1">
                <a:solidFill>
                  <a:schemeClr val="tx2"/>
                </a:solidFill>
                <a:latin typeface="Arial" charset="0"/>
              </a:defRPr>
            </a:lvl7pPr>
            <a:lvl8pPr marL="1371600" algn="l" rtl="0" fontAlgn="base">
              <a:spcBef>
                <a:spcPct val="0"/>
              </a:spcBef>
              <a:spcAft>
                <a:spcPct val="0"/>
              </a:spcAft>
              <a:defRPr sz="4000" b="1" i="1">
                <a:solidFill>
                  <a:schemeClr val="tx2"/>
                </a:solidFill>
                <a:latin typeface="Arial" charset="0"/>
              </a:defRPr>
            </a:lvl8pPr>
            <a:lvl9pPr marL="1828800" algn="l" rtl="0" fontAlgn="base">
              <a:spcBef>
                <a:spcPct val="0"/>
              </a:spcBef>
              <a:spcAft>
                <a:spcPct val="0"/>
              </a:spcAft>
              <a:defRPr sz="4000" b="1" i="1">
                <a:solidFill>
                  <a:schemeClr val="tx2"/>
                </a:solidFill>
                <a:latin typeface="Arial" charset="0"/>
              </a:defRPr>
            </a:lvl9pPr>
          </a:lstStyle>
          <a:p>
            <a:pPr algn="ctr" eaLnBrk="1" hangingPunct="1">
              <a:defRPr/>
            </a:pPr>
            <a:endParaRPr lang="en-US" altLang="en-US" sz="5400" i="0" kern="0" dirty="0">
              <a:solidFill>
                <a:schemeClr val="tx1"/>
              </a:solidFill>
              <a:latin typeface="+mn-lt"/>
            </a:endParaRPr>
          </a:p>
          <a:p>
            <a:pPr algn="ctr" eaLnBrk="1" hangingPunct="1">
              <a:defRPr/>
            </a:pPr>
            <a:r>
              <a:rPr lang="en-US" altLang="en-US" sz="5400" i="0" kern="0" dirty="0">
                <a:solidFill>
                  <a:schemeClr val="tx1"/>
                </a:solidFill>
                <a:latin typeface="+mn-lt"/>
              </a:rPr>
              <a:t>The Answer and Plan</a:t>
            </a:r>
          </a:p>
          <a:p>
            <a:pPr algn="ctr" eaLnBrk="1" hangingPunct="1">
              <a:defRPr/>
            </a:pPr>
            <a:endParaRPr lang="en-US" altLang="en-US" sz="5400" i="0" kern="0" dirty="0">
              <a:solidFill>
                <a:schemeClr val="tx1"/>
              </a:solidFill>
              <a:latin typeface="+mn-lt"/>
            </a:endParaRPr>
          </a:p>
          <a:p>
            <a:pPr algn="ctr" eaLnBrk="1" hangingPunct="1">
              <a:defRPr/>
            </a:pPr>
            <a:r>
              <a:rPr lang="en-US" altLang="en-US" i="0" kern="0" dirty="0">
                <a:solidFill>
                  <a:schemeClr val="tx1"/>
                </a:solidFill>
                <a:latin typeface="+mn-lt"/>
              </a:rPr>
              <a:t>Session #5     April 19, 2026</a:t>
            </a:r>
          </a:p>
          <a:p>
            <a:pPr algn="ctr" eaLnBrk="1" hangingPunct="1">
              <a:defRPr/>
            </a:pPr>
            <a:r>
              <a:rPr lang="en-US" altLang="en-US" i="0" kern="0" dirty="0">
                <a:solidFill>
                  <a:schemeClr val="tx1"/>
                </a:solidFill>
                <a:latin typeface="+mn-lt"/>
              </a:rPr>
              <a:t> </a:t>
            </a:r>
            <a:endParaRPr lang="en-US" altLang="en-US" sz="3075" kern="0" dirty="0">
              <a:solidFill>
                <a:schemeClr val="tx1"/>
              </a:solidFill>
            </a:endParaRPr>
          </a:p>
        </p:txBody>
      </p:sp>
      <p:grpSp>
        <p:nvGrpSpPr>
          <p:cNvPr id="2" name="Group 1">
            <a:extLst>
              <a:ext uri="{FF2B5EF4-FFF2-40B4-BE49-F238E27FC236}">
                <a16:creationId xmlns:a16="http://schemas.microsoft.com/office/drawing/2014/main" id="{498A9289-8DC0-2408-65E0-AF7AAF4DF0CA}"/>
              </a:ext>
            </a:extLst>
          </p:cNvPr>
          <p:cNvGrpSpPr/>
          <p:nvPr/>
        </p:nvGrpSpPr>
        <p:grpSpPr>
          <a:xfrm>
            <a:off x="7732272" y="0"/>
            <a:ext cx="4137891" cy="3170099"/>
            <a:chOff x="729673" y="0"/>
            <a:chExt cx="4137891" cy="3170099"/>
          </a:xfrm>
        </p:grpSpPr>
        <p:sp>
          <p:nvSpPr>
            <p:cNvPr id="3" name="TextBox 2">
              <a:extLst>
                <a:ext uri="{FF2B5EF4-FFF2-40B4-BE49-F238E27FC236}">
                  <a16:creationId xmlns:a16="http://schemas.microsoft.com/office/drawing/2014/main" id="{D6641CFA-1D28-82B4-FDA9-03A5B3C698CA}"/>
                </a:ext>
              </a:extLst>
            </p:cNvPr>
            <p:cNvSpPr txBox="1"/>
            <p:nvPr/>
          </p:nvSpPr>
          <p:spPr>
            <a:xfrm>
              <a:off x="729673" y="1538161"/>
              <a:ext cx="1348509" cy="923330"/>
            </a:xfrm>
            <a:prstGeom prst="rect">
              <a:avLst/>
            </a:prstGeom>
            <a:noFill/>
          </p:spPr>
          <p:txBody>
            <a:bodyPr wrap="square" rtlCol="0">
              <a:spAutoFit/>
            </a:bodyPr>
            <a:lstStyle/>
            <a:p>
              <a:r>
                <a:rPr lang="en-US" b="1">
                  <a:latin typeface="Goudy Old Style" panose="02020502050305020303" pitchFamily="18" charset="0"/>
                </a:rPr>
                <a:t>Prophecies to Jesus Christ</a:t>
              </a:r>
            </a:p>
          </p:txBody>
        </p:sp>
        <p:grpSp>
          <p:nvGrpSpPr>
            <p:cNvPr id="4" name="Group 3">
              <a:extLst>
                <a:ext uri="{FF2B5EF4-FFF2-40B4-BE49-F238E27FC236}">
                  <a16:creationId xmlns:a16="http://schemas.microsoft.com/office/drawing/2014/main" id="{02CA066B-276A-B5F2-E2D7-E487B6CA374E}"/>
                </a:ext>
              </a:extLst>
            </p:cNvPr>
            <p:cNvGrpSpPr/>
            <p:nvPr/>
          </p:nvGrpSpPr>
          <p:grpSpPr>
            <a:xfrm>
              <a:off x="1625601" y="0"/>
              <a:ext cx="3241963" cy="3170099"/>
              <a:chOff x="563419" y="55418"/>
              <a:chExt cx="3241963" cy="3170099"/>
            </a:xfrm>
          </p:grpSpPr>
          <p:sp>
            <p:nvSpPr>
              <p:cNvPr id="5" name="TextBox 4">
                <a:extLst>
                  <a:ext uri="{FF2B5EF4-FFF2-40B4-BE49-F238E27FC236}">
                    <a16:creationId xmlns:a16="http://schemas.microsoft.com/office/drawing/2014/main" id="{BE769B59-CD79-9598-89A8-F1A32D54C12E}"/>
                  </a:ext>
                </a:extLst>
              </p:cNvPr>
              <p:cNvSpPr txBox="1"/>
              <p:nvPr/>
            </p:nvSpPr>
            <p:spPr>
              <a:xfrm>
                <a:off x="563419" y="55418"/>
                <a:ext cx="2789382" cy="3170099"/>
              </a:xfrm>
              <a:prstGeom prst="rect">
                <a:avLst/>
              </a:prstGeom>
              <a:noFill/>
            </p:spPr>
            <p:txBody>
              <a:bodyPr wrap="square" rtlCol="0">
                <a:spAutoFit/>
              </a:bodyPr>
              <a:lstStyle/>
              <a:p>
                <a:r>
                  <a:rPr lang="en-US" sz="20000" i="1">
                    <a:solidFill>
                      <a:srgbClr val="FFC000"/>
                    </a:solidFill>
                    <a:latin typeface="Goudy Old Style" panose="02020502050305020303" pitchFamily="18" charset="0"/>
                  </a:rPr>
                  <a:t>F</a:t>
                </a:r>
              </a:p>
            </p:txBody>
          </p:sp>
          <p:sp>
            <p:nvSpPr>
              <p:cNvPr id="7" name="TextBox 6">
                <a:extLst>
                  <a:ext uri="{FF2B5EF4-FFF2-40B4-BE49-F238E27FC236}">
                    <a16:creationId xmlns:a16="http://schemas.microsoft.com/office/drawing/2014/main" id="{143EDC9C-911C-4DA4-0A22-ADD6502C83A6}"/>
                  </a:ext>
                </a:extLst>
              </p:cNvPr>
              <p:cNvSpPr txBox="1"/>
              <p:nvPr/>
            </p:nvSpPr>
            <p:spPr>
              <a:xfrm>
                <a:off x="1865745" y="1223528"/>
                <a:ext cx="1939637" cy="584775"/>
              </a:xfrm>
              <a:prstGeom prst="rect">
                <a:avLst/>
              </a:prstGeom>
              <a:noFill/>
            </p:spPr>
            <p:txBody>
              <a:bodyPr wrap="square" rtlCol="0">
                <a:spAutoFit/>
              </a:bodyPr>
              <a:lstStyle/>
              <a:p>
                <a:r>
                  <a:rPr lang="en-US" sz="3200" err="1">
                    <a:solidFill>
                      <a:srgbClr val="FFC000"/>
                    </a:solidFill>
                    <a:latin typeface="Goudy Old Style" panose="02020502050305020303" pitchFamily="18" charset="0"/>
                  </a:rPr>
                  <a:t>oretold</a:t>
                </a:r>
                <a:r>
                  <a:rPr lang="en-US" sz="3200">
                    <a:solidFill>
                      <a:srgbClr val="FFC000"/>
                    </a:solidFill>
                    <a:latin typeface="Goudy Old Style" panose="02020502050305020303" pitchFamily="18" charset="0"/>
                  </a:rPr>
                  <a:t> &amp;</a:t>
                </a:r>
                <a:endParaRPr lang="en-US" sz="3200">
                  <a:solidFill>
                    <a:srgbClr val="FFC000"/>
                  </a:solidFill>
                </a:endParaRPr>
              </a:p>
            </p:txBody>
          </p:sp>
          <p:sp>
            <p:nvSpPr>
              <p:cNvPr id="8" name="TextBox 7">
                <a:extLst>
                  <a:ext uri="{FF2B5EF4-FFF2-40B4-BE49-F238E27FC236}">
                    <a16:creationId xmlns:a16="http://schemas.microsoft.com/office/drawing/2014/main" id="{CF71BEB6-BD3C-EC2E-18E1-F77F4C7D53D9}"/>
                  </a:ext>
                </a:extLst>
              </p:cNvPr>
              <p:cNvSpPr txBox="1"/>
              <p:nvPr/>
            </p:nvSpPr>
            <p:spPr>
              <a:xfrm>
                <a:off x="1302328" y="1932134"/>
                <a:ext cx="2050473" cy="584775"/>
              </a:xfrm>
              <a:prstGeom prst="rect">
                <a:avLst/>
              </a:prstGeom>
              <a:noFill/>
            </p:spPr>
            <p:txBody>
              <a:bodyPr wrap="square" rtlCol="0">
                <a:spAutoFit/>
              </a:bodyPr>
              <a:lstStyle/>
              <a:p>
                <a:r>
                  <a:rPr lang="en-US" sz="3200" err="1">
                    <a:solidFill>
                      <a:srgbClr val="FFC000"/>
                    </a:solidFill>
                    <a:latin typeface="Goudy Old Style" panose="02020502050305020303" pitchFamily="18" charset="0"/>
                  </a:rPr>
                  <a:t>ulfilled</a:t>
                </a:r>
                <a:endParaRPr lang="en-US" sz="3200">
                  <a:solidFill>
                    <a:srgbClr val="FFC000"/>
                  </a:solidFill>
                  <a:latin typeface="Goudy Old Style" panose="02020502050305020303" pitchFamily="18" charset="0"/>
                </a:endParaRPr>
              </a:p>
            </p:txBody>
          </p:sp>
        </p:grpSp>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20</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632311"/>
          </a:xfrm>
          <a:prstGeom prst="rect">
            <a:avLst/>
          </a:prstGeom>
          <a:noFill/>
        </p:spPr>
        <p:txBody>
          <a:bodyPr wrap="square" rtlCol="0">
            <a:spAutoFit/>
          </a:bodyPr>
          <a:lstStyle/>
          <a:p>
            <a:pPr lvl="1"/>
            <a:r>
              <a:rPr lang="en-US" sz="4000" b="1" u="sng" dirty="0"/>
              <a:t>Birth of the Messiah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Isaiah, Micah, Hosea, Jeremiah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Born of a Virgin</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Born in Bethlehem</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Flight to Egypt</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Massacre of the Innocents</a:t>
            </a:r>
          </a:p>
        </p:txBody>
      </p:sp>
    </p:spTree>
    <p:extLst>
      <p:ext uri="{BB962C8B-B14F-4D97-AF65-F5344CB8AC3E}">
        <p14:creationId xmlns:p14="http://schemas.microsoft.com/office/powerpoint/2010/main" val="29746962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21</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632311"/>
          </a:xfrm>
          <a:prstGeom prst="rect">
            <a:avLst/>
          </a:prstGeom>
          <a:noFill/>
        </p:spPr>
        <p:txBody>
          <a:bodyPr wrap="square" rtlCol="0">
            <a:spAutoFit/>
          </a:bodyPr>
          <a:lstStyle/>
          <a:p>
            <a:pPr lvl="1"/>
            <a:r>
              <a:rPr lang="en-US" sz="4000" b="1" u="sng" dirty="0"/>
              <a:t>Ministry of the Messiah</a:t>
            </a:r>
          </a:p>
          <a:p>
            <a:pPr lvl="1"/>
            <a:endParaRPr lang="en-US" sz="3200" dirty="0"/>
          </a:p>
          <a:p>
            <a:pPr marL="1371600" lvl="2" indent="-457200">
              <a:buFont typeface="Arial" panose="020B0604020202020204" pitchFamily="34" charset="0"/>
              <a:buChar char="•"/>
            </a:pPr>
            <a:r>
              <a:rPr lang="en-US" sz="3200" dirty="0"/>
              <a:t>Isaiah, Malachi, Zacharia</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Anointed with the Spirit</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Ministry in Galilee</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Triumphant entry on a donkey</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Preceded by a Messenger</a:t>
            </a:r>
          </a:p>
        </p:txBody>
      </p:sp>
    </p:spTree>
    <p:extLst>
      <p:ext uri="{BB962C8B-B14F-4D97-AF65-F5344CB8AC3E}">
        <p14:creationId xmlns:p14="http://schemas.microsoft.com/office/powerpoint/2010/main" val="280036494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22</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632311"/>
          </a:xfrm>
          <a:prstGeom prst="rect">
            <a:avLst/>
          </a:prstGeom>
          <a:noFill/>
        </p:spPr>
        <p:txBody>
          <a:bodyPr wrap="square" rtlCol="0">
            <a:spAutoFit/>
          </a:bodyPr>
          <a:lstStyle/>
          <a:p>
            <a:pPr lvl="1"/>
            <a:r>
              <a:rPr lang="en-US" sz="4000" b="1" u="sng" dirty="0"/>
              <a:t>Suffering Servant</a:t>
            </a:r>
          </a:p>
          <a:p>
            <a:pPr marL="1371600" lvl="2" indent="-457200">
              <a:buFont typeface="Arial" panose="020B0604020202020204" pitchFamily="34" charset="0"/>
              <a:buChar char="•"/>
            </a:pPr>
            <a:endParaRPr lang="en-US" sz="3200" b="1" u="sng" dirty="0"/>
          </a:p>
          <a:p>
            <a:pPr marL="1371600" lvl="2" indent="-457200">
              <a:buFont typeface="Arial" panose="020B0604020202020204" pitchFamily="34" charset="0"/>
              <a:buChar char="•"/>
            </a:pPr>
            <a:r>
              <a:rPr lang="en-US" sz="3200" dirty="0"/>
              <a:t>Isaiah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Despised &amp; Rejected</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Bearing Our Sins</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Silence Before His Accusers</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Numbered with Transgressors</a:t>
            </a:r>
          </a:p>
        </p:txBody>
      </p:sp>
    </p:spTree>
    <p:extLst>
      <p:ext uri="{BB962C8B-B14F-4D97-AF65-F5344CB8AC3E}">
        <p14:creationId xmlns:p14="http://schemas.microsoft.com/office/powerpoint/2010/main" val="24890130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1055158" y="549275"/>
            <a:ext cx="9897533" cy="5632311"/>
          </a:xfrm>
          <a:prstGeom prst="rect">
            <a:avLst/>
          </a:prstGeom>
          <a:noFill/>
        </p:spPr>
        <p:txBody>
          <a:bodyPr wrap="square" rtlCol="0">
            <a:spAutoFit/>
          </a:bodyPr>
          <a:lstStyle/>
          <a:p>
            <a:pPr lvl="1"/>
            <a:r>
              <a:rPr lang="en-US" sz="4000" b="1" u="sng" dirty="0"/>
              <a:t>The Crucifixion</a:t>
            </a:r>
          </a:p>
          <a:p>
            <a:pPr marL="1371600" lvl="2" indent="-457200">
              <a:buFont typeface="Arial" panose="020B0604020202020204" pitchFamily="34" charset="0"/>
              <a:buChar char="•"/>
            </a:pPr>
            <a:endParaRPr lang="en-US" sz="3200" b="1" u="sng" dirty="0"/>
          </a:p>
          <a:p>
            <a:pPr marL="1371600" lvl="2" indent="-457200">
              <a:buFont typeface="Arial" panose="020B0604020202020204" pitchFamily="34" charset="0"/>
              <a:buChar char="•"/>
            </a:pPr>
            <a:r>
              <a:rPr lang="en-US" sz="3200" dirty="0"/>
              <a:t>Psalms, Zachariah</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My God, Why Have You Forsaken Me?</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Mocked by Onlookers</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Cast Lots for His Clothing</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359272244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1055158" y="701675"/>
            <a:ext cx="9897533" cy="3662541"/>
          </a:xfrm>
          <a:prstGeom prst="rect">
            <a:avLst/>
          </a:prstGeom>
          <a:noFill/>
        </p:spPr>
        <p:txBody>
          <a:bodyPr wrap="square" rtlCol="0">
            <a:spAutoFit/>
          </a:bodyPr>
          <a:lstStyle/>
          <a:p>
            <a:pPr lvl="1"/>
            <a:r>
              <a:rPr lang="en-US" sz="4000" b="1" u="sng" dirty="0"/>
              <a:t>The Crucifixion, </a:t>
            </a:r>
            <a:r>
              <a:rPr lang="en-US" sz="4000" b="1" u="sng" dirty="0" err="1"/>
              <a:t>con’t</a:t>
            </a:r>
            <a:r>
              <a:rPr lang="en-US" sz="4000" b="1" u="sng" dirty="0"/>
              <a:t>.</a:t>
            </a:r>
          </a:p>
          <a:p>
            <a:pPr marL="1371600" lvl="2" indent="-457200">
              <a:buFont typeface="Arial" panose="020B0604020202020204" pitchFamily="34" charset="0"/>
              <a:buChar char="•"/>
            </a:pPr>
            <a:endParaRPr lang="en-US" sz="3200" b="1" u="sng" dirty="0"/>
          </a:p>
          <a:p>
            <a:pPr marL="1371600" lvl="2" indent="-457200">
              <a:buFont typeface="Arial" panose="020B0604020202020204" pitchFamily="34" charset="0"/>
              <a:buChar char="•"/>
            </a:pPr>
            <a:r>
              <a:rPr lang="en-US" sz="3200" dirty="0"/>
              <a:t>Numbered with Transgressors</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Betrayed for 30 Pieces of Silver</a:t>
            </a:r>
          </a:p>
          <a:p>
            <a:pPr marL="1371600" lvl="2" indent="-457200">
              <a:buFont typeface="Arial" panose="020B0604020202020204" pitchFamily="34" charset="0"/>
              <a:buChar char="•"/>
            </a:pPr>
            <a:endParaRPr lang="en-US" sz="3200" dirty="0"/>
          </a:p>
          <a:p>
            <a:pPr marL="1371600" lvl="2" indent="-457200">
              <a:buFont typeface="Arial" panose="020B0604020202020204" pitchFamily="34" charset="0"/>
              <a:buChar char="•"/>
            </a:pPr>
            <a:r>
              <a:rPr lang="en-US" sz="3200" dirty="0"/>
              <a:t>Not a Bone Broken</a:t>
            </a:r>
          </a:p>
        </p:txBody>
      </p:sp>
    </p:spTree>
    <p:extLst>
      <p:ext uri="{BB962C8B-B14F-4D97-AF65-F5344CB8AC3E}">
        <p14:creationId xmlns:p14="http://schemas.microsoft.com/office/powerpoint/2010/main" val="18876763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201424"/>
          </a:xfrm>
          <a:prstGeom prst="rect">
            <a:avLst/>
          </a:prstGeom>
          <a:noFill/>
        </p:spPr>
        <p:txBody>
          <a:bodyPr wrap="square" rtlCol="0">
            <a:spAutoFit/>
          </a:bodyPr>
          <a:lstStyle/>
          <a:p>
            <a:r>
              <a:rPr lang="en-US" sz="4000" u="sng" dirty="0"/>
              <a:t>Lineage of the Messiah - Prophecy</a:t>
            </a:r>
          </a:p>
          <a:p>
            <a:endParaRPr lang="en-US" sz="3200" dirty="0">
              <a:hlinkClick r:id="rId3"/>
            </a:endParaRPr>
          </a:p>
          <a:p>
            <a:pPr marL="914400" lvl="1" indent="-457200">
              <a:buFont typeface="Arial" panose="020B0604020202020204" pitchFamily="34" charset="0"/>
              <a:buChar char="•"/>
            </a:pPr>
            <a:r>
              <a:rPr lang="en-US" sz="2800" dirty="0"/>
              <a:t>Genesis 3: 15					Seed of a Woman</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Genesis 22: 18				Descendant of Abraham</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2 Samuel 7: 12 – 13			Throne of David</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Genesis 49: 10				Tribe of Judah</a:t>
            </a:r>
          </a:p>
          <a:p>
            <a:endParaRPr lang="en-US" sz="3200" dirty="0"/>
          </a:p>
          <a:p>
            <a:pPr marL="1371600" lvl="2"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3633539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6063198"/>
          </a:xfrm>
          <a:prstGeom prst="rect">
            <a:avLst/>
          </a:prstGeom>
          <a:noFill/>
        </p:spPr>
        <p:txBody>
          <a:bodyPr wrap="square" rtlCol="0">
            <a:spAutoFit/>
          </a:bodyPr>
          <a:lstStyle/>
          <a:p>
            <a:r>
              <a:rPr lang="en-US" sz="4000" u="sng" dirty="0"/>
              <a:t>Lineage of the Messiah - Prophecy</a:t>
            </a:r>
          </a:p>
          <a:p>
            <a:endParaRPr lang="en-US" sz="3200" dirty="0">
              <a:hlinkClick r:id="rId3"/>
            </a:endParaRPr>
          </a:p>
          <a:p>
            <a:r>
              <a:rPr lang="en-US" sz="2800" b="1" dirty="0">
                <a:hlinkClick r:id="rId3"/>
              </a:rPr>
              <a:t>14</a:t>
            </a:r>
            <a:r>
              <a:rPr lang="en-US" sz="2800" dirty="0"/>
              <a:t> So the LORD God said to the serpent, “Because you have done this, “Cursed are you above all livestock and all wild animals! You will crawl on your belly and you will eat dust all the days of your life.</a:t>
            </a:r>
          </a:p>
          <a:p>
            <a:endParaRPr lang="en-US" sz="2800" dirty="0"/>
          </a:p>
          <a:p>
            <a:r>
              <a:rPr lang="en-US" sz="2800" b="1" dirty="0">
                <a:hlinkClick r:id="rId4"/>
              </a:rPr>
              <a:t>15</a:t>
            </a:r>
            <a:r>
              <a:rPr lang="en-US" sz="2800" dirty="0"/>
              <a:t> And I will put enmity between you and the woman, and between your offspring and hers; he will crush your head, and you will strike his heel.” </a:t>
            </a:r>
          </a:p>
          <a:p>
            <a:r>
              <a:rPr lang="en-US" sz="2800" dirty="0"/>
              <a:t>Genesis 3:14 - 15</a:t>
            </a:r>
          </a:p>
          <a:p>
            <a:endParaRPr lang="en-US" sz="3200" dirty="0"/>
          </a:p>
          <a:p>
            <a:pPr marL="1371600" lvl="2"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5734042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201424"/>
          </a:xfrm>
          <a:prstGeom prst="rect">
            <a:avLst/>
          </a:prstGeom>
          <a:noFill/>
        </p:spPr>
        <p:txBody>
          <a:bodyPr wrap="square" rtlCol="0">
            <a:spAutoFit/>
          </a:bodyPr>
          <a:lstStyle/>
          <a:p>
            <a:r>
              <a:rPr lang="en-US" sz="4000" u="sng" dirty="0"/>
              <a:t>Lineage of the Messiah - Fulfillment</a:t>
            </a:r>
          </a:p>
          <a:p>
            <a:endParaRPr lang="en-US" sz="3200" dirty="0">
              <a:hlinkClick r:id="rId3"/>
            </a:endParaRPr>
          </a:p>
          <a:p>
            <a:r>
              <a:rPr lang="en-US" sz="2800" b="1" dirty="0">
                <a:hlinkClick r:id="rId4"/>
              </a:rPr>
              <a:t>4</a:t>
            </a:r>
            <a:r>
              <a:rPr lang="en-US" sz="2800" dirty="0"/>
              <a:t> But when the set time had fully come, God sent his Son, born of a woman, born under the law,</a:t>
            </a:r>
          </a:p>
          <a:p>
            <a:endParaRPr lang="en-US" sz="2800" dirty="0"/>
          </a:p>
          <a:p>
            <a:r>
              <a:rPr lang="en-US" sz="2800" b="1" dirty="0">
                <a:hlinkClick r:id="rId5"/>
              </a:rPr>
              <a:t>5</a:t>
            </a:r>
            <a:r>
              <a:rPr lang="en-US" sz="2800" dirty="0"/>
              <a:t> to redeem those under the law, that we might receive adoption to sonship.</a:t>
            </a:r>
          </a:p>
          <a:p>
            <a:endParaRPr lang="en-US" sz="2800" dirty="0"/>
          </a:p>
          <a:p>
            <a:r>
              <a:rPr lang="en-US" sz="2800" dirty="0"/>
              <a:t>Galatians 4: 4 - 7</a:t>
            </a:r>
          </a:p>
          <a:p>
            <a:endParaRPr lang="en-US" sz="3200" dirty="0"/>
          </a:p>
          <a:p>
            <a:pPr marL="1371600" lvl="2"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465166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28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871009" y="641350"/>
            <a:ext cx="9897533" cy="5201424"/>
          </a:xfrm>
          <a:prstGeom prst="rect">
            <a:avLst/>
          </a:prstGeom>
          <a:noFill/>
        </p:spPr>
        <p:txBody>
          <a:bodyPr wrap="square" rtlCol="0">
            <a:spAutoFit/>
          </a:bodyPr>
          <a:lstStyle/>
          <a:p>
            <a:r>
              <a:rPr lang="en-US" sz="4000" u="sng" dirty="0"/>
              <a:t>Lineage of the Messiah - Fulfillment</a:t>
            </a:r>
          </a:p>
          <a:p>
            <a:endParaRPr lang="en-US" sz="3200" dirty="0">
              <a:hlinkClick r:id="rId3"/>
            </a:endParaRPr>
          </a:p>
          <a:p>
            <a:r>
              <a:rPr lang="en-US" sz="2800" b="1" dirty="0">
                <a:hlinkClick r:id="rId4"/>
              </a:rPr>
              <a:t>6</a:t>
            </a:r>
            <a:r>
              <a:rPr lang="en-US" sz="2800" dirty="0"/>
              <a:t> Because you are his sons, God sent the Spirit of his Son into our hearts, the Spirit who calls out, “Abba, Father.”</a:t>
            </a:r>
          </a:p>
          <a:p>
            <a:endParaRPr lang="en-US" sz="2800" dirty="0"/>
          </a:p>
          <a:p>
            <a:r>
              <a:rPr lang="en-US" sz="2800" b="1" dirty="0">
                <a:hlinkClick r:id="rId5"/>
              </a:rPr>
              <a:t>7</a:t>
            </a:r>
            <a:r>
              <a:rPr lang="en-US" sz="2800" dirty="0"/>
              <a:t> So you are no longer a slave, but God’s child; and since you are his child, God has made you also an heir.</a:t>
            </a:r>
          </a:p>
          <a:p>
            <a:endParaRPr lang="en-US" sz="2800" dirty="0"/>
          </a:p>
          <a:p>
            <a:r>
              <a:rPr lang="en-US" sz="2800" dirty="0"/>
              <a:t>Galatians 4: 4 - 7</a:t>
            </a:r>
          </a:p>
          <a:p>
            <a:endParaRPr lang="en-US" sz="3200" dirty="0"/>
          </a:p>
          <a:p>
            <a:pPr marL="1371600" lvl="2"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49617849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3</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634999" y="1185864"/>
            <a:ext cx="9897533" cy="4401205"/>
          </a:xfrm>
          <a:prstGeom prst="rect">
            <a:avLst/>
          </a:prstGeom>
          <a:noFill/>
        </p:spPr>
        <p:txBody>
          <a:bodyPr wrap="square" rtlCol="0">
            <a:spAutoFit/>
          </a:bodyPr>
          <a:lstStyle/>
          <a:p>
            <a:pPr algn="ctr"/>
            <a:r>
              <a:rPr lang="en-US" sz="4000" dirty="0"/>
              <a:t>After the Revelation Study, God told me to get ready for another study.  Several people chided me about not starting another soon after Revelation.</a:t>
            </a:r>
          </a:p>
          <a:p>
            <a:pPr algn="ctr"/>
            <a:endParaRPr lang="en-US" sz="4000" dirty="0"/>
          </a:p>
          <a:p>
            <a:pPr algn="ctr"/>
            <a:r>
              <a:rPr lang="en-US" sz="4000" dirty="0"/>
              <a:t>I did not want to do it and told God just so…… </a:t>
            </a:r>
          </a:p>
        </p:txBody>
      </p:sp>
    </p:spTree>
    <p:extLst>
      <p:ext uri="{BB962C8B-B14F-4D97-AF65-F5344CB8AC3E}">
        <p14:creationId xmlns:p14="http://schemas.microsoft.com/office/powerpoint/2010/main" val="35108980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4</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4" name="Picture 3">
            <a:extLst>
              <a:ext uri="{FF2B5EF4-FFF2-40B4-BE49-F238E27FC236}">
                <a16:creationId xmlns:a16="http://schemas.microsoft.com/office/drawing/2014/main" id="{7CD292D7-DB37-400F-E4A7-DD08E49DE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78149301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5</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618066" y="838731"/>
            <a:ext cx="9897533" cy="4401205"/>
          </a:xfrm>
          <a:prstGeom prst="rect">
            <a:avLst/>
          </a:prstGeom>
          <a:noFill/>
        </p:spPr>
        <p:txBody>
          <a:bodyPr wrap="square" rtlCol="0">
            <a:spAutoFit/>
          </a:bodyPr>
          <a:lstStyle/>
          <a:p>
            <a:pPr algn="ctr"/>
            <a:r>
              <a:rPr lang="en-US" sz="4000" dirty="0"/>
              <a:t>But</a:t>
            </a:r>
          </a:p>
          <a:p>
            <a:pPr algn="ctr"/>
            <a:endParaRPr lang="en-US" sz="4000" dirty="0"/>
          </a:p>
          <a:p>
            <a:pPr algn="ctr"/>
            <a:r>
              <a:rPr lang="en-US" sz="4000" dirty="0"/>
              <a:t>I continued to refuse</a:t>
            </a:r>
          </a:p>
          <a:p>
            <a:pPr algn="ctr"/>
            <a:endParaRPr lang="en-US" sz="4000" dirty="0"/>
          </a:p>
          <a:p>
            <a:pPr algn="ctr"/>
            <a:r>
              <a:rPr lang="en-US" sz="4000" dirty="0"/>
              <a:t>I am tired</a:t>
            </a:r>
          </a:p>
          <a:p>
            <a:pPr algn="ctr"/>
            <a:r>
              <a:rPr lang="en-US" sz="4000" dirty="0"/>
              <a:t>I want my Sunday afternoons</a:t>
            </a:r>
          </a:p>
          <a:p>
            <a:pPr algn="ctr"/>
            <a:r>
              <a:rPr lang="en-US" sz="4000" dirty="0"/>
              <a:t>I just plain don’t want to</a:t>
            </a:r>
          </a:p>
        </p:txBody>
      </p:sp>
    </p:spTree>
    <p:extLst>
      <p:ext uri="{BB962C8B-B14F-4D97-AF65-F5344CB8AC3E}">
        <p14:creationId xmlns:p14="http://schemas.microsoft.com/office/powerpoint/2010/main" val="6203696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6</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4" name="Picture 3">
            <a:extLst>
              <a:ext uri="{FF2B5EF4-FFF2-40B4-BE49-F238E27FC236}">
                <a16:creationId xmlns:a16="http://schemas.microsoft.com/office/drawing/2014/main" id="{4565AC43-2C86-A5D6-0676-9D1395F8E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4393924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7</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618066" y="838731"/>
            <a:ext cx="9897533" cy="2554545"/>
          </a:xfrm>
          <a:prstGeom prst="rect">
            <a:avLst/>
          </a:prstGeom>
          <a:noFill/>
        </p:spPr>
        <p:txBody>
          <a:bodyPr wrap="square" rtlCol="0">
            <a:spAutoFit/>
          </a:bodyPr>
          <a:lstStyle/>
          <a:p>
            <a:pPr algn="ctr"/>
            <a:r>
              <a:rPr lang="en-US" sz="4000" dirty="0"/>
              <a:t>But</a:t>
            </a:r>
          </a:p>
          <a:p>
            <a:pPr algn="ctr"/>
            <a:endParaRPr lang="en-US" sz="4000" dirty="0"/>
          </a:p>
          <a:p>
            <a:pPr algn="ctr"/>
            <a:r>
              <a:rPr lang="en-US" sz="4000" dirty="0"/>
              <a:t>You can lead a horse to water but you can’t make him drink</a:t>
            </a:r>
          </a:p>
        </p:txBody>
      </p:sp>
    </p:spTree>
    <p:extLst>
      <p:ext uri="{BB962C8B-B14F-4D97-AF65-F5344CB8AC3E}">
        <p14:creationId xmlns:p14="http://schemas.microsoft.com/office/powerpoint/2010/main" val="28170219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8</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pic>
        <p:nvPicPr>
          <p:cNvPr id="3" name="Picture 2">
            <a:extLst>
              <a:ext uri="{FF2B5EF4-FFF2-40B4-BE49-F238E27FC236}">
                <a16:creationId xmlns:a16="http://schemas.microsoft.com/office/drawing/2014/main" id="{DE9B98C2-8B17-521D-D5DF-2D8214025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7091207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txBox="1">
            <a:spLocks noGrp="1"/>
          </p:cNvSpPr>
          <p:nvPr/>
        </p:nvSpPr>
        <p:spPr bwMode="auto">
          <a:xfrm>
            <a:off x="8077200" y="6245225"/>
            <a:ext cx="1981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fld id="{94BDC030-AB98-4DBC-AE03-5874ED648E10}" type="slidenum">
              <a:rPr lang="en-US" altLang="en-US" sz="1200"/>
              <a:pPr algn="r" eaLnBrk="1" hangingPunct="1"/>
              <a:t>9</a:t>
            </a:fld>
            <a:endParaRPr lang="en-US" altLang="en-US" sz="1200"/>
          </a:p>
        </p:txBody>
      </p:sp>
      <p:sp>
        <p:nvSpPr>
          <p:cNvPr id="5123" name="Rectangle 2"/>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4" name="Rectangle 3"/>
          <p:cNvSpPr>
            <a:spLocks noChangeArrowheads="1"/>
          </p:cNvSpPr>
          <p:nvPr/>
        </p:nvSpPr>
        <p:spPr bwMode="auto">
          <a:xfrm>
            <a:off x="4633913" y="21145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5" name="Rectangle 4"/>
          <p:cNvSpPr>
            <a:spLocks noChangeArrowheads="1"/>
          </p:cNvSpPr>
          <p:nvPr/>
        </p:nvSpPr>
        <p:spPr bwMode="auto">
          <a:xfrm>
            <a:off x="1524000" y="-928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ltLang="en-US"/>
          </a:p>
        </p:txBody>
      </p:sp>
      <p:sp>
        <p:nvSpPr>
          <p:cNvPr id="5128" name="Rectangle 18"/>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29" name="Rectangle 19"/>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0" name="Rectangle 20"/>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1" name="Rectangle 21"/>
          <p:cNvSpPr>
            <a:spLocks noChangeArrowheads="1"/>
          </p:cNvSpPr>
          <p:nvPr/>
        </p:nvSpPr>
        <p:spPr bwMode="auto">
          <a:xfrm>
            <a:off x="1524000" y="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5132" name="Rectangle 22"/>
          <p:cNvSpPr>
            <a:spLocks noChangeArrowheads="1"/>
          </p:cNvSpPr>
          <p:nvPr/>
        </p:nvSpPr>
        <p:spPr bwMode="auto">
          <a:xfrm>
            <a:off x="6003925" y="3108325"/>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en-US">
              <a:latin typeface="Arial" charset="0"/>
            </a:endParaRPr>
          </a:p>
          <a:p>
            <a:endParaRPr lang="en-US" altLang="en-US">
              <a:latin typeface="Arial" charset="0"/>
            </a:endParaRPr>
          </a:p>
        </p:txBody>
      </p:sp>
      <p:sp>
        <p:nvSpPr>
          <p:cNvPr id="3" name="TextBox 2">
            <a:extLst>
              <a:ext uri="{FF2B5EF4-FFF2-40B4-BE49-F238E27FC236}">
                <a16:creationId xmlns:a16="http://schemas.microsoft.com/office/drawing/2014/main" id="{D9050874-D7F1-ABD9-D054-8B688F085ECF}"/>
              </a:ext>
            </a:extLst>
          </p:cNvPr>
          <p:cNvSpPr txBox="1"/>
          <p:nvPr/>
        </p:nvSpPr>
        <p:spPr>
          <a:xfrm>
            <a:off x="618066" y="641350"/>
            <a:ext cx="9897533" cy="5632311"/>
          </a:xfrm>
          <a:prstGeom prst="rect">
            <a:avLst/>
          </a:prstGeom>
          <a:noFill/>
        </p:spPr>
        <p:txBody>
          <a:bodyPr wrap="square" rtlCol="0">
            <a:spAutoFit/>
          </a:bodyPr>
          <a:lstStyle/>
          <a:p>
            <a:pPr algn="ctr"/>
            <a:r>
              <a:rPr lang="en-US" sz="4000" dirty="0"/>
              <a:t>Finally</a:t>
            </a:r>
          </a:p>
          <a:p>
            <a:pPr algn="ctr"/>
            <a:endParaRPr lang="en-US" sz="4000" dirty="0"/>
          </a:p>
          <a:p>
            <a:pPr algn="ctr"/>
            <a:r>
              <a:rPr lang="en-US" sz="4000" dirty="0"/>
              <a:t>I decided I would listen</a:t>
            </a:r>
          </a:p>
          <a:p>
            <a:pPr algn="ctr"/>
            <a:endParaRPr lang="en-US" sz="4000" dirty="0"/>
          </a:p>
          <a:p>
            <a:pPr algn="ctr"/>
            <a:r>
              <a:rPr lang="en-US" sz="4000" dirty="0"/>
              <a:t>But</a:t>
            </a:r>
          </a:p>
          <a:p>
            <a:pPr algn="ctr"/>
            <a:endParaRPr lang="en-US" sz="4000" dirty="0"/>
          </a:p>
          <a:p>
            <a:pPr algn="ctr"/>
            <a:r>
              <a:rPr lang="en-US" sz="4000" dirty="0"/>
              <a:t>I still did not have the study organized</a:t>
            </a:r>
          </a:p>
          <a:p>
            <a:pPr algn="ctr"/>
            <a:r>
              <a:rPr lang="en-US" sz="4000" dirty="0"/>
              <a:t>Good publicity, good class,</a:t>
            </a:r>
          </a:p>
          <a:p>
            <a:pPr algn="ctr"/>
            <a:r>
              <a:rPr lang="en-US" sz="4000" dirty="0"/>
              <a:t>Poor study</a:t>
            </a:r>
          </a:p>
        </p:txBody>
      </p:sp>
    </p:spTree>
    <p:extLst>
      <p:ext uri="{BB962C8B-B14F-4D97-AF65-F5344CB8AC3E}">
        <p14:creationId xmlns:p14="http://schemas.microsoft.com/office/powerpoint/2010/main" val="3510568672"/>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5336</TotalTime>
  <Words>1467</Words>
  <Application>Microsoft Office PowerPoint</Application>
  <PresentationFormat>Widescreen</PresentationFormat>
  <Paragraphs>364</Paragraphs>
  <Slides>28</Slides>
  <Notes>27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Bookman Old Style</vt:lpstr>
      <vt:lpstr>Goudy Old Style</vt:lpstr>
      <vt:lpstr>Rockwell</vt:lpstr>
      <vt:lpstr>Times New Roman</vt: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Harrelson Computer</dc:creator>
  <cp:lastModifiedBy>John Harrelson</cp:lastModifiedBy>
  <cp:revision>20</cp:revision>
  <cp:lastPrinted>2026-04-19T13:26:27Z</cp:lastPrinted>
  <dcterms:created xsi:type="dcterms:W3CDTF">1998-04-14T16:29:50Z</dcterms:created>
  <dcterms:modified xsi:type="dcterms:W3CDTF">2026-04-19T21:23:15Z</dcterms:modified>
</cp:coreProperties>
</file>