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29"/>
  </p:notesMasterIdLst>
  <p:handoutMasterIdLst>
    <p:handoutMasterId r:id="rId30"/>
  </p:handoutMasterIdLst>
  <p:sldIdLst>
    <p:sldId id="258" r:id="rId2"/>
    <p:sldId id="2504" r:id="rId3"/>
    <p:sldId id="2534" r:id="rId4"/>
    <p:sldId id="2587" r:id="rId5"/>
    <p:sldId id="2530" r:id="rId6"/>
    <p:sldId id="2574" r:id="rId7"/>
    <p:sldId id="2571" r:id="rId8"/>
    <p:sldId id="2572" r:id="rId9"/>
    <p:sldId id="2573" r:id="rId10"/>
    <p:sldId id="2577" r:id="rId11"/>
    <p:sldId id="2579" r:id="rId12"/>
    <p:sldId id="2578" r:id="rId13"/>
    <p:sldId id="2586" r:id="rId14"/>
    <p:sldId id="2582" r:id="rId15"/>
    <p:sldId id="2583" r:id="rId16"/>
    <p:sldId id="2585" r:id="rId17"/>
    <p:sldId id="2589" r:id="rId18"/>
    <p:sldId id="2590" r:id="rId19"/>
    <p:sldId id="2591" r:id="rId20"/>
    <p:sldId id="2593" r:id="rId21"/>
    <p:sldId id="2592" r:id="rId22"/>
    <p:sldId id="2594" r:id="rId23"/>
    <p:sldId id="2588" r:id="rId24"/>
    <p:sldId id="2595" r:id="rId25"/>
    <p:sldId id="2596" r:id="rId26"/>
    <p:sldId id="2597" r:id="rId27"/>
    <p:sldId id="2598" r:id="rId28"/>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08"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9557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1956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99512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31857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3353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321932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0114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21826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151608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4864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5301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43150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00913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156743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21143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61018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57474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3188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7100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7327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8288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8316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32187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20766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5932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biblestudytools.com/genesis/3-15.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biblestudytools.com/galatians/4-5.html" TargetMode="External"/><Relationship Id="rId4" Type="http://schemas.openxmlformats.org/officeDocument/2006/relationships/hyperlink" Target="https://www.biblestudytools.com/galatians/4-4.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biblestudytools.com/galatians/4-7.html" TargetMode="External"/><Relationship Id="rId4" Type="http://schemas.openxmlformats.org/officeDocument/2006/relationships/hyperlink" Target="https://www.biblestudytools.com/galatians/4-6.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biblestudytools.com/genesis/22-18.html" TargetMode="External"/><Relationship Id="rId4" Type="http://schemas.openxmlformats.org/officeDocument/2006/relationships/hyperlink" Target="https://www.biblestudytools.com/genesis/22-17.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biblestudytools.com/matthew/1-1.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biblestudytools.com/2-samuel/7-14.html" TargetMode="External"/><Relationship Id="rId5" Type="http://schemas.openxmlformats.org/officeDocument/2006/relationships/hyperlink" Target="https://www.biblestudytools.com/2-samuel/7-13.html" TargetMode="External"/><Relationship Id="rId4" Type="http://schemas.openxmlformats.org/officeDocument/2006/relationships/hyperlink" Target="https://www.biblestudytools.com/2-samuel/7-12.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biblestudytools.com/luke/1-33.html" TargetMode="External"/><Relationship Id="rId4" Type="http://schemas.openxmlformats.org/officeDocument/2006/relationships/hyperlink" Target="https://www.biblestudytools.com/luke/1-32.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biblestudytools.com/deuteronomy/18-16.html" TargetMode="External"/><Relationship Id="rId4" Type="http://schemas.openxmlformats.org/officeDocument/2006/relationships/hyperlink" Target="https://www.biblestudytools.com/deuteronomy/18-15.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www.biblestudytools.com/deuteronomy/18-19.html" TargetMode="External"/><Relationship Id="rId5" Type="http://schemas.openxmlformats.org/officeDocument/2006/relationships/hyperlink" Target="https://www.biblestudytools.com/deuteronomy/18-18.html" TargetMode="External"/><Relationship Id="rId4" Type="http://schemas.openxmlformats.org/officeDocument/2006/relationships/hyperlink" Target="https://www.biblestudytools.com/deuteronomy/18-17.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www.biblestudytools.com/acts/6-13.html" TargetMode="External"/><Relationship Id="rId4" Type="http://schemas.openxmlformats.org/officeDocument/2006/relationships/hyperlink" Target="https://www.biblestudytools.com/acts/6-12.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biblestudytools.com/acts/6-15.html" TargetMode="External"/><Relationship Id="rId4" Type="http://schemas.openxmlformats.org/officeDocument/2006/relationships/hyperlink" Target="https://www.biblestudytools.com/acts/6-14.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biblestudytools.com/genesis/49-11.html" TargetMode="External"/><Relationship Id="rId5" Type="http://schemas.openxmlformats.org/officeDocument/2006/relationships/hyperlink" Target="https://www.biblestudytools.com/genesis/49-10.html" TargetMode="External"/><Relationship Id="rId4" Type="http://schemas.openxmlformats.org/officeDocument/2006/relationships/hyperlink" Target="https://www.biblestudytools.com/genesis/49-9.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www.biblestudytools.com/revelation/5-5.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Isaiah+44%3A6-8%3B+46%3A9-10%3B+48%3A5-6&amp;version=ES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Isaiah+44%3A6-8%3B+46%3A9-10%3B+48%3A5-6&amp;version=ES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5BA665-AFD2-CBF3-1E14-CDC3C83E9438}"/>
              </a:ext>
            </a:extLst>
          </p:cNvPr>
          <p:cNvSpPr>
            <a:spLocks noGrp="1"/>
          </p:cNvSpPr>
          <p:nvPr>
            <p:ph sz="half" idx="1"/>
          </p:nvPr>
        </p:nvSpPr>
        <p:spPr>
          <a:xfrm>
            <a:off x="838200" y="1825625"/>
            <a:ext cx="3145221" cy="4351338"/>
          </a:xfrm>
        </p:spPr>
        <p:txBody>
          <a:bodyPr/>
          <a:lstStyle/>
          <a:p>
            <a:pPr marL="0" indent="0">
              <a:buNone/>
            </a:pPr>
            <a:endParaRPr lang="en-US">
              <a:solidFill>
                <a:srgbClr val="FFC000"/>
              </a:solidFill>
            </a:endParaRPr>
          </a:p>
          <a:p>
            <a:pPr marL="0" indent="0">
              <a:buNone/>
            </a:pPr>
            <a:r>
              <a:rPr lang="en-US">
                <a:solidFill>
                  <a:srgbClr val="FFC000"/>
                </a:solidFill>
              </a:rPr>
              <a:t>Ezekiel</a:t>
            </a:r>
          </a:p>
        </p:txBody>
      </p:sp>
      <p:sp>
        <p:nvSpPr>
          <p:cNvPr id="5" name="Content Placeholder 4">
            <a:extLst>
              <a:ext uri="{FF2B5EF4-FFF2-40B4-BE49-F238E27FC236}">
                <a16:creationId xmlns:a16="http://schemas.microsoft.com/office/drawing/2014/main" id="{1D2DC564-BBCD-509E-545C-FE8299E74D3F}"/>
              </a:ext>
            </a:extLst>
          </p:cNvPr>
          <p:cNvSpPr>
            <a:spLocks noGrp="1"/>
          </p:cNvSpPr>
          <p:nvPr>
            <p:ph sz="half" idx="2"/>
          </p:nvPr>
        </p:nvSpPr>
        <p:spPr>
          <a:xfrm>
            <a:off x="4135821" y="1822450"/>
            <a:ext cx="3694386" cy="4351338"/>
          </a:xfrm>
        </p:spPr>
        <p:txBody>
          <a:bodyPr/>
          <a:lstStyle/>
          <a:p>
            <a:pPr marL="0" indent="0">
              <a:buNone/>
            </a:pPr>
            <a:endParaRPr lang="en-US">
              <a:solidFill>
                <a:srgbClr val="FFC000"/>
              </a:solidFill>
            </a:endParaRPr>
          </a:p>
          <a:p>
            <a:pPr marL="0" indent="0">
              <a:buNone/>
            </a:pPr>
            <a:r>
              <a:rPr lang="en-US">
                <a:solidFill>
                  <a:srgbClr val="FFC000"/>
                </a:solidFill>
              </a:rPr>
              <a:t>Isaiah</a:t>
            </a:r>
          </a:p>
        </p:txBody>
      </p:sp>
      <p:pic>
        <p:nvPicPr>
          <p:cNvPr id="6" name="Picture 5">
            <a:extLst>
              <a:ext uri="{FF2B5EF4-FFF2-40B4-BE49-F238E27FC236}">
                <a16:creationId xmlns:a16="http://schemas.microsoft.com/office/drawing/2014/main" id="{8726D094-0660-3E49-EBD0-7DE920B3207C}"/>
              </a:ext>
            </a:extLst>
          </p:cNvPr>
          <p:cNvPicPr>
            <a:picLocks noChangeAspect="1"/>
          </p:cNvPicPr>
          <p:nvPr/>
        </p:nvPicPr>
        <p:blipFill>
          <a:blip r:embed="rId2"/>
          <a:stretch>
            <a:fillRect/>
          </a:stretch>
        </p:blipFill>
        <p:spPr>
          <a:xfrm>
            <a:off x="8113986" y="1822450"/>
            <a:ext cx="3239814" cy="4351338"/>
          </a:xfrm>
          <a:prstGeom prst="rect">
            <a:avLst/>
          </a:prstGeom>
        </p:spPr>
      </p:pic>
      <p:pic>
        <p:nvPicPr>
          <p:cNvPr id="7" name="Content Placeholder 4">
            <a:extLst>
              <a:ext uri="{FF2B5EF4-FFF2-40B4-BE49-F238E27FC236}">
                <a16:creationId xmlns:a16="http://schemas.microsoft.com/office/drawing/2014/main" id="{EA878FE3-967F-AA27-5552-5FCCE69EC10E}"/>
              </a:ext>
            </a:extLst>
          </p:cNvPr>
          <p:cNvPicPr>
            <a:picLocks noChangeAspect="1"/>
          </p:cNvPicPr>
          <p:nvPr/>
        </p:nvPicPr>
        <p:blipFill>
          <a:blip r:embed="rId3"/>
          <a:stretch>
            <a:fillRect/>
          </a:stretch>
        </p:blipFill>
        <p:spPr>
          <a:xfrm>
            <a:off x="7982607" y="3195780"/>
            <a:ext cx="3371193" cy="2978007"/>
          </a:xfrm>
          <a:prstGeom prst="rect">
            <a:avLst/>
          </a:prstGeom>
        </p:spPr>
      </p:pic>
      <p:pic>
        <p:nvPicPr>
          <p:cNvPr id="8" name="Picture 7">
            <a:extLst>
              <a:ext uri="{FF2B5EF4-FFF2-40B4-BE49-F238E27FC236}">
                <a16:creationId xmlns:a16="http://schemas.microsoft.com/office/drawing/2014/main" id="{5DBAB66A-969C-38C4-AF62-55E95C8F30DC}"/>
              </a:ext>
            </a:extLst>
          </p:cNvPr>
          <p:cNvPicPr>
            <a:picLocks noChangeAspect="1"/>
          </p:cNvPicPr>
          <p:nvPr/>
        </p:nvPicPr>
        <p:blipFill>
          <a:blip r:embed="rId4"/>
          <a:stretch>
            <a:fillRect/>
          </a:stretch>
        </p:blipFill>
        <p:spPr>
          <a:xfrm>
            <a:off x="4135821" y="3182682"/>
            <a:ext cx="3620813" cy="2978006"/>
          </a:xfrm>
          <a:prstGeom prst="rect">
            <a:avLst/>
          </a:prstGeom>
        </p:spPr>
      </p:pic>
      <p:sp>
        <p:nvSpPr>
          <p:cNvPr id="9" name="TextBox 8">
            <a:extLst>
              <a:ext uri="{FF2B5EF4-FFF2-40B4-BE49-F238E27FC236}">
                <a16:creationId xmlns:a16="http://schemas.microsoft.com/office/drawing/2014/main" id="{C6A51F02-6751-F573-B91F-BE3DA7BE5881}"/>
              </a:ext>
            </a:extLst>
          </p:cNvPr>
          <p:cNvSpPr txBox="1"/>
          <p:nvPr/>
        </p:nvSpPr>
        <p:spPr>
          <a:xfrm>
            <a:off x="8113986" y="1896341"/>
            <a:ext cx="1268723" cy="954107"/>
          </a:xfrm>
          <a:prstGeom prst="rect">
            <a:avLst/>
          </a:prstGeom>
          <a:noFill/>
        </p:spPr>
        <p:txBody>
          <a:bodyPr wrap="square" rtlCol="0">
            <a:spAutoFit/>
          </a:bodyPr>
          <a:lstStyle/>
          <a:p>
            <a:endParaRPr lang="en-US" sz="2800">
              <a:solidFill>
                <a:srgbClr val="FFC000"/>
              </a:solidFill>
            </a:endParaRPr>
          </a:p>
          <a:p>
            <a:r>
              <a:rPr lang="en-US" sz="2800">
                <a:solidFill>
                  <a:srgbClr val="FFC000"/>
                </a:solidFill>
              </a:rPr>
              <a:t>Jesus</a:t>
            </a:r>
          </a:p>
        </p:txBody>
      </p:sp>
      <p:pic>
        <p:nvPicPr>
          <p:cNvPr id="10" name="Picture 9">
            <a:extLst>
              <a:ext uri="{FF2B5EF4-FFF2-40B4-BE49-F238E27FC236}">
                <a16:creationId xmlns:a16="http://schemas.microsoft.com/office/drawing/2014/main" id="{E42A5780-BA79-0AD2-8BC9-B21FD4BCC5B1}"/>
              </a:ext>
            </a:extLst>
          </p:cNvPr>
          <p:cNvPicPr>
            <a:picLocks noChangeAspect="1"/>
          </p:cNvPicPr>
          <p:nvPr/>
        </p:nvPicPr>
        <p:blipFill>
          <a:blip r:embed="rId5"/>
          <a:stretch>
            <a:fillRect/>
          </a:stretch>
        </p:blipFill>
        <p:spPr>
          <a:xfrm>
            <a:off x="838200" y="3169585"/>
            <a:ext cx="3013842" cy="3004201"/>
          </a:xfrm>
          <a:prstGeom prst="rect">
            <a:avLst/>
          </a:prstGeom>
        </p:spPr>
      </p:pic>
      <p:grpSp>
        <p:nvGrpSpPr>
          <p:cNvPr id="17" name="Group 16">
            <a:extLst>
              <a:ext uri="{FF2B5EF4-FFF2-40B4-BE49-F238E27FC236}">
                <a16:creationId xmlns:a16="http://schemas.microsoft.com/office/drawing/2014/main" id="{C43AF5F2-C61A-25C5-EF00-425E80C986AA}"/>
              </a:ext>
            </a:extLst>
          </p:cNvPr>
          <p:cNvGrpSpPr/>
          <p:nvPr/>
        </p:nvGrpSpPr>
        <p:grpSpPr>
          <a:xfrm>
            <a:off x="740345" y="-487018"/>
            <a:ext cx="4137891" cy="3170099"/>
            <a:chOff x="729673" y="0"/>
            <a:chExt cx="4137891" cy="3170099"/>
          </a:xfrm>
        </p:grpSpPr>
        <p:sp>
          <p:nvSpPr>
            <p:cNvPr id="18" name="TextBox 17">
              <a:extLst>
                <a:ext uri="{FF2B5EF4-FFF2-40B4-BE49-F238E27FC236}">
                  <a16:creationId xmlns:a16="http://schemas.microsoft.com/office/drawing/2014/main" id="{7F0459D8-11C4-34D5-D884-D73ACBA3A36B}"/>
                </a:ext>
              </a:extLst>
            </p:cNvPr>
            <p:cNvSpPr txBox="1"/>
            <p:nvPr/>
          </p:nvSpPr>
          <p:spPr>
            <a:xfrm>
              <a:off x="729673" y="1538161"/>
              <a:ext cx="1348509" cy="923330"/>
            </a:xfrm>
            <a:prstGeom prst="rect">
              <a:avLst/>
            </a:prstGeom>
            <a:noFill/>
          </p:spPr>
          <p:txBody>
            <a:bodyPr wrap="square" rtlCol="0">
              <a:spAutoFit/>
            </a:bodyPr>
            <a:lstStyle/>
            <a:p>
              <a:r>
                <a:rPr lang="en-US" b="1">
                  <a:latin typeface="Goudy Old Style" panose="02020502050305020303" pitchFamily="18" charset="0"/>
                </a:rPr>
                <a:t>Prophecies to Jesus Christ</a:t>
              </a:r>
            </a:p>
          </p:txBody>
        </p:sp>
        <p:grpSp>
          <p:nvGrpSpPr>
            <p:cNvPr id="19" name="Group 18">
              <a:extLst>
                <a:ext uri="{FF2B5EF4-FFF2-40B4-BE49-F238E27FC236}">
                  <a16:creationId xmlns:a16="http://schemas.microsoft.com/office/drawing/2014/main" id="{1504A82E-E5AF-F355-9230-61F74254D947}"/>
                </a:ext>
              </a:extLst>
            </p:cNvPr>
            <p:cNvGrpSpPr/>
            <p:nvPr/>
          </p:nvGrpSpPr>
          <p:grpSpPr>
            <a:xfrm>
              <a:off x="1625601" y="0"/>
              <a:ext cx="3241963" cy="3170099"/>
              <a:chOff x="563419" y="55418"/>
              <a:chExt cx="3241963" cy="3170099"/>
            </a:xfrm>
          </p:grpSpPr>
          <p:sp>
            <p:nvSpPr>
              <p:cNvPr id="20" name="TextBox 19">
                <a:extLst>
                  <a:ext uri="{FF2B5EF4-FFF2-40B4-BE49-F238E27FC236}">
                    <a16:creationId xmlns:a16="http://schemas.microsoft.com/office/drawing/2014/main" id="{9B784820-5DE8-A209-9716-D72D7B9E7091}"/>
                  </a:ext>
                </a:extLst>
              </p:cNvPr>
              <p:cNvSpPr txBox="1"/>
              <p:nvPr/>
            </p:nvSpPr>
            <p:spPr>
              <a:xfrm>
                <a:off x="563419" y="55418"/>
                <a:ext cx="2789382" cy="3170099"/>
              </a:xfrm>
              <a:prstGeom prst="rect">
                <a:avLst/>
              </a:prstGeom>
              <a:noFill/>
            </p:spPr>
            <p:txBody>
              <a:bodyPr wrap="square" rtlCol="0">
                <a:spAutoFit/>
              </a:bodyPr>
              <a:lstStyle/>
              <a:p>
                <a:r>
                  <a:rPr lang="en-US" sz="20000" i="1">
                    <a:solidFill>
                      <a:srgbClr val="FFC000"/>
                    </a:solidFill>
                    <a:latin typeface="Goudy Old Style" panose="02020502050305020303" pitchFamily="18" charset="0"/>
                  </a:rPr>
                  <a:t>F</a:t>
                </a:r>
              </a:p>
            </p:txBody>
          </p:sp>
          <p:sp>
            <p:nvSpPr>
              <p:cNvPr id="21" name="TextBox 20">
                <a:extLst>
                  <a:ext uri="{FF2B5EF4-FFF2-40B4-BE49-F238E27FC236}">
                    <a16:creationId xmlns:a16="http://schemas.microsoft.com/office/drawing/2014/main" id="{F21B86CF-C6F3-D782-362D-D5B42047345F}"/>
                  </a:ext>
                </a:extLst>
              </p:cNvPr>
              <p:cNvSpPr txBox="1"/>
              <p:nvPr/>
            </p:nvSpPr>
            <p:spPr>
              <a:xfrm>
                <a:off x="1865745" y="1223528"/>
                <a:ext cx="1939637"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oretold</a:t>
                </a:r>
                <a:r>
                  <a:rPr lang="en-US" sz="3200">
                    <a:solidFill>
                      <a:srgbClr val="FFC000"/>
                    </a:solidFill>
                    <a:latin typeface="Goudy Old Style" panose="02020502050305020303" pitchFamily="18" charset="0"/>
                  </a:rPr>
                  <a:t> &amp;</a:t>
                </a:r>
                <a:endParaRPr lang="en-US" sz="3200">
                  <a:solidFill>
                    <a:srgbClr val="FFC000"/>
                  </a:solidFill>
                </a:endParaRPr>
              </a:p>
            </p:txBody>
          </p:sp>
          <p:sp>
            <p:nvSpPr>
              <p:cNvPr id="22" name="TextBox 21">
                <a:extLst>
                  <a:ext uri="{FF2B5EF4-FFF2-40B4-BE49-F238E27FC236}">
                    <a16:creationId xmlns:a16="http://schemas.microsoft.com/office/drawing/2014/main" id="{395D9012-291F-F74F-0C52-F5AFC9A0CA24}"/>
                  </a:ext>
                </a:extLst>
              </p:cNvPr>
              <p:cNvSpPr txBox="1"/>
              <p:nvPr/>
            </p:nvSpPr>
            <p:spPr>
              <a:xfrm>
                <a:off x="1302328" y="1932134"/>
                <a:ext cx="2050473"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ulfilled</a:t>
                </a:r>
                <a:endParaRPr lang="en-US" sz="320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291479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pPr lvl="1"/>
            <a:r>
              <a:rPr lang="en-US" sz="4000" b="1" u="sng" dirty="0"/>
              <a:t>Suffering Servant</a:t>
            </a:r>
          </a:p>
          <a:p>
            <a:pPr marL="1371600" lvl="2" indent="-457200">
              <a:buFont typeface="Arial" panose="020B0604020202020204" pitchFamily="34" charset="0"/>
              <a:buChar char="•"/>
            </a:pPr>
            <a:endParaRPr lang="en-US" sz="3200" b="1" u="sng" dirty="0"/>
          </a:p>
          <a:p>
            <a:pPr marL="1371600" lvl="2" indent="-457200">
              <a:buFont typeface="Arial" panose="020B0604020202020204" pitchFamily="34" charset="0"/>
              <a:buChar char="•"/>
            </a:pPr>
            <a:r>
              <a:rPr lang="en-US" sz="3200" dirty="0"/>
              <a:t>Isaiah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Despised &amp; Rejected</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Bearing Our Sins</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Silence Before His Accusers</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Numbered with Transgressors</a:t>
            </a:r>
          </a:p>
        </p:txBody>
      </p:sp>
    </p:spTree>
    <p:extLst>
      <p:ext uri="{BB962C8B-B14F-4D97-AF65-F5344CB8AC3E}">
        <p14:creationId xmlns:p14="http://schemas.microsoft.com/office/powerpoint/2010/main" val="24890130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1055158" y="549275"/>
            <a:ext cx="9897533" cy="5632311"/>
          </a:xfrm>
          <a:prstGeom prst="rect">
            <a:avLst/>
          </a:prstGeom>
          <a:noFill/>
        </p:spPr>
        <p:txBody>
          <a:bodyPr wrap="square" rtlCol="0">
            <a:spAutoFit/>
          </a:bodyPr>
          <a:lstStyle/>
          <a:p>
            <a:pPr lvl="1"/>
            <a:r>
              <a:rPr lang="en-US" sz="4000" b="1" u="sng" dirty="0"/>
              <a:t>The Crucifixion</a:t>
            </a:r>
          </a:p>
          <a:p>
            <a:pPr marL="1371600" lvl="2" indent="-457200">
              <a:buFont typeface="Arial" panose="020B0604020202020204" pitchFamily="34" charset="0"/>
              <a:buChar char="•"/>
            </a:pPr>
            <a:endParaRPr lang="en-US" sz="3200" b="1" u="sng" dirty="0"/>
          </a:p>
          <a:p>
            <a:pPr marL="1371600" lvl="2" indent="-457200">
              <a:buFont typeface="Arial" panose="020B0604020202020204" pitchFamily="34" charset="0"/>
              <a:buChar char="•"/>
            </a:pPr>
            <a:r>
              <a:rPr lang="en-US" sz="3200" dirty="0"/>
              <a:t>Psalms, Zachariah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My God, Why Have You Forsaken Me?</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Mocked by Onlookers</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Cast Lots for His Clothing</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927224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1055158" y="701675"/>
            <a:ext cx="9897533" cy="3662541"/>
          </a:xfrm>
          <a:prstGeom prst="rect">
            <a:avLst/>
          </a:prstGeom>
          <a:noFill/>
        </p:spPr>
        <p:txBody>
          <a:bodyPr wrap="square" rtlCol="0">
            <a:spAutoFit/>
          </a:bodyPr>
          <a:lstStyle/>
          <a:p>
            <a:pPr lvl="1"/>
            <a:r>
              <a:rPr lang="en-US" sz="4000" b="1" u="sng" dirty="0"/>
              <a:t>The Crucifixion, </a:t>
            </a:r>
            <a:r>
              <a:rPr lang="en-US" sz="4000" b="1" u="sng" dirty="0" err="1"/>
              <a:t>con’t</a:t>
            </a:r>
            <a:r>
              <a:rPr lang="en-US" sz="4000" b="1" u="sng" dirty="0"/>
              <a:t>.</a:t>
            </a:r>
          </a:p>
          <a:p>
            <a:pPr marL="1371600" lvl="2" indent="-457200">
              <a:buFont typeface="Arial" panose="020B0604020202020204" pitchFamily="34" charset="0"/>
              <a:buChar char="•"/>
            </a:pPr>
            <a:endParaRPr lang="en-US" sz="3200" b="1" u="sng" dirty="0"/>
          </a:p>
          <a:p>
            <a:pPr marL="1371600" lvl="2" indent="-457200">
              <a:buFont typeface="Arial" panose="020B0604020202020204" pitchFamily="34" charset="0"/>
              <a:buChar char="•"/>
            </a:pPr>
            <a:r>
              <a:rPr lang="en-US" sz="3200" dirty="0"/>
              <a:t>Numbered with Transgressors</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Betrayed for 30 Pieces of Silver</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Not a Bone Broken</a:t>
            </a:r>
          </a:p>
        </p:txBody>
      </p:sp>
    </p:spTree>
    <p:extLst>
      <p:ext uri="{BB962C8B-B14F-4D97-AF65-F5344CB8AC3E}">
        <p14:creationId xmlns:p14="http://schemas.microsoft.com/office/powerpoint/2010/main" val="18876763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6063198"/>
          </a:xfrm>
          <a:prstGeom prst="rect">
            <a:avLst/>
          </a:prstGeom>
          <a:noFill/>
        </p:spPr>
        <p:txBody>
          <a:bodyPr wrap="square" rtlCol="0">
            <a:spAutoFit/>
          </a:bodyPr>
          <a:lstStyle/>
          <a:p>
            <a:r>
              <a:rPr lang="en-US" sz="4000" u="sng" dirty="0"/>
              <a:t>Lineage of the Messiah - Prophecy</a:t>
            </a:r>
          </a:p>
          <a:p>
            <a:endParaRPr lang="en-US" sz="3200" dirty="0">
              <a:hlinkClick r:id="rId3"/>
            </a:endParaRPr>
          </a:p>
          <a:p>
            <a:pPr marL="914400" lvl="1" indent="-457200">
              <a:buFont typeface="Arial" panose="020B0604020202020204" pitchFamily="34" charset="0"/>
              <a:buChar char="•"/>
            </a:pPr>
            <a:r>
              <a:rPr lang="en-US" sz="2800" dirty="0"/>
              <a:t>Genesis 3: 15					Seed of a Woman</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Genesis 22: 18				Descendant of Abraham</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2 Samuel 7: 12 – 13			Throne of David</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Genesis 49: 10				Tribe of Judah</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Deuteronomy 18:15			Just like Moses</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3633539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6063198"/>
          </a:xfrm>
          <a:prstGeom prst="rect">
            <a:avLst/>
          </a:prstGeom>
          <a:noFill/>
        </p:spPr>
        <p:txBody>
          <a:bodyPr wrap="square" rtlCol="0">
            <a:spAutoFit/>
          </a:bodyPr>
          <a:lstStyle/>
          <a:p>
            <a:r>
              <a:rPr lang="en-US" sz="4000" u="sng" dirty="0"/>
              <a:t>Lineage – Seed of Woman</a:t>
            </a:r>
          </a:p>
          <a:p>
            <a:endParaRPr lang="en-US" sz="3200" dirty="0">
              <a:hlinkClick r:id="rId3"/>
            </a:endParaRPr>
          </a:p>
          <a:p>
            <a:r>
              <a:rPr lang="en-US" sz="2800" b="1" dirty="0">
                <a:hlinkClick r:id="rId3"/>
              </a:rPr>
              <a:t>14</a:t>
            </a:r>
            <a:r>
              <a:rPr lang="en-US" sz="2800" dirty="0"/>
              <a:t> So the LORD God said to the serpent, “Because you have done this, “Cursed are you above all livestock and all wild animals! You will crawl on your belly and you will eat dust all the days of your life.</a:t>
            </a:r>
          </a:p>
          <a:p>
            <a:endParaRPr lang="en-US" sz="2800" dirty="0"/>
          </a:p>
          <a:p>
            <a:r>
              <a:rPr lang="en-US" sz="2800" b="1" dirty="0">
                <a:hlinkClick r:id="rId4"/>
              </a:rPr>
              <a:t>15</a:t>
            </a:r>
            <a:r>
              <a:rPr lang="en-US" sz="2800" dirty="0"/>
              <a:t> And I will put enmity between you and the woman, and between your offspring and her offspring; he will crush your head, and you will strike his heel.” </a:t>
            </a:r>
          </a:p>
          <a:p>
            <a:r>
              <a:rPr lang="en-US" sz="2800" dirty="0"/>
              <a:t>Genesis 3:14 - 15</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5734042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201424"/>
          </a:xfrm>
          <a:prstGeom prst="rect">
            <a:avLst/>
          </a:prstGeom>
          <a:noFill/>
        </p:spPr>
        <p:txBody>
          <a:bodyPr wrap="square" rtlCol="0">
            <a:spAutoFit/>
          </a:bodyPr>
          <a:lstStyle/>
          <a:p>
            <a:r>
              <a:rPr lang="en-US" sz="4000" u="sng" dirty="0"/>
              <a:t>Lineage -- Seed of Woman -- Fulfillment</a:t>
            </a:r>
          </a:p>
          <a:p>
            <a:endParaRPr lang="en-US" sz="3200" dirty="0">
              <a:hlinkClick r:id="rId3"/>
            </a:endParaRPr>
          </a:p>
          <a:p>
            <a:r>
              <a:rPr lang="en-US" sz="2800" b="1" dirty="0">
                <a:hlinkClick r:id="rId4"/>
              </a:rPr>
              <a:t>4</a:t>
            </a:r>
            <a:r>
              <a:rPr lang="en-US" sz="2800" dirty="0"/>
              <a:t> But when the set time had fully come, God sent his Son, born of a woman, born under the law,</a:t>
            </a:r>
          </a:p>
          <a:p>
            <a:endParaRPr lang="en-US" sz="2800" dirty="0"/>
          </a:p>
          <a:p>
            <a:r>
              <a:rPr lang="en-US" sz="2800" b="1" dirty="0">
                <a:hlinkClick r:id="rId5"/>
              </a:rPr>
              <a:t>5</a:t>
            </a:r>
            <a:r>
              <a:rPr lang="en-US" sz="2800" dirty="0"/>
              <a:t> to redeem those under the law, that we might receive adoption to sonship.</a:t>
            </a:r>
          </a:p>
          <a:p>
            <a:endParaRPr lang="en-US" sz="2800" dirty="0"/>
          </a:p>
          <a:p>
            <a:r>
              <a:rPr lang="en-US" sz="2800" dirty="0"/>
              <a:t>Galatians 4: 4 - 7</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4651662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201424"/>
          </a:xfrm>
          <a:prstGeom prst="rect">
            <a:avLst/>
          </a:prstGeom>
          <a:noFill/>
        </p:spPr>
        <p:txBody>
          <a:bodyPr wrap="square" rtlCol="0">
            <a:spAutoFit/>
          </a:bodyPr>
          <a:lstStyle/>
          <a:p>
            <a:r>
              <a:rPr lang="en-US" sz="4000" u="sng" dirty="0"/>
              <a:t>Lineage -- Seed of Woman -- Fulfillment</a:t>
            </a:r>
          </a:p>
          <a:p>
            <a:endParaRPr lang="en-US" sz="3200" dirty="0">
              <a:hlinkClick r:id="rId3"/>
            </a:endParaRPr>
          </a:p>
          <a:p>
            <a:r>
              <a:rPr lang="en-US" sz="2800" b="1" dirty="0">
                <a:hlinkClick r:id="rId4"/>
              </a:rPr>
              <a:t>6</a:t>
            </a:r>
            <a:r>
              <a:rPr lang="en-US" sz="2800" dirty="0"/>
              <a:t> Because you are his sons, God sent the Spirit of his Son into our hearts, the Spirit who calls out, “Abba, Father.”</a:t>
            </a:r>
          </a:p>
          <a:p>
            <a:endParaRPr lang="en-US" sz="2800" dirty="0"/>
          </a:p>
          <a:p>
            <a:r>
              <a:rPr lang="en-US" sz="2800" b="1" dirty="0">
                <a:hlinkClick r:id="rId5"/>
              </a:rPr>
              <a:t>7</a:t>
            </a:r>
            <a:r>
              <a:rPr lang="en-US" sz="2800" dirty="0"/>
              <a:t> So you are no longer a slave, but God’s child; and since you are his child, God has made you also an heir.</a:t>
            </a:r>
          </a:p>
          <a:p>
            <a:endParaRPr lang="en-US" sz="2800" dirty="0"/>
          </a:p>
          <a:p>
            <a:r>
              <a:rPr lang="en-US" sz="2800" dirty="0"/>
              <a:t>Galatians 4: 4 - 7</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4961784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6494085"/>
          </a:xfrm>
          <a:prstGeom prst="rect">
            <a:avLst/>
          </a:prstGeom>
          <a:noFill/>
        </p:spPr>
        <p:txBody>
          <a:bodyPr wrap="square" rtlCol="0">
            <a:spAutoFit/>
          </a:bodyPr>
          <a:lstStyle/>
          <a:p>
            <a:r>
              <a:rPr lang="en-US" sz="4000" u="sng" dirty="0"/>
              <a:t>Lineage – Descendant of Abraham</a:t>
            </a:r>
          </a:p>
          <a:p>
            <a:endParaRPr lang="en-US" sz="3200" dirty="0">
              <a:hlinkClick r:id="rId3"/>
            </a:endParaRPr>
          </a:p>
          <a:p>
            <a:r>
              <a:rPr lang="en-US" sz="3200" b="1" dirty="0">
                <a:hlinkClick r:id="rId4"/>
              </a:rPr>
              <a:t>17</a:t>
            </a:r>
            <a:r>
              <a:rPr lang="en-US" sz="3200" dirty="0"/>
              <a:t> I will surely bless you and make your descendants as numerous as the stars in the sky and as the sand on the seashore. Your descendants will take possession of the cities of their enemies,</a:t>
            </a:r>
          </a:p>
          <a:p>
            <a:endParaRPr lang="en-US" sz="3200" dirty="0"/>
          </a:p>
          <a:p>
            <a:r>
              <a:rPr lang="en-US" sz="3200" b="1" dirty="0">
                <a:hlinkClick r:id="rId5"/>
              </a:rPr>
              <a:t>18</a:t>
            </a:r>
            <a:r>
              <a:rPr lang="en-US" sz="3200" dirty="0"/>
              <a:t> and through your offspring all nations on earth will be blessed, because you have obeyed me.”</a:t>
            </a:r>
          </a:p>
          <a:p>
            <a:endParaRPr lang="en-US" sz="2800" dirty="0"/>
          </a:p>
          <a:p>
            <a:r>
              <a:rPr lang="en-US" sz="2800" dirty="0"/>
              <a:t>Genesis 22</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4602232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262979"/>
          </a:xfrm>
          <a:prstGeom prst="rect">
            <a:avLst/>
          </a:prstGeom>
          <a:noFill/>
        </p:spPr>
        <p:txBody>
          <a:bodyPr wrap="square" rtlCol="0">
            <a:spAutoFit/>
          </a:bodyPr>
          <a:lstStyle/>
          <a:p>
            <a:r>
              <a:rPr lang="en-US" sz="4000" u="sng" dirty="0"/>
              <a:t>Lineage – Descendant of Abraham</a:t>
            </a:r>
          </a:p>
          <a:p>
            <a:pPr algn="ctr"/>
            <a:r>
              <a:rPr lang="en-US" sz="4000" u="sng" dirty="0"/>
              <a:t>Fulfillment</a:t>
            </a:r>
          </a:p>
          <a:p>
            <a:endParaRPr lang="en-US" sz="3200" dirty="0">
              <a:hlinkClick r:id="rId3"/>
            </a:endParaRPr>
          </a:p>
          <a:p>
            <a:endParaRPr lang="en-US" sz="3200" dirty="0">
              <a:hlinkClick r:id="rId3"/>
            </a:endParaRPr>
          </a:p>
          <a:p>
            <a:r>
              <a:rPr lang="en-US" sz="3200" b="1" dirty="0">
                <a:hlinkClick r:id="rId4"/>
              </a:rPr>
              <a:t>1</a:t>
            </a:r>
            <a:r>
              <a:rPr lang="en-US" sz="3200" dirty="0"/>
              <a:t> This is the genealogy of Jesus the Messiah the son of David, the son of Abraham:</a:t>
            </a:r>
          </a:p>
          <a:p>
            <a:endParaRPr lang="en-US" sz="3200" dirty="0"/>
          </a:p>
          <a:p>
            <a:r>
              <a:rPr lang="en-US" sz="3200" dirty="0"/>
              <a:t>Matthew 1:1</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7429559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175447"/>
            <a:ext cx="9897533" cy="6432530"/>
          </a:xfrm>
          <a:prstGeom prst="rect">
            <a:avLst/>
          </a:prstGeom>
          <a:noFill/>
        </p:spPr>
        <p:txBody>
          <a:bodyPr wrap="square" rtlCol="0">
            <a:spAutoFit/>
          </a:bodyPr>
          <a:lstStyle/>
          <a:p>
            <a:r>
              <a:rPr lang="en-US" sz="4000" u="sng" dirty="0"/>
              <a:t>Who is Samuel</a:t>
            </a:r>
          </a:p>
          <a:p>
            <a:endParaRPr lang="en-US" sz="3200" dirty="0">
              <a:hlinkClick r:id="rId3"/>
            </a:endParaRPr>
          </a:p>
          <a:p>
            <a:r>
              <a:rPr lang="en-US" sz="2800" b="1" dirty="0"/>
              <a:t>Samuel --  1070 BC to 1012 BC</a:t>
            </a:r>
          </a:p>
          <a:p>
            <a:r>
              <a:rPr lang="en-US" sz="2800" b="1" dirty="0"/>
              <a:t>	</a:t>
            </a:r>
            <a:r>
              <a:rPr lang="en-US" sz="2800" dirty="0"/>
              <a:t>Prophet through Philistine war while Saul was king</a:t>
            </a:r>
            <a:endParaRPr lang="en-US" sz="2800" b="1" dirty="0"/>
          </a:p>
          <a:p>
            <a:endParaRPr lang="en-US" sz="2800" b="1" dirty="0"/>
          </a:p>
          <a:p>
            <a:r>
              <a:rPr lang="en-US" sz="2800" dirty="0"/>
              <a:t>Prophet during Saul’s reign</a:t>
            </a:r>
          </a:p>
          <a:p>
            <a:pPr marL="914400" lvl="1" indent="-457200">
              <a:buFont typeface="Arial" panose="020B0604020202020204" pitchFamily="34" charset="0"/>
              <a:buChar char="•"/>
            </a:pPr>
            <a:r>
              <a:rPr lang="en-US" sz="2800" dirty="0"/>
              <a:t>Denounced Saul at the Philistine battle</a:t>
            </a:r>
          </a:p>
          <a:p>
            <a:pPr marL="914400" lvl="1" indent="-457200">
              <a:buFont typeface="Arial" panose="020B0604020202020204" pitchFamily="34" charset="0"/>
              <a:buChar char="•"/>
            </a:pPr>
            <a:r>
              <a:rPr lang="en-US" sz="2800" dirty="0"/>
              <a:t>Enraged that Saul did not kill Agag, Amalekite king</a:t>
            </a:r>
          </a:p>
          <a:p>
            <a:pPr marL="914400" lvl="1" indent="-457200">
              <a:buFont typeface="Arial" panose="020B0604020202020204" pitchFamily="34" charset="0"/>
              <a:buChar char="•"/>
            </a:pPr>
            <a:r>
              <a:rPr lang="en-US" sz="2800" dirty="0"/>
              <a:t>Secretly anointed David as king</a:t>
            </a:r>
          </a:p>
          <a:p>
            <a:pPr marL="914400" lvl="1" indent="-457200">
              <a:buFont typeface="Arial" panose="020B0604020202020204" pitchFamily="34" charset="0"/>
              <a:buChar char="•"/>
            </a:pPr>
            <a:r>
              <a:rPr lang="en-US" sz="2800" dirty="0"/>
              <a:t>Provided sanctuary for David as Saul searched</a:t>
            </a:r>
          </a:p>
          <a:p>
            <a:pPr marL="914400" lvl="1" indent="-457200">
              <a:buFont typeface="Arial" panose="020B0604020202020204" pitchFamily="34" charset="0"/>
              <a:buChar char="•"/>
            </a:pPr>
            <a:r>
              <a:rPr lang="en-US" sz="2800" dirty="0"/>
              <a:t>Saul had the Witch on Endor conjure Samuel from Sheol to predict battle, Samuel told Saul God had left him</a:t>
            </a:r>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4668435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3609975" y="32004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US" altLang="en-US">
              <a:latin typeface="Arial" charset="0"/>
              <a:cs typeface="Arial" charset="0"/>
            </a:endParaRPr>
          </a:p>
        </p:txBody>
      </p:sp>
      <p:sp>
        <p:nvSpPr>
          <p:cNvPr id="3077" name="TextBox 1"/>
          <p:cNvSpPr txBox="1">
            <a:spLocks noChangeArrowheads="1"/>
          </p:cNvSpPr>
          <p:nvPr/>
        </p:nvSpPr>
        <p:spPr bwMode="auto">
          <a:xfrm>
            <a:off x="991507" y="458109"/>
            <a:ext cx="800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3600" b="1" i="1">
                <a:latin typeface="+mj-lt"/>
                <a:cs typeface="Arial" charset="0"/>
              </a:rPr>
              <a:t>FBC Liberty Small Group</a:t>
            </a:r>
          </a:p>
        </p:txBody>
      </p:sp>
      <p:sp>
        <p:nvSpPr>
          <p:cNvPr id="6" name="Rectangle 2"/>
          <p:cNvSpPr txBox="1">
            <a:spLocks noChangeArrowheads="1"/>
          </p:cNvSpPr>
          <p:nvPr/>
        </p:nvSpPr>
        <p:spPr bwMode="auto">
          <a:xfrm>
            <a:off x="508000" y="1470212"/>
            <a:ext cx="7224272" cy="425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algn="ctr" eaLnBrk="1" hangingPunct="1">
              <a:defRPr/>
            </a:pPr>
            <a:endParaRPr lang="en-US" altLang="en-US" sz="5400" i="0" kern="0" dirty="0">
              <a:solidFill>
                <a:schemeClr val="tx1"/>
              </a:solidFill>
              <a:latin typeface="+mn-lt"/>
            </a:endParaRPr>
          </a:p>
          <a:p>
            <a:pPr algn="ctr" eaLnBrk="1" hangingPunct="1">
              <a:defRPr/>
            </a:pPr>
            <a:r>
              <a:rPr lang="en-US" altLang="en-US" sz="5400" i="0" kern="0" dirty="0">
                <a:solidFill>
                  <a:schemeClr val="tx1"/>
                </a:solidFill>
                <a:latin typeface="+mn-lt"/>
              </a:rPr>
              <a:t>The Lineage</a:t>
            </a:r>
          </a:p>
          <a:p>
            <a:pPr algn="ctr" eaLnBrk="1" hangingPunct="1">
              <a:defRPr/>
            </a:pPr>
            <a:endParaRPr lang="en-US" altLang="en-US" sz="5400" i="0" kern="0" dirty="0">
              <a:solidFill>
                <a:schemeClr val="tx1"/>
              </a:solidFill>
              <a:latin typeface="+mn-lt"/>
            </a:endParaRPr>
          </a:p>
          <a:p>
            <a:pPr algn="ctr" eaLnBrk="1" hangingPunct="1">
              <a:defRPr/>
            </a:pPr>
            <a:r>
              <a:rPr lang="en-US" altLang="en-US" i="0" kern="0" dirty="0">
                <a:solidFill>
                  <a:schemeClr val="tx1"/>
                </a:solidFill>
                <a:latin typeface="+mn-lt"/>
              </a:rPr>
              <a:t>Session #6     May 3, 2026</a:t>
            </a:r>
          </a:p>
          <a:p>
            <a:pPr algn="ctr" eaLnBrk="1" hangingPunct="1">
              <a:defRPr/>
            </a:pPr>
            <a:r>
              <a:rPr lang="en-US" altLang="en-US" i="0" kern="0" dirty="0">
                <a:solidFill>
                  <a:schemeClr val="tx1"/>
                </a:solidFill>
                <a:latin typeface="+mn-lt"/>
              </a:rPr>
              <a:t> </a:t>
            </a:r>
            <a:endParaRPr lang="en-US" altLang="en-US" sz="3075" kern="0" dirty="0">
              <a:solidFill>
                <a:schemeClr val="tx1"/>
              </a:solidFill>
            </a:endParaRPr>
          </a:p>
        </p:txBody>
      </p:sp>
      <p:grpSp>
        <p:nvGrpSpPr>
          <p:cNvPr id="2" name="Group 1">
            <a:extLst>
              <a:ext uri="{FF2B5EF4-FFF2-40B4-BE49-F238E27FC236}">
                <a16:creationId xmlns:a16="http://schemas.microsoft.com/office/drawing/2014/main" id="{498A9289-8DC0-2408-65E0-AF7AAF4DF0CA}"/>
              </a:ext>
            </a:extLst>
          </p:cNvPr>
          <p:cNvGrpSpPr/>
          <p:nvPr/>
        </p:nvGrpSpPr>
        <p:grpSpPr>
          <a:xfrm>
            <a:off x="7732272" y="0"/>
            <a:ext cx="4137891" cy="3170099"/>
            <a:chOff x="729673" y="0"/>
            <a:chExt cx="4137891" cy="3170099"/>
          </a:xfrm>
        </p:grpSpPr>
        <p:sp>
          <p:nvSpPr>
            <p:cNvPr id="3" name="TextBox 2">
              <a:extLst>
                <a:ext uri="{FF2B5EF4-FFF2-40B4-BE49-F238E27FC236}">
                  <a16:creationId xmlns:a16="http://schemas.microsoft.com/office/drawing/2014/main" id="{D6641CFA-1D28-82B4-FDA9-03A5B3C698CA}"/>
                </a:ext>
              </a:extLst>
            </p:cNvPr>
            <p:cNvSpPr txBox="1"/>
            <p:nvPr/>
          </p:nvSpPr>
          <p:spPr>
            <a:xfrm>
              <a:off x="729673" y="1538161"/>
              <a:ext cx="1348509" cy="923330"/>
            </a:xfrm>
            <a:prstGeom prst="rect">
              <a:avLst/>
            </a:prstGeom>
            <a:noFill/>
          </p:spPr>
          <p:txBody>
            <a:bodyPr wrap="square" rtlCol="0">
              <a:spAutoFit/>
            </a:bodyPr>
            <a:lstStyle/>
            <a:p>
              <a:r>
                <a:rPr lang="en-US" b="1">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02CA066B-276A-B5F2-E2D7-E487B6CA374E}"/>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BE769B59-CD79-9598-89A8-F1A32D54C12E}"/>
                  </a:ext>
                </a:extLst>
              </p:cNvPr>
              <p:cNvSpPr txBox="1"/>
              <p:nvPr/>
            </p:nvSpPr>
            <p:spPr>
              <a:xfrm>
                <a:off x="563419" y="55418"/>
                <a:ext cx="2789382" cy="3170099"/>
              </a:xfrm>
              <a:prstGeom prst="rect">
                <a:avLst/>
              </a:prstGeom>
              <a:noFill/>
            </p:spPr>
            <p:txBody>
              <a:bodyPr wrap="square" rtlCol="0">
                <a:spAutoFit/>
              </a:bodyPr>
              <a:lstStyle/>
              <a:p>
                <a:r>
                  <a:rPr lang="en-US" sz="20000" i="1">
                    <a:solidFill>
                      <a:srgbClr val="FFC000"/>
                    </a:solidFill>
                    <a:latin typeface="Goudy Old Style" panose="02020502050305020303" pitchFamily="18" charset="0"/>
                  </a:rPr>
                  <a:t>F</a:t>
                </a:r>
              </a:p>
            </p:txBody>
          </p:sp>
          <p:sp>
            <p:nvSpPr>
              <p:cNvPr id="7" name="TextBox 6">
                <a:extLst>
                  <a:ext uri="{FF2B5EF4-FFF2-40B4-BE49-F238E27FC236}">
                    <a16:creationId xmlns:a16="http://schemas.microsoft.com/office/drawing/2014/main" id="{143EDC9C-911C-4DA4-0A22-ADD6502C83A6}"/>
                  </a:ext>
                </a:extLst>
              </p:cNvPr>
              <p:cNvSpPr txBox="1"/>
              <p:nvPr/>
            </p:nvSpPr>
            <p:spPr>
              <a:xfrm>
                <a:off x="1865745" y="1223528"/>
                <a:ext cx="1939637"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oretold</a:t>
                </a:r>
                <a:r>
                  <a:rPr lang="en-US" sz="3200">
                    <a:solidFill>
                      <a:srgbClr val="FFC000"/>
                    </a:solidFill>
                    <a:latin typeface="Goudy Old Style" panose="02020502050305020303" pitchFamily="18" charset="0"/>
                  </a:rPr>
                  <a:t> &amp;</a:t>
                </a:r>
                <a:endParaRPr lang="en-US" sz="3200">
                  <a:solidFill>
                    <a:srgbClr val="FFC000"/>
                  </a:solidFill>
                </a:endParaRPr>
              </a:p>
            </p:txBody>
          </p:sp>
          <p:sp>
            <p:nvSpPr>
              <p:cNvPr id="8" name="TextBox 7">
                <a:extLst>
                  <a:ext uri="{FF2B5EF4-FFF2-40B4-BE49-F238E27FC236}">
                    <a16:creationId xmlns:a16="http://schemas.microsoft.com/office/drawing/2014/main" id="{CF71BEB6-BD3C-EC2E-18E1-F77F4C7D53D9}"/>
                  </a:ext>
                </a:extLst>
              </p:cNvPr>
              <p:cNvSpPr txBox="1"/>
              <p:nvPr/>
            </p:nvSpPr>
            <p:spPr>
              <a:xfrm>
                <a:off x="1302328" y="1932134"/>
                <a:ext cx="2050473"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ulfilled</a:t>
                </a:r>
                <a:endParaRPr lang="en-US" sz="3200">
                  <a:solidFill>
                    <a:srgbClr val="FFC000"/>
                  </a:solidFill>
                  <a:latin typeface="Goudy Old Style" panose="02020502050305020303" pitchFamily="18" charset="0"/>
                </a:endParaRPr>
              </a:p>
            </p:txBody>
          </p:sp>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175447"/>
            <a:ext cx="9897533" cy="7355860"/>
          </a:xfrm>
          <a:prstGeom prst="rect">
            <a:avLst/>
          </a:prstGeom>
          <a:noFill/>
        </p:spPr>
        <p:txBody>
          <a:bodyPr wrap="square" rtlCol="0">
            <a:spAutoFit/>
          </a:bodyPr>
          <a:lstStyle/>
          <a:p>
            <a:r>
              <a:rPr lang="en-US" sz="4000" u="sng" dirty="0"/>
              <a:t>Lineage – Throne of David</a:t>
            </a:r>
          </a:p>
          <a:p>
            <a:endParaRPr lang="en-US" sz="3200" dirty="0">
              <a:hlinkClick r:id="rId3"/>
            </a:endParaRPr>
          </a:p>
          <a:p>
            <a:r>
              <a:rPr lang="en-US" sz="2800" b="1" dirty="0">
                <a:hlinkClick r:id="rId4"/>
              </a:rPr>
              <a:t>12</a:t>
            </a:r>
            <a:r>
              <a:rPr lang="en-US" sz="2800" dirty="0"/>
              <a:t> When your days are over and you rest with your ancestors, I will raise up your offspring to succeed you, your own flesh and blood, and I will establish his kingdom.</a:t>
            </a:r>
          </a:p>
          <a:p>
            <a:endParaRPr lang="en-US" sz="2800" dirty="0"/>
          </a:p>
          <a:p>
            <a:r>
              <a:rPr lang="en-US" sz="2800" b="1" dirty="0">
                <a:hlinkClick r:id="rId5"/>
              </a:rPr>
              <a:t>13</a:t>
            </a:r>
            <a:r>
              <a:rPr lang="en-US" sz="2800" dirty="0"/>
              <a:t> He is the one who will build a house for my Name, and I will establish the throne of his kingdom forever.</a:t>
            </a:r>
          </a:p>
          <a:p>
            <a:endParaRPr lang="en-US" sz="2800" dirty="0"/>
          </a:p>
          <a:p>
            <a:r>
              <a:rPr lang="en-US" sz="2800" b="1" dirty="0">
                <a:hlinkClick r:id="rId6"/>
              </a:rPr>
              <a:t>14</a:t>
            </a:r>
            <a:r>
              <a:rPr lang="en-US" sz="2800" dirty="0"/>
              <a:t> I will be his father, and he will be my son. When he does wrong, I will punish him with a rod wielded by men, with floggings inflicted by human hands.</a:t>
            </a:r>
          </a:p>
          <a:p>
            <a:endParaRPr lang="en-US" sz="2800" dirty="0"/>
          </a:p>
          <a:p>
            <a:r>
              <a:rPr lang="en-US" sz="2800" dirty="0"/>
              <a:t>2 Samuel 7</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0045428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r>
              <a:rPr lang="en-US" sz="4000" u="sng" dirty="0"/>
              <a:t>Lineage – Throne of David -- Fulfillment</a:t>
            </a:r>
          </a:p>
          <a:p>
            <a:endParaRPr lang="en-US" sz="3200" dirty="0">
              <a:hlinkClick r:id="rId3"/>
            </a:endParaRPr>
          </a:p>
          <a:p>
            <a:r>
              <a:rPr lang="en-US" sz="2800" b="1" dirty="0">
                <a:hlinkClick r:id="rId4"/>
              </a:rPr>
              <a:t>32</a:t>
            </a:r>
            <a:r>
              <a:rPr lang="en-US" sz="2800" dirty="0"/>
              <a:t> He will be great and will be called the Son of the Most High. The Lord God will give him the throne of his father David,</a:t>
            </a:r>
          </a:p>
          <a:p>
            <a:endParaRPr lang="en-US" sz="2800" dirty="0"/>
          </a:p>
          <a:p>
            <a:r>
              <a:rPr lang="en-US" sz="2800" b="1" dirty="0">
                <a:hlinkClick r:id="rId5"/>
              </a:rPr>
              <a:t>33</a:t>
            </a:r>
            <a:r>
              <a:rPr lang="en-US" sz="2800" dirty="0"/>
              <a:t> and he will reign over Jacob’s descendants forever; his kingdom will never end.”</a:t>
            </a:r>
          </a:p>
          <a:p>
            <a:endParaRPr lang="en-US" sz="2800" dirty="0"/>
          </a:p>
          <a:p>
            <a:r>
              <a:rPr lang="en-US" sz="2800" dirty="0"/>
              <a:t>Luke 1</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0609969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6494085"/>
          </a:xfrm>
          <a:prstGeom prst="rect">
            <a:avLst/>
          </a:prstGeom>
          <a:noFill/>
        </p:spPr>
        <p:txBody>
          <a:bodyPr wrap="square" rtlCol="0">
            <a:spAutoFit/>
          </a:bodyPr>
          <a:lstStyle/>
          <a:p>
            <a:r>
              <a:rPr lang="en-US" sz="4000" u="sng" dirty="0"/>
              <a:t>Lineage – Just Like Moses</a:t>
            </a:r>
          </a:p>
          <a:p>
            <a:endParaRPr lang="en-US" sz="3200" dirty="0">
              <a:hlinkClick r:id="rId3"/>
            </a:endParaRPr>
          </a:p>
          <a:p>
            <a:r>
              <a:rPr lang="en-US" sz="2800" b="1" dirty="0">
                <a:hlinkClick r:id="rId4"/>
              </a:rPr>
              <a:t>15</a:t>
            </a:r>
            <a:r>
              <a:rPr lang="en-US" sz="2800" dirty="0"/>
              <a:t> The LORD your God will raise up for you a prophet like me from among you, from your fellow Israelites. You must listen to him.</a:t>
            </a:r>
          </a:p>
          <a:p>
            <a:endParaRPr lang="en-US" sz="2800" dirty="0"/>
          </a:p>
          <a:p>
            <a:r>
              <a:rPr lang="en-US" sz="2800" b="1" dirty="0">
                <a:hlinkClick r:id="rId5"/>
              </a:rPr>
              <a:t>16</a:t>
            </a:r>
            <a:r>
              <a:rPr lang="en-US" sz="2800" dirty="0"/>
              <a:t> For this is what you asked of the LORD your God at Horeb on the day of the assembly when you said, “Let us not hear the voice of the LORD our God nor see this great fire anymore, or we will die.”</a:t>
            </a:r>
          </a:p>
          <a:p>
            <a:endParaRPr lang="en-US" sz="2800" dirty="0"/>
          </a:p>
          <a:p>
            <a:r>
              <a:rPr lang="en-US" sz="2800" dirty="0"/>
              <a:t>Deuteronomy 18</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0136015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6494085"/>
          </a:xfrm>
          <a:prstGeom prst="rect">
            <a:avLst/>
          </a:prstGeom>
          <a:noFill/>
        </p:spPr>
        <p:txBody>
          <a:bodyPr wrap="square" rtlCol="0">
            <a:spAutoFit/>
          </a:bodyPr>
          <a:lstStyle/>
          <a:p>
            <a:r>
              <a:rPr lang="en-US" sz="4000" u="sng" dirty="0"/>
              <a:t>Lineage -- Just Like Moses</a:t>
            </a:r>
          </a:p>
          <a:p>
            <a:endParaRPr lang="en-US" sz="3200" dirty="0">
              <a:hlinkClick r:id="rId3"/>
            </a:endParaRPr>
          </a:p>
          <a:p>
            <a:r>
              <a:rPr lang="en-US" sz="2800" b="1" dirty="0">
                <a:hlinkClick r:id="rId4"/>
              </a:rPr>
              <a:t>17</a:t>
            </a:r>
            <a:r>
              <a:rPr lang="en-US" sz="2800" dirty="0"/>
              <a:t> The LORD said to me: “What they say is good.</a:t>
            </a:r>
          </a:p>
          <a:p>
            <a:endParaRPr lang="en-US" sz="2800" dirty="0"/>
          </a:p>
          <a:p>
            <a:r>
              <a:rPr lang="en-US" sz="2800" b="1" dirty="0">
                <a:hlinkClick r:id="rId5"/>
              </a:rPr>
              <a:t>18</a:t>
            </a:r>
            <a:r>
              <a:rPr lang="en-US" sz="2800" dirty="0"/>
              <a:t> I will raise up for them a prophet like you from among their fellow Israelites, and I will put my words in his mouth. He will tell them everything I command him.</a:t>
            </a:r>
          </a:p>
          <a:p>
            <a:endParaRPr lang="en-US" sz="2800" dirty="0"/>
          </a:p>
          <a:p>
            <a:r>
              <a:rPr lang="en-US" sz="2800" b="1" dirty="0">
                <a:hlinkClick r:id="rId6"/>
              </a:rPr>
              <a:t>19</a:t>
            </a:r>
            <a:r>
              <a:rPr lang="en-US" sz="2800" dirty="0"/>
              <a:t> I myself will call to account anyone who does not listen to my words that the prophet speaks in my name.</a:t>
            </a:r>
          </a:p>
          <a:p>
            <a:endParaRPr lang="en-US" sz="2800" dirty="0"/>
          </a:p>
          <a:p>
            <a:r>
              <a:rPr lang="en-US" sz="2800" dirty="0"/>
              <a:t>Deuteronomy 18</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9491408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r>
              <a:rPr lang="en-US" sz="4000" u="sng" dirty="0"/>
              <a:t>Lineage -- Just Like Moses -- Fulfillment</a:t>
            </a:r>
          </a:p>
          <a:p>
            <a:endParaRPr lang="en-US" sz="3200" dirty="0">
              <a:hlinkClick r:id="rId3"/>
            </a:endParaRPr>
          </a:p>
          <a:p>
            <a:r>
              <a:rPr lang="en-US" sz="2800" b="1" dirty="0">
                <a:hlinkClick r:id="rId4"/>
              </a:rPr>
              <a:t>12</a:t>
            </a:r>
            <a:r>
              <a:rPr lang="en-US" sz="2800" dirty="0"/>
              <a:t> So they stirred up the people and the elders and the teachers of the law. They seized Stephen and brought him before the Sanhedrin.</a:t>
            </a:r>
          </a:p>
          <a:p>
            <a:endParaRPr lang="en-US" sz="2800" dirty="0"/>
          </a:p>
          <a:p>
            <a:r>
              <a:rPr lang="en-US" sz="2800" b="1" dirty="0">
                <a:hlinkClick r:id="rId5"/>
              </a:rPr>
              <a:t>13</a:t>
            </a:r>
            <a:r>
              <a:rPr lang="en-US" sz="2800" dirty="0"/>
              <a:t> They produced false witnesses, who testified, “This fellow never stops speaking against this holy place and against the law.</a:t>
            </a:r>
          </a:p>
          <a:p>
            <a:r>
              <a:rPr lang="en-US" sz="2800" dirty="0"/>
              <a:t>Acts 6 - 7</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9278890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6063198"/>
          </a:xfrm>
          <a:prstGeom prst="rect">
            <a:avLst/>
          </a:prstGeom>
          <a:noFill/>
        </p:spPr>
        <p:txBody>
          <a:bodyPr wrap="square" rtlCol="0">
            <a:spAutoFit/>
          </a:bodyPr>
          <a:lstStyle/>
          <a:p>
            <a:r>
              <a:rPr lang="en-US" sz="4000" u="sng" dirty="0"/>
              <a:t>Lineage -- Just Like Moses -- Fulfillment</a:t>
            </a:r>
          </a:p>
          <a:p>
            <a:endParaRPr lang="en-US" sz="3200" dirty="0">
              <a:hlinkClick r:id="rId3"/>
            </a:endParaRPr>
          </a:p>
          <a:p>
            <a:r>
              <a:rPr lang="en-US" sz="2800" b="1" dirty="0">
                <a:hlinkClick r:id="rId4"/>
              </a:rPr>
              <a:t>14</a:t>
            </a:r>
            <a:r>
              <a:rPr lang="en-US" sz="2800" dirty="0"/>
              <a:t> For we have heard him say that this Jesus of Nazareth will destroy this place and change the customs Moses handed down to us.”</a:t>
            </a:r>
          </a:p>
          <a:p>
            <a:endParaRPr lang="en-US" sz="2800" dirty="0"/>
          </a:p>
          <a:p>
            <a:r>
              <a:rPr lang="en-US" sz="2800" b="1" dirty="0">
                <a:hlinkClick r:id="rId5"/>
              </a:rPr>
              <a:t>15</a:t>
            </a:r>
            <a:r>
              <a:rPr lang="en-US" sz="2800" dirty="0"/>
              <a:t> All who were sitting in the Sanhedrin looked intently at Stephen, and they saw that his face was like the face of an angel.</a:t>
            </a:r>
          </a:p>
          <a:p>
            <a:endParaRPr lang="en-US" sz="2800" dirty="0"/>
          </a:p>
          <a:p>
            <a:r>
              <a:rPr lang="en-US" sz="2800" dirty="0"/>
              <a:t>Acts 6 – 7</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5502852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136525"/>
            <a:ext cx="9897533" cy="6432530"/>
          </a:xfrm>
          <a:prstGeom prst="rect">
            <a:avLst/>
          </a:prstGeom>
          <a:noFill/>
        </p:spPr>
        <p:txBody>
          <a:bodyPr wrap="square" rtlCol="0">
            <a:spAutoFit/>
          </a:bodyPr>
          <a:lstStyle/>
          <a:p>
            <a:r>
              <a:rPr lang="en-US" sz="4000" u="sng" dirty="0"/>
              <a:t>Lineage – Tribe of Judah</a:t>
            </a:r>
          </a:p>
          <a:p>
            <a:endParaRPr lang="en-US" sz="3200" dirty="0">
              <a:hlinkClick r:id="rId3"/>
            </a:endParaRPr>
          </a:p>
          <a:p>
            <a:r>
              <a:rPr lang="en-US" sz="2800" b="1" dirty="0">
                <a:hlinkClick r:id="rId4"/>
              </a:rPr>
              <a:t>9</a:t>
            </a:r>
            <a:r>
              <a:rPr lang="en-US" sz="2800" dirty="0"/>
              <a:t> You are a lion’s cub, Judah; you return from the prey, my son. Like a lion he crouches and lies down, like a lioness—who dares to rouse him?</a:t>
            </a:r>
          </a:p>
          <a:p>
            <a:endParaRPr lang="en-US" sz="2800" dirty="0"/>
          </a:p>
          <a:p>
            <a:r>
              <a:rPr lang="en-US" sz="2800" b="1" dirty="0">
                <a:hlinkClick r:id="rId5"/>
              </a:rPr>
              <a:t>10</a:t>
            </a:r>
            <a:r>
              <a:rPr lang="en-US" sz="2800" dirty="0"/>
              <a:t> The scepter will not depart from Judah, nor the ruler’s staff from between his </a:t>
            </a:r>
            <a:r>
              <a:rPr lang="en-US" sz="2800" dirty="0" err="1"/>
              <a:t>feet,until</a:t>
            </a:r>
            <a:r>
              <a:rPr lang="en-US" sz="2800" dirty="0"/>
              <a:t> he to whom it belongs shall come and the obedience of the nations shall be his.</a:t>
            </a:r>
          </a:p>
          <a:p>
            <a:endParaRPr lang="en-US" sz="2800" dirty="0"/>
          </a:p>
          <a:p>
            <a:r>
              <a:rPr lang="en-US" sz="2800" b="1" dirty="0">
                <a:hlinkClick r:id="rId6"/>
              </a:rPr>
              <a:t>11</a:t>
            </a:r>
            <a:r>
              <a:rPr lang="en-US" sz="2800" dirty="0"/>
              <a:t> He will tether his donkey to a vine, his colt to the choicest branch; he will wash his garments in wine, his robes in the blood of grapes.</a:t>
            </a:r>
          </a:p>
          <a:p>
            <a:r>
              <a:rPr lang="en-US" sz="2800" dirty="0"/>
              <a:t>Genesis 49</a:t>
            </a:r>
            <a:endParaRPr lang="en-US" sz="3200" dirty="0"/>
          </a:p>
        </p:txBody>
      </p:sp>
    </p:spTree>
    <p:extLst>
      <p:ext uri="{BB962C8B-B14F-4D97-AF65-F5344CB8AC3E}">
        <p14:creationId xmlns:p14="http://schemas.microsoft.com/office/powerpoint/2010/main" val="17833033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986379"/>
            <a:ext cx="9897533" cy="3416320"/>
          </a:xfrm>
          <a:prstGeom prst="rect">
            <a:avLst/>
          </a:prstGeom>
          <a:noFill/>
        </p:spPr>
        <p:txBody>
          <a:bodyPr wrap="square" rtlCol="0">
            <a:spAutoFit/>
          </a:bodyPr>
          <a:lstStyle/>
          <a:p>
            <a:r>
              <a:rPr lang="en-US" sz="4000" u="sng" dirty="0"/>
              <a:t>Lineage – Tribe of Judah -- Fulfillment</a:t>
            </a:r>
          </a:p>
          <a:p>
            <a:endParaRPr lang="en-US" sz="3200" dirty="0">
              <a:hlinkClick r:id="rId3"/>
            </a:endParaRPr>
          </a:p>
          <a:p>
            <a:r>
              <a:rPr lang="en-US" sz="2800" b="1" dirty="0">
                <a:hlinkClick r:id="rId4"/>
              </a:rPr>
              <a:t>5</a:t>
            </a:r>
            <a:r>
              <a:rPr lang="en-US" sz="2800" dirty="0"/>
              <a:t> Then one of the elders said to me, “Do not weep! See, the Lion of the tribe of Judah, the Root of David, has triumphed. He is able to open the scroll and its seven seals.” </a:t>
            </a:r>
          </a:p>
          <a:p>
            <a:endParaRPr lang="en-US" sz="2800" dirty="0"/>
          </a:p>
          <a:p>
            <a:r>
              <a:rPr lang="en-US" sz="2800" dirty="0"/>
              <a:t>Revelation 5</a:t>
            </a:r>
            <a:endParaRPr lang="en-US" sz="3200" dirty="0"/>
          </a:p>
        </p:txBody>
      </p:sp>
    </p:spTree>
    <p:extLst>
      <p:ext uri="{BB962C8B-B14F-4D97-AF65-F5344CB8AC3E}">
        <p14:creationId xmlns:p14="http://schemas.microsoft.com/office/powerpoint/2010/main" val="1348009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509200"/>
          </a:xfrm>
          <a:prstGeom prst="rect">
            <a:avLst/>
          </a:prstGeom>
          <a:noFill/>
        </p:spPr>
        <p:txBody>
          <a:bodyPr wrap="square" rtlCol="0">
            <a:spAutoFit/>
          </a:bodyPr>
          <a:lstStyle/>
          <a:p>
            <a:r>
              <a:rPr lang="en-US" sz="3200" i="1" dirty="0"/>
              <a:t>Here is how you will know that I am the one true God,</a:t>
            </a:r>
          </a:p>
          <a:p>
            <a:endParaRPr lang="en-US" sz="3200" i="1" dirty="0"/>
          </a:p>
          <a:p>
            <a:r>
              <a:rPr lang="en-US" sz="3200" i="1" dirty="0"/>
              <a:t> and those so-called ‘gods’ are nothing: I will tell you </a:t>
            </a:r>
          </a:p>
          <a:p>
            <a:endParaRPr lang="en-US" sz="3200" i="1" dirty="0"/>
          </a:p>
          <a:p>
            <a:r>
              <a:rPr lang="en-US" sz="3200" i="1" dirty="0"/>
              <a:t>the end from the beginning; I will tell you what will </a:t>
            </a:r>
          </a:p>
          <a:p>
            <a:endParaRPr lang="en-US" sz="3200" i="1" dirty="0"/>
          </a:p>
          <a:p>
            <a:r>
              <a:rPr lang="en-US" sz="3200" i="1" dirty="0"/>
              <a:t>happen before it happens, and then when those </a:t>
            </a:r>
          </a:p>
          <a:p>
            <a:endParaRPr lang="en-US" sz="3200" i="1" dirty="0"/>
          </a:p>
          <a:p>
            <a:r>
              <a:rPr lang="en-US" sz="3200" i="1" dirty="0"/>
              <a:t>things come to pass, that will be the proof to you that I </a:t>
            </a:r>
          </a:p>
          <a:p>
            <a:endParaRPr lang="en-US" sz="3200" i="1" dirty="0"/>
          </a:p>
          <a:p>
            <a:r>
              <a:rPr lang="en-US" sz="3200" i="1" dirty="0"/>
              <a:t>alone am God.   </a:t>
            </a:r>
            <a:r>
              <a:rPr lang="en-US" sz="3200" dirty="0"/>
              <a:t> </a:t>
            </a:r>
            <a:r>
              <a:rPr lang="en-US" sz="3200" dirty="0">
                <a:hlinkClick r:id="rId3"/>
              </a:rPr>
              <a:t>Isaiah 44:6-8; 46:9-10; 48:5-6</a:t>
            </a:r>
            <a:endParaRPr lang="en-US" sz="3200" dirty="0"/>
          </a:p>
        </p:txBody>
      </p:sp>
    </p:spTree>
    <p:extLst>
      <p:ext uri="{BB962C8B-B14F-4D97-AF65-F5344CB8AC3E}">
        <p14:creationId xmlns:p14="http://schemas.microsoft.com/office/powerpoint/2010/main" val="30604723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92525" y="1727872"/>
            <a:ext cx="9897533" cy="2554545"/>
          </a:xfrm>
          <a:prstGeom prst="rect">
            <a:avLst/>
          </a:prstGeom>
          <a:noFill/>
        </p:spPr>
        <p:txBody>
          <a:bodyPr wrap="square" rtlCol="0">
            <a:spAutoFit/>
          </a:bodyPr>
          <a:lstStyle/>
          <a:p>
            <a:r>
              <a:rPr lang="en-US" sz="4000" i="1" dirty="0"/>
              <a:t>When I bestow eggs to a believer, know that I am God</a:t>
            </a:r>
            <a:r>
              <a:rPr lang="en-US" sz="4000" i="1" dirty="0">
                <a:hlinkClick r:id="rId3"/>
              </a:rPr>
              <a:t>…</a:t>
            </a:r>
          </a:p>
          <a:p>
            <a:endParaRPr lang="en-US" sz="4000" i="1" dirty="0">
              <a:hlinkClick r:id="rId3"/>
            </a:endParaRPr>
          </a:p>
          <a:p>
            <a:r>
              <a:rPr lang="en-US" sz="4000" i="1" dirty="0">
                <a:hlinkClick r:id="rId3"/>
              </a:rPr>
              <a:t>4 John</a:t>
            </a:r>
            <a:r>
              <a:rPr lang="en-US" sz="4000" i="1" dirty="0"/>
              <a:t> 1:1</a:t>
            </a:r>
            <a:endParaRPr lang="en-US" sz="4000" dirty="0"/>
          </a:p>
        </p:txBody>
      </p:sp>
    </p:spTree>
    <p:extLst>
      <p:ext uri="{BB962C8B-B14F-4D97-AF65-F5344CB8AC3E}">
        <p14:creationId xmlns:p14="http://schemas.microsoft.com/office/powerpoint/2010/main" val="35814057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74D9D0A1-20F1-1802-F031-35726F9B1DF4}"/>
              </a:ext>
            </a:extLst>
          </p:cNvPr>
          <p:cNvPicPr>
            <a:picLocks noChangeAspect="1"/>
          </p:cNvPicPr>
          <p:nvPr/>
        </p:nvPicPr>
        <p:blipFill>
          <a:blip r:embed="rId3"/>
          <a:stretch>
            <a:fillRect/>
          </a:stretch>
        </p:blipFill>
        <p:spPr>
          <a:xfrm>
            <a:off x="1811278" y="0"/>
            <a:ext cx="8569444" cy="6858000"/>
          </a:xfrm>
          <a:prstGeom prst="rect">
            <a:avLst/>
          </a:prstGeom>
        </p:spPr>
      </p:pic>
      <p:sp>
        <p:nvSpPr>
          <p:cNvPr id="4" name="TextBox 3">
            <a:extLst>
              <a:ext uri="{FF2B5EF4-FFF2-40B4-BE49-F238E27FC236}">
                <a16:creationId xmlns:a16="http://schemas.microsoft.com/office/drawing/2014/main" id="{B66879A9-F0CB-BEF5-1E03-4C951A6260FA}"/>
              </a:ext>
            </a:extLst>
          </p:cNvPr>
          <p:cNvSpPr txBox="1"/>
          <p:nvPr/>
        </p:nvSpPr>
        <p:spPr>
          <a:xfrm>
            <a:off x="7865533" y="1049867"/>
            <a:ext cx="1490134" cy="369332"/>
          </a:xfrm>
          <a:prstGeom prst="rect">
            <a:avLst/>
          </a:prstGeom>
          <a:noFill/>
        </p:spPr>
        <p:txBody>
          <a:bodyPr wrap="square" rtlCol="0">
            <a:spAutoFit/>
          </a:bodyPr>
          <a:lstStyle/>
          <a:p>
            <a:r>
              <a:rPr lang="en-US" b="1" dirty="0">
                <a:solidFill>
                  <a:schemeClr val="bg1"/>
                </a:solidFill>
              </a:rPr>
              <a:t>Margo</a:t>
            </a:r>
          </a:p>
        </p:txBody>
      </p:sp>
      <p:sp>
        <p:nvSpPr>
          <p:cNvPr id="10" name="TextBox 9">
            <a:extLst>
              <a:ext uri="{FF2B5EF4-FFF2-40B4-BE49-F238E27FC236}">
                <a16:creationId xmlns:a16="http://schemas.microsoft.com/office/drawing/2014/main" id="{4B6068B9-C972-0469-56B9-B83E4DC8EA7E}"/>
              </a:ext>
            </a:extLst>
          </p:cNvPr>
          <p:cNvSpPr txBox="1"/>
          <p:nvPr/>
        </p:nvSpPr>
        <p:spPr>
          <a:xfrm>
            <a:off x="2937933" y="310092"/>
            <a:ext cx="1490134" cy="369332"/>
          </a:xfrm>
          <a:prstGeom prst="rect">
            <a:avLst/>
          </a:prstGeom>
          <a:noFill/>
        </p:spPr>
        <p:txBody>
          <a:bodyPr wrap="square" rtlCol="0">
            <a:spAutoFit/>
          </a:bodyPr>
          <a:lstStyle/>
          <a:p>
            <a:r>
              <a:rPr lang="en-US" b="1" dirty="0">
                <a:solidFill>
                  <a:schemeClr val="bg1"/>
                </a:solidFill>
              </a:rPr>
              <a:t>GOD</a:t>
            </a:r>
          </a:p>
        </p:txBody>
      </p:sp>
    </p:spTree>
    <p:extLst>
      <p:ext uri="{BB962C8B-B14F-4D97-AF65-F5344CB8AC3E}">
        <p14:creationId xmlns:p14="http://schemas.microsoft.com/office/powerpoint/2010/main" val="36497248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509200"/>
          </a:xfrm>
          <a:prstGeom prst="rect">
            <a:avLst/>
          </a:prstGeom>
          <a:noFill/>
        </p:spPr>
        <p:txBody>
          <a:bodyPr wrap="square" rtlCol="0">
            <a:spAutoFit/>
          </a:bodyPr>
          <a:lstStyle/>
          <a:p>
            <a:r>
              <a:rPr lang="en-US" sz="3200" dirty="0"/>
              <a:t>OT Prophecies are organized into 5 areas</a:t>
            </a:r>
          </a:p>
          <a:p>
            <a:pPr marL="457200"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Lineage of the Messiah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Birth of the Messiah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Ministry of the Messiah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Suffering Servant</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The Crucifixion, Death, &amp; Resurrection</a:t>
            </a:r>
          </a:p>
        </p:txBody>
      </p:sp>
    </p:spTree>
    <p:extLst>
      <p:ext uri="{BB962C8B-B14F-4D97-AF65-F5344CB8AC3E}">
        <p14:creationId xmlns:p14="http://schemas.microsoft.com/office/powerpoint/2010/main" val="15010327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pPr lvl="1"/>
            <a:r>
              <a:rPr lang="en-US" sz="4000" b="1" u="sng" dirty="0"/>
              <a:t>Lineage of the Messiah</a:t>
            </a:r>
          </a:p>
          <a:p>
            <a:pPr lvl="1"/>
            <a:endParaRPr lang="en-US" sz="3200" dirty="0"/>
          </a:p>
          <a:p>
            <a:pPr marL="1371600" lvl="2" indent="-457200">
              <a:buFont typeface="Arial" panose="020B0604020202020204" pitchFamily="34" charset="0"/>
              <a:buChar char="•"/>
            </a:pPr>
            <a:r>
              <a:rPr lang="en-US" sz="3200" dirty="0"/>
              <a:t>Genesis, 2 Samuel &amp; Deuteronomy</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Establishes:</a:t>
            </a:r>
          </a:p>
          <a:p>
            <a:pPr marL="1828800" lvl="3" indent="-457200">
              <a:buFont typeface="Arial" panose="020B0604020202020204" pitchFamily="34" charset="0"/>
              <a:buChar char="•"/>
            </a:pPr>
            <a:r>
              <a:rPr lang="en-US" sz="3200" dirty="0"/>
              <a:t>God controlled</a:t>
            </a:r>
          </a:p>
          <a:p>
            <a:pPr marL="1828800" lvl="3" indent="-457200">
              <a:buFont typeface="Arial" panose="020B0604020202020204" pitchFamily="34" charset="0"/>
              <a:buChar char="•"/>
            </a:pPr>
            <a:r>
              <a:rPr lang="en-US" sz="3200" dirty="0"/>
              <a:t>Seed of a woman that God chose</a:t>
            </a:r>
          </a:p>
          <a:p>
            <a:pPr marL="1828800" lvl="3" indent="-457200">
              <a:buFont typeface="Arial" panose="020B0604020202020204" pitchFamily="34" charset="0"/>
              <a:buChar char="•"/>
            </a:pPr>
            <a:r>
              <a:rPr lang="en-US" sz="3200" dirty="0"/>
              <a:t>Descendant of Abraham</a:t>
            </a:r>
          </a:p>
          <a:p>
            <a:pPr marL="1828800" lvl="3" indent="-457200">
              <a:buFont typeface="Arial" panose="020B0604020202020204" pitchFamily="34" charset="0"/>
              <a:buChar char="•"/>
            </a:pPr>
            <a:r>
              <a:rPr lang="en-US" sz="3200" dirty="0"/>
              <a:t>Throne of David</a:t>
            </a:r>
          </a:p>
          <a:p>
            <a:pPr marL="1828800" lvl="3" indent="-457200">
              <a:buFont typeface="Arial" panose="020B0604020202020204" pitchFamily="34" charset="0"/>
              <a:buChar char="•"/>
            </a:pPr>
            <a:r>
              <a:rPr lang="en-US" sz="3200" dirty="0"/>
              <a:t>Tribe of Judah</a:t>
            </a:r>
          </a:p>
          <a:p>
            <a:pPr marL="1828800" lvl="3" indent="-457200">
              <a:buFont typeface="Arial" panose="020B0604020202020204" pitchFamily="34" charset="0"/>
              <a:buChar char="•"/>
            </a:pPr>
            <a:r>
              <a:rPr lang="en-US" sz="3200" dirty="0"/>
              <a:t>Prophet like Moses</a:t>
            </a:r>
          </a:p>
        </p:txBody>
      </p:sp>
    </p:spTree>
    <p:extLst>
      <p:ext uri="{BB962C8B-B14F-4D97-AF65-F5344CB8AC3E}">
        <p14:creationId xmlns:p14="http://schemas.microsoft.com/office/powerpoint/2010/main" val="14409627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pPr lvl="1"/>
            <a:r>
              <a:rPr lang="en-US" sz="4000" b="1" u="sng" dirty="0"/>
              <a:t>Birth of the Messiah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Isaiah, Micah, Hosea, Jeremiah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Born of a Virgin</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Born in Bethlehem</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Flight to Egypt</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Massacre of the Innocents</a:t>
            </a:r>
          </a:p>
        </p:txBody>
      </p:sp>
    </p:spTree>
    <p:extLst>
      <p:ext uri="{BB962C8B-B14F-4D97-AF65-F5344CB8AC3E}">
        <p14:creationId xmlns:p14="http://schemas.microsoft.com/office/powerpoint/2010/main" val="29746962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pPr lvl="1"/>
            <a:r>
              <a:rPr lang="en-US" sz="4000" b="1" u="sng" dirty="0"/>
              <a:t>Ministry of the Messiah</a:t>
            </a:r>
          </a:p>
          <a:p>
            <a:pPr lvl="1"/>
            <a:endParaRPr lang="en-US" sz="3200" dirty="0"/>
          </a:p>
          <a:p>
            <a:pPr marL="1371600" lvl="2" indent="-457200">
              <a:buFont typeface="Arial" panose="020B0604020202020204" pitchFamily="34" charset="0"/>
              <a:buChar char="•"/>
            </a:pPr>
            <a:r>
              <a:rPr lang="en-US" sz="3200" dirty="0"/>
              <a:t>Isaiah, Malachi, Zacharia</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Anointed with the Spirit</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Ministry in Galilee</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Triumphant entry on a donkey</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Preceded by a Messenger</a:t>
            </a:r>
          </a:p>
        </p:txBody>
      </p:sp>
    </p:spTree>
    <p:extLst>
      <p:ext uri="{BB962C8B-B14F-4D97-AF65-F5344CB8AC3E}">
        <p14:creationId xmlns:p14="http://schemas.microsoft.com/office/powerpoint/2010/main" val="2800364945"/>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18543</TotalTime>
  <Words>2022</Words>
  <Application>Microsoft Office PowerPoint</Application>
  <PresentationFormat>Widescreen</PresentationFormat>
  <Paragraphs>396</Paragraphs>
  <Slides>27</Slides>
  <Notes>26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Bookman Old Style</vt:lpstr>
      <vt:lpstr>Goudy Old Style</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25</cp:revision>
  <cp:lastPrinted>2026-04-29T00:23:13Z</cp:lastPrinted>
  <dcterms:created xsi:type="dcterms:W3CDTF">1998-04-14T16:29:50Z</dcterms:created>
  <dcterms:modified xsi:type="dcterms:W3CDTF">2026-05-03T20:36:30Z</dcterms:modified>
</cp:coreProperties>
</file>