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8"/>
  </p:notesMasterIdLst>
  <p:handoutMasterIdLst>
    <p:handoutMasterId r:id="rId29"/>
  </p:handoutMasterIdLst>
  <p:sldIdLst>
    <p:sldId id="258" r:id="rId2"/>
    <p:sldId id="2504" r:id="rId3"/>
    <p:sldId id="2534" r:id="rId4"/>
    <p:sldId id="2574" r:id="rId5"/>
    <p:sldId id="2600" r:id="rId6"/>
    <p:sldId id="2599" r:id="rId7"/>
    <p:sldId id="2571" r:id="rId8"/>
    <p:sldId id="2572" r:id="rId9"/>
    <p:sldId id="2602" r:id="rId10"/>
    <p:sldId id="2603" r:id="rId11"/>
    <p:sldId id="2604" r:id="rId12"/>
    <p:sldId id="2582" r:id="rId13"/>
    <p:sldId id="2601" r:id="rId14"/>
    <p:sldId id="2607" r:id="rId15"/>
    <p:sldId id="2606" r:id="rId16"/>
    <p:sldId id="2605" r:id="rId17"/>
    <p:sldId id="2608" r:id="rId18"/>
    <p:sldId id="2609" r:id="rId19"/>
    <p:sldId id="2610" r:id="rId20"/>
    <p:sldId id="2611" r:id="rId21"/>
    <p:sldId id="2613" r:id="rId22"/>
    <p:sldId id="2612" r:id="rId23"/>
    <p:sldId id="2614" r:id="rId24"/>
    <p:sldId id="2615" r:id="rId25"/>
    <p:sldId id="2616" r:id="rId26"/>
    <p:sldId id="2617" r:id="rId27"/>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08" y="4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0938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3185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1783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4810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5733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5929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6424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3473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8284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9421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530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7017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0386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1745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6925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23915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147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828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1788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183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8316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2187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4597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8612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studytools.com/2-kings/16-2.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biblestudytools.com/isaiah/7-12.html" TargetMode="External"/><Relationship Id="rId5" Type="http://schemas.openxmlformats.org/officeDocument/2006/relationships/hyperlink" Target="https://www.biblestudytools.com/isaiah/7-11.html" TargetMode="External"/><Relationship Id="rId4" Type="http://schemas.openxmlformats.org/officeDocument/2006/relationships/hyperlink" Target="https://www.biblestudytools.com/isaiah/7-10.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biblestudytools.com/isaiah/7-14.html" TargetMode="External"/><Relationship Id="rId4" Type="http://schemas.openxmlformats.org/officeDocument/2006/relationships/hyperlink" Target="https://www.biblestudytools.com/isaiah/7-13.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biblestudytools.com/isaiah/9-7.html" TargetMode="External"/><Relationship Id="rId4" Type="http://schemas.openxmlformats.org/officeDocument/2006/relationships/hyperlink" Target="https://www.biblestudytools.com/isaiah/9-6.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biblestudytools.com/matthew/1-21.html" TargetMode="External"/><Relationship Id="rId4" Type="http://schemas.openxmlformats.org/officeDocument/2006/relationships/hyperlink" Target="https://www.biblestudytools.com/matthew/1-20.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7" Type="http://schemas.openxmlformats.org/officeDocument/2006/relationships/hyperlink" Target="https://www.biblestudytools.com/matthew/1-25.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biblestudytools.com/matthew/1-24.html" TargetMode="External"/><Relationship Id="rId5" Type="http://schemas.openxmlformats.org/officeDocument/2006/relationships/hyperlink" Target="https://www.biblestudytools.com/matthew/1-23.html" TargetMode="External"/><Relationship Id="rId4" Type="http://schemas.openxmlformats.org/officeDocument/2006/relationships/hyperlink" Target="https://www.biblestudytools.com/matthew/1-22.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biblestudytools.com/micah/5-2.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biblestudytools.com/hosea/11-3.html" TargetMode="External"/><Relationship Id="rId5" Type="http://schemas.openxmlformats.org/officeDocument/2006/relationships/hyperlink" Target="https://www.biblestudytools.com/hosea/11-2.html" TargetMode="External"/><Relationship Id="rId4" Type="http://schemas.openxmlformats.org/officeDocument/2006/relationships/hyperlink" Target="https://www.biblestudytools.com/hosea/11-1.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biblestudytools.com/matthew/2-15.html" TargetMode="External"/><Relationship Id="rId5" Type="http://schemas.openxmlformats.org/officeDocument/2006/relationships/hyperlink" Target="https://www.biblestudytools.com/matthew/2-14.html" TargetMode="External"/><Relationship Id="rId4" Type="http://schemas.openxmlformats.org/officeDocument/2006/relationships/hyperlink" Target="https://www.biblestudytools.com/matthew/2-13.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biblestudytools.com/jeremiah/31-16.html" TargetMode="External"/><Relationship Id="rId4" Type="http://schemas.openxmlformats.org/officeDocument/2006/relationships/hyperlink" Target="https://www.biblestudytools.com/jeremiah/31-15.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biblestudytools.com/jeremiah/31-18.html" TargetMode="External"/><Relationship Id="rId4" Type="http://schemas.openxmlformats.org/officeDocument/2006/relationships/hyperlink" Target="https://www.biblestudytools.com/jeremiah/31-17.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biblestudytools.com/matthew/2-18.html" TargetMode="External"/><Relationship Id="rId5" Type="http://schemas.openxmlformats.org/officeDocument/2006/relationships/hyperlink" Target="https://www.biblestudytools.com/matthew/2-17.html" TargetMode="External"/><Relationship Id="rId4" Type="http://schemas.openxmlformats.org/officeDocument/2006/relationships/hyperlink" Target="https://www.biblestudytools.com/matthew/2-16.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Isaiah+44%3A6-8%3B+46%3A9-10%3B+48%3A5-6&amp;version=ES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studytools.com/genesis/3-14.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biblestudytools.com/genesis/3-15.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BA665-AFD2-CBF3-1E14-CDC3C83E9438}"/>
              </a:ext>
            </a:extLst>
          </p:cNvPr>
          <p:cNvSpPr>
            <a:spLocks noGrp="1"/>
          </p:cNvSpPr>
          <p:nvPr>
            <p:ph sz="half" idx="1"/>
          </p:nvPr>
        </p:nvSpPr>
        <p:spPr>
          <a:xfrm>
            <a:off x="838200" y="1825625"/>
            <a:ext cx="3145221" cy="4351338"/>
          </a:xfrm>
        </p:spPr>
        <p:txBody>
          <a:bodyPr/>
          <a:lstStyle/>
          <a:p>
            <a:pPr marL="0" indent="0">
              <a:buNone/>
            </a:pPr>
            <a:endParaRPr lang="en-US">
              <a:solidFill>
                <a:srgbClr val="FFC000"/>
              </a:solidFill>
            </a:endParaRPr>
          </a:p>
          <a:p>
            <a:pPr marL="0" indent="0">
              <a:buNone/>
            </a:pPr>
            <a:r>
              <a:rPr lang="en-US">
                <a:solidFill>
                  <a:srgbClr val="FFC000"/>
                </a:solidFill>
              </a:rPr>
              <a:t>Ezekiel</a:t>
            </a:r>
          </a:p>
        </p:txBody>
      </p:sp>
      <p:sp>
        <p:nvSpPr>
          <p:cNvPr id="5" name="Content Placeholder 4">
            <a:extLst>
              <a:ext uri="{FF2B5EF4-FFF2-40B4-BE49-F238E27FC236}">
                <a16:creationId xmlns:a16="http://schemas.microsoft.com/office/drawing/2014/main" id="{1D2DC564-BBCD-509E-545C-FE8299E74D3F}"/>
              </a:ext>
            </a:extLst>
          </p:cNvPr>
          <p:cNvSpPr>
            <a:spLocks noGrp="1"/>
          </p:cNvSpPr>
          <p:nvPr>
            <p:ph sz="half" idx="2"/>
          </p:nvPr>
        </p:nvSpPr>
        <p:spPr>
          <a:xfrm>
            <a:off x="4135821" y="1822450"/>
            <a:ext cx="3694386" cy="4351338"/>
          </a:xfrm>
        </p:spPr>
        <p:txBody>
          <a:bodyPr/>
          <a:lstStyle/>
          <a:p>
            <a:pPr marL="0" indent="0">
              <a:buNone/>
            </a:pPr>
            <a:endParaRPr lang="en-US">
              <a:solidFill>
                <a:srgbClr val="FFC000"/>
              </a:solidFill>
            </a:endParaRPr>
          </a:p>
          <a:p>
            <a:pPr marL="0" indent="0">
              <a:buNone/>
            </a:pPr>
            <a:r>
              <a:rPr lang="en-US">
                <a:solidFill>
                  <a:srgbClr val="FFC000"/>
                </a:solidFill>
              </a:rPr>
              <a:t>Isaiah</a:t>
            </a:r>
          </a:p>
        </p:txBody>
      </p:sp>
      <p:pic>
        <p:nvPicPr>
          <p:cNvPr id="6" name="Picture 5">
            <a:extLst>
              <a:ext uri="{FF2B5EF4-FFF2-40B4-BE49-F238E27FC236}">
                <a16:creationId xmlns:a16="http://schemas.microsoft.com/office/drawing/2014/main" id="{8726D094-0660-3E49-EBD0-7DE920B3207C}"/>
              </a:ext>
            </a:extLst>
          </p:cNvPr>
          <p:cNvPicPr>
            <a:picLocks noChangeAspect="1"/>
          </p:cNvPicPr>
          <p:nvPr/>
        </p:nvPicPr>
        <p:blipFill>
          <a:blip r:embed="rId2"/>
          <a:stretch>
            <a:fillRect/>
          </a:stretch>
        </p:blipFill>
        <p:spPr>
          <a:xfrm>
            <a:off x="8113986" y="1822450"/>
            <a:ext cx="3239814" cy="4351338"/>
          </a:xfrm>
          <a:prstGeom prst="rect">
            <a:avLst/>
          </a:prstGeom>
        </p:spPr>
      </p:pic>
      <p:pic>
        <p:nvPicPr>
          <p:cNvPr id="7" name="Content Placeholder 4">
            <a:extLst>
              <a:ext uri="{FF2B5EF4-FFF2-40B4-BE49-F238E27FC236}">
                <a16:creationId xmlns:a16="http://schemas.microsoft.com/office/drawing/2014/main" id="{EA878FE3-967F-AA27-5552-5FCCE69EC10E}"/>
              </a:ext>
            </a:extLst>
          </p:cNvPr>
          <p:cNvPicPr>
            <a:picLocks noChangeAspect="1"/>
          </p:cNvPicPr>
          <p:nvPr/>
        </p:nvPicPr>
        <p:blipFill>
          <a:blip r:embed="rId3"/>
          <a:stretch>
            <a:fillRect/>
          </a:stretch>
        </p:blipFill>
        <p:spPr>
          <a:xfrm>
            <a:off x="7982607" y="3195780"/>
            <a:ext cx="3371193" cy="2978007"/>
          </a:xfrm>
          <a:prstGeom prst="rect">
            <a:avLst/>
          </a:prstGeom>
        </p:spPr>
      </p:pic>
      <p:pic>
        <p:nvPicPr>
          <p:cNvPr id="8" name="Picture 7">
            <a:extLst>
              <a:ext uri="{FF2B5EF4-FFF2-40B4-BE49-F238E27FC236}">
                <a16:creationId xmlns:a16="http://schemas.microsoft.com/office/drawing/2014/main" id="{5DBAB66A-969C-38C4-AF62-55E95C8F30DC}"/>
              </a:ext>
            </a:extLst>
          </p:cNvPr>
          <p:cNvPicPr>
            <a:picLocks noChangeAspect="1"/>
          </p:cNvPicPr>
          <p:nvPr/>
        </p:nvPicPr>
        <p:blipFill>
          <a:blip r:embed="rId4"/>
          <a:stretch>
            <a:fillRect/>
          </a:stretch>
        </p:blipFill>
        <p:spPr>
          <a:xfrm>
            <a:off x="4135821" y="3182682"/>
            <a:ext cx="3620813" cy="2978006"/>
          </a:xfrm>
          <a:prstGeom prst="rect">
            <a:avLst/>
          </a:prstGeom>
        </p:spPr>
      </p:pic>
      <p:sp>
        <p:nvSpPr>
          <p:cNvPr id="9" name="TextBox 8">
            <a:extLst>
              <a:ext uri="{FF2B5EF4-FFF2-40B4-BE49-F238E27FC236}">
                <a16:creationId xmlns:a16="http://schemas.microsoft.com/office/drawing/2014/main" id="{C6A51F02-6751-F573-B91F-BE3DA7BE5881}"/>
              </a:ext>
            </a:extLst>
          </p:cNvPr>
          <p:cNvSpPr txBox="1"/>
          <p:nvPr/>
        </p:nvSpPr>
        <p:spPr>
          <a:xfrm>
            <a:off x="8113986" y="1896341"/>
            <a:ext cx="1268723" cy="954107"/>
          </a:xfrm>
          <a:prstGeom prst="rect">
            <a:avLst/>
          </a:prstGeom>
          <a:noFill/>
        </p:spPr>
        <p:txBody>
          <a:bodyPr wrap="square" rtlCol="0">
            <a:spAutoFit/>
          </a:bodyPr>
          <a:lstStyle/>
          <a:p>
            <a:endParaRPr lang="en-US" sz="2800">
              <a:solidFill>
                <a:srgbClr val="FFC000"/>
              </a:solidFill>
            </a:endParaRPr>
          </a:p>
          <a:p>
            <a:r>
              <a:rPr lang="en-US" sz="2800">
                <a:solidFill>
                  <a:srgbClr val="FFC000"/>
                </a:solidFill>
              </a:rPr>
              <a:t>Jesus</a:t>
            </a:r>
          </a:p>
        </p:txBody>
      </p:sp>
      <p:pic>
        <p:nvPicPr>
          <p:cNvPr id="10" name="Picture 9">
            <a:extLst>
              <a:ext uri="{FF2B5EF4-FFF2-40B4-BE49-F238E27FC236}">
                <a16:creationId xmlns:a16="http://schemas.microsoft.com/office/drawing/2014/main" id="{E42A5780-BA79-0AD2-8BC9-B21FD4BCC5B1}"/>
              </a:ext>
            </a:extLst>
          </p:cNvPr>
          <p:cNvPicPr>
            <a:picLocks noChangeAspect="1"/>
          </p:cNvPicPr>
          <p:nvPr/>
        </p:nvPicPr>
        <p:blipFill>
          <a:blip r:embed="rId5"/>
          <a:stretch>
            <a:fillRect/>
          </a:stretch>
        </p:blipFill>
        <p:spPr>
          <a:xfrm>
            <a:off x="838200" y="3169585"/>
            <a:ext cx="3013842" cy="3004201"/>
          </a:xfrm>
          <a:prstGeom prst="rect">
            <a:avLst/>
          </a:prstGeom>
        </p:spPr>
      </p:pic>
      <p:grpSp>
        <p:nvGrpSpPr>
          <p:cNvPr id="17" name="Group 16">
            <a:extLst>
              <a:ext uri="{FF2B5EF4-FFF2-40B4-BE49-F238E27FC236}">
                <a16:creationId xmlns:a16="http://schemas.microsoft.com/office/drawing/2014/main" id="{C43AF5F2-C61A-25C5-EF00-425E80C986AA}"/>
              </a:ext>
            </a:extLst>
          </p:cNvPr>
          <p:cNvGrpSpPr/>
          <p:nvPr/>
        </p:nvGrpSpPr>
        <p:grpSpPr>
          <a:xfrm>
            <a:off x="740345" y="-487018"/>
            <a:ext cx="4137891" cy="3170099"/>
            <a:chOff x="729673" y="0"/>
            <a:chExt cx="4137891" cy="3170099"/>
          </a:xfrm>
        </p:grpSpPr>
        <p:sp>
          <p:nvSpPr>
            <p:cNvPr id="18" name="TextBox 17">
              <a:extLst>
                <a:ext uri="{FF2B5EF4-FFF2-40B4-BE49-F238E27FC236}">
                  <a16:creationId xmlns:a16="http://schemas.microsoft.com/office/drawing/2014/main" id="{7F0459D8-11C4-34D5-D884-D73ACBA3A36B}"/>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19" name="Group 18">
              <a:extLst>
                <a:ext uri="{FF2B5EF4-FFF2-40B4-BE49-F238E27FC236}">
                  <a16:creationId xmlns:a16="http://schemas.microsoft.com/office/drawing/2014/main" id="{1504A82E-E5AF-F355-9230-61F74254D947}"/>
                </a:ext>
              </a:extLst>
            </p:cNvPr>
            <p:cNvGrpSpPr/>
            <p:nvPr/>
          </p:nvGrpSpPr>
          <p:grpSpPr>
            <a:xfrm>
              <a:off x="1625601" y="0"/>
              <a:ext cx="3241963" cy="3170099"/>
              <a:chOff x="563419" y="55418"/>
              <a:chExt cx="3241963" cy="3170099"/>
            </a:xfrm>
          </p:grpSpPr>
          <p:sp>
            <p:nvSpPr>
              <p:cNvPr id="20" name="TextBox 19">
                <a:extLst>
                  <a:ext uri="{FF2B5EF4-FFF2-40B4-BE49-F238E27FC236}">
                    <a16:creationId xmlns:a16="http://schemas.microsoft.com/office/drawing/2014/main" id="{9B784820-5DE8-A209-9716-D72D7B9E7091}"/>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21" name="TextBox 20">
                <a:extLst>
                  <a:ext uri="{FF2B5EF4-FFF2-40B4-BE49-F238E27FC236}">
                    <a16:creationId xmlns:a16="http://schemas.microsoft.com/office/drawing/2014/main" id="{F21B86CF-C6F3-D782-362D-D5B42047345F}"/>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22" name="TextBox 21">
                <a:extLst>
                  <a:ext uri="{FF2B5EF4-FFF2-40B4-BE49-F238E27FC236}">
                    <a16:creationId xmlns:a16="http://schemas.microsoft.com/office/drawing/2014/main" id="{395D9012-291F-F74F-0C52-F5AFC9A0CA24}"/>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9147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6" name="Picture 5">
            <a:extLst>
              <a:ext uri="{FF2B5EF4-FFF2-40B4-BE49-F238E27FC236}">
                <a16:creationId xmlns:a16="http://schemas.microsoft.com/office/drawing/2014/main" id="{2E634A27-BDDB-1D07-15D0-5447F475B0F1}"/>
              </a:ext>
            </a:extLst>
          </p:cNvPr>
          <p:cNvPicPr>
            <a:picLocks noChangeAspect="1"/>
          </p:cNvPicPr>
          <p:nvPr/>
        </p:nvPicPr>
        <p:blipFill>
          <a:blip r:embed="rId3"/>
          <a:stretch>
            <a:fillRect/>
          </a:stretch>
        </p:blipFill>
        <p:spPr>
          <a:xfrm>
            <a:off x="3151991" y="1"/>
            <a:ext cx="6121101" cy="6857994"/>
          </a:xfrm>
          <a:prstGeom prst="rect">
            <a:avLst/>
          </a:prstGeom>
        </p:spPr>
      </p:pic>
    </p:spTree>
    <p:extLst>
      <p:ext uri="{BB962C8B-B14F-4D97-AF65-F5344CB8AC3E}">
        <p14:creationId xmlns:p14="http://schemas.microsoft.com/office/powerpoint/2010/main" val="21819034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4216539"/>
          </a:xfrm>
          <a:prstGeom prst="rect">
            <a:avLst/>
          </a:prstGeom>
          <a:noFill/>
        </p:spPr>
        <p:txBody>
          <a:bodyPr wrap="square" rtlCol="0">
            <a:spAutoFit/>
          </a:bodyPr>
          <a:lstStyle/>
          <a:p>
            <a:pPr lvl="1"/>
            <a:r>
              <a:rPr lang="en-US" sz="4000" b="1" u="sng" dirty="0"/>
              <a:t>Ahaz</a:t>
            </a:r>
          </a:p>
          <a:p>
            <a:pPr marL="1371600" lvl="2" indent="-457200">
              <a:buFont typeface="Arial" panose="020B0604020202020204" pitchFamily="34" charset="0"/>
              <a:buChar char="•"/>
            </a:pPr>
            <a:endParaRPr lang="en-US" sz="3200" dirty="0"/>
          </a:p>
          <a:p>
            <a:pPr lvl="1"/>
            <a:r>
              <a:rPr lang="en-US" sz="2800" b="1" dirty="0">
                <a:hlinkClick r:id="rId3"/>
              </a:rPr>
              <a:t>2</a:t>
            </a:r>
            <a:r>
              <a:rPr lang="en-US" sz="2800" dirty="0"/>
              <a:t> Ahaz was twenty years old when he became king, and he reigned in Jerusalem sixteen years. Unlike David his father, he did not do what was right in the eyes of the LORD his God.</a:t>
            </a:r>
          </a:p>
          <a:p>
            <a:pPr lvl="1"/>
            <a:r>
              <a:rPr lang="en-US" sz="2800" dirty="0"/>
              <a:t>2 Kings 16:2</a:t>
            </a:r>
          </a:p>
          <a:p>
            <a:pPr lvl="1"/>
            <a:endParaRPr lang="en-US" sz="2800" dirty="0"/>
          </a:p>
          <a:p>
            <a:pPr lvl="1"/>
            <a:r>
              <a:rPr lang="en-US" sz="2800" dirty="0"/>
              <a:t>732 BC – 716 BC</a:t>
            </a:r>
          </a:p>
        </p:txBody>
      </p:sp>
    </p:spTree>
    <p:extLst>
      <p:ext uri="{BB962C8B-B14F-4D97-AF65-F5344CB8AC3E}">
        <p14:creationId xmlns:p14="http://schemas.microsoft.com/office/powerpoint/2010/main" val="8052223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r>
              <a:rPr lang="en-US" sz="4000" u="sng" dirty="0"/>
              <a:t>Born of a Virgin</a:t>
            </a:r>
          </a:p>
          <a:p>
            <a:endParaRPr lang="en-US" sz="3200" dirty="0">
              <a:hlinkClick r:id="rId3"/>
            </a:endParaRPr>
          </a:p>
          <a:p>
            <a:r>
              <a:rPr lang="en-US" sz="2800" b="1" dirty="0">
                <a:hlinkClick r:id="rId4"/>
              </a:rPr>
              <a:t>10</a:t>
            </a:r>
            <a:r>
              <a:rPr lang="en-US" sz="2800" dirty="0"/>
              <a:t> Again the LORD spoke to Ahaz,</a:t>
            </a:r>
          </a:p>
          <a:p>
            <a:endParaRPr lang="en-US" sz="2800" dirty="0"/>
          </a:p>
          <a:p>
            <a:r>
              <a:rPr lang="en-US" sz="2800" b="1" dirty="0">
                <a:hlinkClick r:id="rId5"/>
              </a:rPr>
              <a:t>11</a:t>
            </a:r>
            <a:r>
              <a:rPr lang="en-US" sz="2800" dirty="0"/>
              <a:t> “Ask the LORD your God for a sign, whether in the deepest depths or in the highest heights.”</a:t>
            </a:r>
          </a:p>
          <a:p>
            <a:endParaRPr lang="en-US" sz="2800" dirty="0"/>
          </a:p>
          <a:p>
            <a:r>
              <a:rPr lang="en-US" sz="2800" b="1" dirty="0">
                <a:hlinkClick r:id="rId6"/>
              </a:rPr>
              <a:t>12</a:t>
            </a:r>
            <a:r>
              <a:rPr lang="en-US" sz="2800" dirty="0"/>
              <a:t> But Ahaz said, “I will not ask; I will not put the LORD to the test.”</a:t>
            </a:r>
          </a:p>
          <a:p>
            <a:r>
              <a:rPr lang="en-US" sz="2800" dirty="0"/>
              <a:t>Isaiah 7:14</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734042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r>
              <a:rPr lang="en-US" sz="4000" u="sng" dirty="0"/>
              <a:t>Born of a Virgin</a:t>
            </a:r>
          </a:p>
          <a:p>
            <a:endParaRPr lang="en-US" sz="3200" dirty="0">
              <a:hlinkClick r:id="rId3"/>
            </a:endParaRPr>
          </a:p>
          <a:p>
            <a:r>
              <a:rPr lang="en-US" sz="2800" b="1" dirty="0">
                <a:hlinkClick r:id="rId4"/>
              </a:rPr>
              <a:t>13</a:t>
            </a:r>
            <a:r>
              <a:rPr lang="en-US" sz="2800" dirty="0"/>
              <a:t> Then Isaiah said, “Hear now, you house of David! Is it not enough to try the patience of humans? Will you try the patience of my God also?</a:t>
            </a:r>
          </a:p>
          <a:p>
            <a:endParaRPr lang="en-US" sz="2800" dirty="0"/>
          </a:p>
          <a:p>
            <a:r>
              <a:rPr lang="en-US" sz="2800" b="1" dirty="0">
                <a:hlinkClick r:id="rId5"/>
              </a:rPr>
              <a:t>14</a:t>
            </a:r>
            <a:r>
              <a:rPr lang="en-US" sz="2800" dirty="0"/>
              <a:t> Therefore the Lord himself will give you a sign: The virgin will conceive and give birth to a son, and will call him Immanuel.</a:t>
            </a:r>
          </a:p>
          <a:p>
            <a:r>
              <a:rPr lang="en-US" sz="2800" dirty="0"/>
              <a:t>Isaiah 7:14</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860145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338081"/>
            <a:ext cx="9897533" cy="6924973"/>
          </a:xfrm>
          <a:prstGeom prst="rect">
            <a:avLst/>
          </a:prstGeom>
          <a:noFill/>
        </p:spPr>
        <p:txBody>
          <a:bodyPr wrap="square" rtlCol="0">
            <a:spAutoFit/>
          </a:bodyPr>
          <a:lstStyle/>
          <a:p>
            <a:r>
              <a:rPr lang="en-US" sz="4000" u="sng" dirty="0"/>
              <a:t>Names of the Messiah</a:t>
            </a:r>
          </a:p>
          <a:p>
            <a:endParaRPr lang="en-US" sz="3200" dirty="0">
              <a:hlinkClick r:id="rId3"/>
            </a:endParaRPr>
          </a:p>
          <a:p>
            <a:r>
              <a:rPr lang="en-US" sz="2800" b="1" dirty="0">
                <a:hlinkClick r:id="rId4"/>
              </a:rPr>
              <a:t>6</a:t>
            </a:r>
            <a:r>
              <a:rPr lang="en-US" sz="2800" dirty="0"/>
              <a:t> For to us a child is born, to us a son is given, and the government will be on his shoulders. And he will be called Wonderful Counselor, Mighty God, Everlasting Father, Prince of Peace.</a:t>
            </a:r>
          </a:p>
          <a:p>
            <a:endParaRPr lang="en-US" sz="2800" dirty="0"/>
          </a:p>
          <a:p>
            <a:r>
              <a:rPr lang="en-US" sz="2800" b="1" dirty="0">
                <a:hlinkClick r:id="rId5"/>
              </a:rPr>
              <a:t>7</a:t>
            </a:r>
            <a:r>
              <a:rPr lang="en-US" sz="2800" dirty="0"/>
              <a:t> Of the greatness of his government and peace there will be no end. He will reign on David’s throne and over his kingdom, establishing and upholding it with justice and righteousness from that time on and forever. The zeal of the LORD Almighty will accomplish this.</a:t>
            </a:r>
          </a:p>
          <a:p>
            <a:r>
              <a:rPr lang="en-US" sz="2800" dirty="0"/>
              <a:t>Isaiah 9:6</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3942562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3477875"/>
          </a:xfrm>
          <a:prstGeom prst="rect">
            <a:avLst/>
          </a:prstGeom>
          <a:noFill/>
        </p:spPr>
        <p:txBody>
          <a:bodyPr wrap="square" rtlCol="0">
            <a:spAutoFit/>
          </a:bodyPr>
          <a:lstStyle/>
          <a:p>
            <a:r>
              <a:rPr lang="en-US" sz="4000" u="sng" dirty="0"/>
              <a:t>The Name of the Messiah</a:t>
            </a:r>
          </a:p>
          <a:p>
            <a:endParaRPr lang="en-US" sz="3200" dirty="0">
              <a:hlinkClick r:id="rId3"/>
            </a:endParaRPr>
          </a:p>
          <a:p>
            <a:r>
              <a:rPr lang="en-US" sz="2800" dirty="0"/>
              <a:t>Immanuel = 	“God with us”</a:t>
            </a:r>
          </a:p>
          <a:p>
            <a:endParaRPr lang="en-US" sz="2800" dirty="0"/>
          </a:p>
          <a:p>
            <a:r>
              <a:rPr lang="en-US" sz="2800" dirty="0"/>
              <a:t>Jesus = 			“God is salvation”</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208640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570756"/>
          </a:xfrm>
          <a:prstGeom prst="rect">
            <a:avLst/>
          </a:prstGeom>
          <a:noFill/>
        </p:spPr>
        <p:txBody>
          <a:bodyPr wrap="square" rtlCol="0">
            <a:spAutoFit/>
          </a:bodyPr>
          <a:lstStyle/>
          <a:p>
            <a:r>
              <a:rPr lang="en-US" sz="4000" u="sng" dirty="0"/>
              <a:t>Born of a Virgin</a:t>
            </a:r>
          </a:p>
          <a:p>
            <a:endParaRPr lang="en-US" sz="3200" dirty="0">
              <a:hlinkClick r:id="rId3"/>
            </a:endParaRPr>
          </a:p>
          <a:p>
            <a:r>
              <a:rPr lang="en-US" sz="2800" b="1" dirty="0">
                <a:hlinkClick r:id="rId4"/>
              </a:rPr>
              <a:t>20</a:t>
            </a:r>
            <a:r>
              <a:rPr lang="en-US" sz="2800" dirty="0"/>
              <a:t> But after he had considered this, an angel of the Lord appeared to him in a dream and said, “Joseph son of David, do not be afraid to take Mary home as your wife, because what is conceived in her is from the Holy Spirit.</a:t>
            </a:r>
          </a:p>
          <a:p>
            <a:endParaRPr lang="en-US" sz="2800" dirty="0"/>
          </a:p>
          <a:p>
            <a:r>
              <a:rPr lang="en-US" sz="2800" b="1" dirty="0">
                <a:hlinkClick r:id="rId5"/>
              </a:rPr>
              <a:t>21</a:t>
            </a:r>
            <a:r>
              <a:rPr lang="en-US" sz="2800" dirty="0"/>
              <a:t> She will give birth to a son, and you are to give him the name Jesus, because he will save his people from their sins.”</a:t>
            </a:r>
          </a:p>
          <a:p>
            <a:r>
              <a:rPr lang="en-US" sz="2800" dirty="0"/>
              <a:t>Matthew 1</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8183453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143174"/>
            <a:ext cx="9897533" cy="7355860"/>
          </a:xfrm>
          <a:prstGeom prst="rect">
            <a:avLst/>
          </a:prstGeom>
          <a:noFill/>
        </p:spPr>
        <p:txBody>
          <a:bodyPr wrap="square" rtlCol="0">
            <a:spAutoFit/>
          </a:bodyPr>
          <a:lstStyle/>
          <a:p>
            <a:r>
              <a:rPr lang="en-US" sz="4000" u="sng" dirty="0"/>
              <a:t>Born of a Virgin</a:t>
            </a:r>
          </a:p>
          <a:p>
            <a:endParaRPr lang="en-US" sz="3200" dirty="0">
              <a:hlinkClick r:id="rId3"/>
            </a:endParaRPr>
          </a:p>
          <a:p>
            <a:r>
              <a:rPr lang="en-US" sz="2800" b="1" dirty="0">
                <a:hlinkClick r:id="rId4"/>
              </a:rPr>
              <a:t>22</a:t>
            </a:r>
            <a:r>
              <a:rPr lang="en-US" sz="2800" dirty="0"/>
              <a:t> All this took place to fulfill what the Lord had said through the prophet:</a:t>
            </a:r>
          </a:p>
          <a:p>
            <a:endParaRPr lang="en-US" sz="2800" dirty="0"/>
          </a:p>
          <a:p>
            <a:r>
              <a:rPr lang="en-US" sz="2800" b="1" dirty="0">
                <a:hlinkClick r:id="rId5"/>
              </a:rPr>
              <a:t>23</a:t>
            </a:r>
            <a:r>
              <a:rPr lang="en-US" sz="2800" dirty="0"/>
              <a:t> “The virgin will conceive and give birth to a son, and they will call him Immanuel” (which means “God with us”).</a:t>
            </a:r>
          </a:p>
          <a:p>
            <a:endParaRPr lang="en-US" sz="2800" dirty="0"/>
          </a:p>
          <a:p>
            <a:r>
              <a:rPr lang="en-US" sz="2800" b="1" dirty="0">
                <a:hlinkClick r:id="rId6"/>
              </a:rPr>
              <a:t>24</a:t>
            </a:r>
            <a:r>
              <a:rPr lang="en-US" sz="2800" dirty="0"/>
              <a:t> When Joseph woke up, he did what the angel of the Lord had commanded him and took Mary home as his wife.</a:t>
            </a:r>
          </a:p>
          <a:p>
            <a:endParaRPr lang="en-US" sz="2800" dirty="0"/>
          </a:p>
          <a:p>
            <a:r>
              <a:rPr lang="en-US" sz="2800" b="1" dirty="0">
                <a:hlinkClick r:id="rId7"/>
              </a:rPr>
              <a:t>25</a:t>
            </a:r>
            <a:r>
              <a:rPr lang="en-US" sz="2800" dirty="0"/>
              <a:t> But he did not consummate their marriage until she gave birth to a son. And he gave him the name Jesus.</a:t>
            </a:r>
          </a:p>
          <a:p>
            <a:r>
              <a:rPr lang="en-US" sz="2800" dirty="0"/>
              <a:t>Matthew 1</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7238905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734845"/>
            <a:ext cx="9897533" cy="4278094"/>
          </a:xfrm>
          <a:prstGeom prst="rect">
            <a:avLst/>
          </a:prstGeom>
          <a:noFill/>
        </p:spPr>
        <p:txBody>
          <a:bodyPr wrap="square" rtlCol="0">
            <a:spAutoFit/>
          </a:bodyPr>
          <a:lstStyle/>
          <a:p>
            <a:r>
              <a:rPr lang="en-US" sz="4000" u="sng" dirty="0"/>
              <a:t>Born in Bethlehem</a:t>
            </a:r>
          </a:p>
          <a:p>
            <a:endParaRPr lang="en-US" sz="3200" dirty="0">
              <a:hlinkClick r:id="rId3"/>
            </a:endParaRPr>
          </a:p>
          <a:p>
            <a:r>
              <a:rPr lang="en-US" sz="2800" b="1" dirty="0">
                <a:hlinkClick r:id="rId4"/>
              </a:rPr>
              <a:t>2</a:t>
            </a:r>
            <a:r>
              <a:rPr lang="en-US" sz="2800" dirty="0"/>
              <a:t> “But you, Bethlehem Ephrathah, though you are small among the clans of Judah, out of you will come for me one who will be ruler over Israel, whose origins are from of old, from ancient times.”</a:t>
            </a:r>
          </a:p>
          <a:p>
            <a:endParaRPr lang="en-US" sz="2800" dirty="0"/>
          </a:p>
          <a:p>
            <a:r>
              <a:rPr lang="en-US" sz="2800" dirty="0"/>
              <a:t>Micah 2</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335923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4154984"/>
          </a:xfrm>
          <a:prstGeom prst="rect">
            <a:avLst/>
          </a:prstGeom>
          <a:noFill/>
        </p:spPr>
        <p:txBody>
          <a:bodyPr wrap="square" rtlCol="0">
            <a:spAutoFit/>
          </a:bodyPr>
          <a:lstStyle/>
          <a:p>
            <a:pPr lvl="1"/>
            <a:r>
              <a:rPr lang="en-US" sz="4000" b="1" u="sng" dirty="0"/>
              <a:t>Micah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Prophesied from 740 BC to 698 BC to </a:t>
            </a:r>
          </a:p>
          <a:p>
            <a:pPr marL="2286000" lvl="4" indent="-457200">
              <a:buFont typeface="Arial" panose="020B0604020202020204" pitchFamily="34" charset="0"/>
              <a:buChar char="•"/>
            </a:pPr>
            <a:r>
              <a:rPr lang="en-US" sz="3200" dirty="0"/>
              <a:t>Jotham</a:t>
            </a:r>
          </a:p>
          <a:p>
            <a:pPr marL="2286000" lvl="4" indent="-457200">
              <a:buFont typeface="Arial" panose="020B0604020202020204" pitchFamily="34" charset="0"/>
              <a:buChar char="•"/>
            </a:pPr>
            <a:r>
              <a:rPr lang="en-US" sz="3200" dirty="0"/>
              <a:t>Ahaz</a:t>
            </a:r>
          </a:p>
          <a:p>
            <a:pPr marL="2286000" lvl="4" indent="-457200">
              <a:buFont typeface="Arial" panose="020B0604020202020204" pitchFamily="34" charset="0"/>
              <a:buChar char="•"/>
            </a:pPr>
            <a:r>
              <a:rPr lang="en-US" sz="3200" dirty="0"/>
              <a:t>Hezekiah</a:t>
            </a:r>
          </a:p>
          <a:p>
            <a:pPr marL="2286000" lvl="4"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Kings of Judah</a:t>
            </a:r>
          </a:p>
        </p:txBody>
      </p:sp>
    </p:spTree>
    <p:extLst>
      <p:ext uri="{BB962C8B-B14F-4D97-AF65-F5344CB8AC3E}">
        <p14:creationId xmlns:p14="http://schemas.microsoft.com/office/powerpoint/2010/main" val="31032358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3609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991507" y="458109"/>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3600" b="1" i="1">
                <a:latin typeface="+mj-lt"/>
                <a:cs typeface="Arial" charset="0"/>
              </a:rPr>
              <a:t>FBC Liberty Small Group</a:t>
            </a:r>
          </a:p>
        </p:txBody>
      </p:sp>
      <p:sp>
        <p:nvSpPr>
          <p:cNvPr id="6" name="Rectangle 2"/>
          <p:cNvSpPr txBox="1">
            <a:spLocks noChangeArrowheads="1"/>
          </p:cNvSpPr>
          <p:nvPr/>
        </p:nvSpPr>
        <p:spPr bwMode="auto">
          <a:xfrm>
            <a:off x="508000" y="1470212"/>
            <a:ext cx="7224272" cy="42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endParaRPr lang="en-US" altLang="en-US" sz="5400" i="0" kern="0" dirty="0">
              <a:solidFill>
                <a:schemeClr val="tx1"/>
              </a:solidFill>
              <a:latin typeface="+mn-lt"/>
            </a:endParaRPr>
          </a:p>
          <a:p>
            <a:pPr algn="ctr" eaLnBrk="1" hangingPunct="1">
              <a:defRPr/>
            </a:pPr>
            <a:r>
              <a:rPr lang="en-US" altLang="en-US" sz="5400" i="0" kern="0" dirty="0">
                <a:solidFill>
                  <a:schemeClr val="tx1"/>
                </a:solidFill>
                <a:latin typeface="+mn-lt"/>
              </a:rPr>
              <a:t>The Lineage</a:t>
            </a:r>
          </a:p>
          <a:p>
            <a:pPr algn="ctr" eaLnBrk="1" hangingPunct="1">
              <a:defRPr/>
            </a:pPr>
            <a:endParaRPr lang="en-US" altLang="en-US" sz="5400" i="0" kern="0" dirty="0">
              <a:solidFill>
                <a:schemeClr val="tx1"/>
              </a:solidFill>
              <a:latin typeface="+mn-lt"/>
            </a:endParaRPr>
          </a:p>
          <a:p>
            <a:pPr algn="ctr" eaLnBrk="1" hangingPunct="1">
              <a:defRPr/>
            </a:pPr>
            <a:r>
              <a:rPr lang="en-US" altLang="en-US" i="0" kern="0" dirty="0">
                <a:solidFill>
                  <a:schemeClr val="tx1"/>
                </a:solidFill>
                <a:latin typeface="+mn-lt"/>
              </a:rPr>
              <a:t>Session #7     May 17, 2026</a:t>
            </a:r>
          </a:p>
          <a:p>
            <a:pPr algn="ctr" eaLnBrk="1" hangingPunct="1">
              <a:defRPr/>
            </a:pPr>
            <a:r>
              <a:rPr lang="en-US" altLang="en-US" i="0" kern="0" dirty="0">
                <a:solidFill>
                  <a:schemeClr val="tx1"/>
                </a:solidFill>
                <a:latin typeface="+mn-lt"/>
              </a:rPr>
              <a:t> </a:t>
            </a:r>
            <a:endParaRPr lang="en-US" altLang="en-US" sz="3075" kern="0" dirty="0">
              <a:solidFill>
                <a:schemeClr val="tx1"/>
              </a:solidFill>
            </a:endParaRPr>
          </a:p>
        </p:txBody>
      </p:sp>
      <p:grpSp>
        <p:nvGrpSpPr>
          <p:cNvPr id="2" name="Group 1">
            <a:extLst>
              <a:ext uri="{FF2B5EF4-FFF2-40B4-BE49-F238E27FC236}">
                <a16:creationId xmlns:a16="http://schemas.microsoft.com/office/drawing/2014/main" id="{498A9289-8DC0-2408-65E0-AF7AAF4DF0CA}"/>
              </a:ext>
            </a:extLst>
          </p:cNvPr>
          <p:cNvGrpSpPr/>
          <p:nvPr/>
        </p:nvGrpSpPr>
        <p:grpSpPr>
          <a:xfrm>
            <a:off x="7732272" y="0"/>
            <a:ext cx="4137891" cy="3170099"/>
            <a:chOff x="729673" y="0"/>
            <a:chExt cx="4137891" cy="3170099"/>
          </a:xfrm>
        </p:grpSpPr>
        <p:sp>
          <p:nvSpPr>
            <p:cNvPr id="3" name="TextBox 2">
              <a:extLst>
                <a:ext uri="{FF2B5EF4-FFF2-40B4-BE49-F238E27FC236}">
                  <a16:creationId xmlns:a16="http://schemas.microsoft.com/office/drawing/2014/main" id="{D6641CFA-1D28-82B4-FDA9-03A5B3C698CA}"/>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02CA066B-276A-B5F2-E2D7-E487B6CA374E}"/>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BE769B59-CD79-9598-89A8-F1A32D54C12E}"/>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7" name="TextBox 6">
                <a:extLst>
                  <a:ext uri="{FF2B5EF4-FFF2-40B4-BE49-F238E27FC236}">
                    <a16:creationId xmlns:a16="http://schemas.microsoft.com/office/drawing/2014/main" id="{143EDC9C-911C-4DA4-0A22-ADD6502C83A6}"/>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8" name="TextBox 7">
                <a:extLst>
                  <a:ext uri="{FF2B5EF4-FFF2-40B4-BE49-F238E27FC236}">
                    <a16:creationId xmlns:a16="http://schemas.microsoft.com/office/drawing/2014/main" id="{CF71BEB6-BD3C-EC2E-18E1-F77F4C7D53D9}"/>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734845"/>
            <a:ext cx="9897533" cy="6001643"/>
          </a:xfrm>
          <a:prstGeom prst="rect">
            <a:avLst/>
          </a:prstGeom>
          <a:noFill/>
        </p:spPr>
        <p:txBody>
          <a:bodyPr wrap="square" rtlCol="0">
            <a:spAutoFit/>
          </a:bodyPr>
          <a:lstStyle/>
          <a:p>
            <a:r>
              <a:rPr lang="en-US" sz="4000" u="sng" dirty="0"/>
              <a:t>Flight to Egypt</a:t>
            </a:r>
          </a:p>
          <a:p>
            <a:endParaRPr lang="en-US" sz="3200" dirty="0">
              <a:hlinkClick r:id="rId3"/>
            </a:endParaRPr>
          </a:p>
          <a:p>
            <a:r>
              <a:rPr lang="en-US" sz="2800" b="1" dirty="0">
                <a:hlinkClick r:id="rId4"/>
              </a:rPr>
              <a:t>1</a:t>
            </a:r>
            <a:r>
              <a:rPr lang="en-US" sz="2800" dirty="0"/>
              <a:t> “When Israel was a child, I loved him, and out of Egypt I called my son.</a:t>
            </a:r>
          </a:p>
          <a:p>
            <a:endParaRPr lang="en-US" sz="2800" dirty="0"/>
          </a:p>
          <a:p>
            <a:r>
              <a:rPr lang="en-US" sz="2800" b="1" dirty="0">
                <a:hlinkClick r:id="rId5"/>
              </a:rPr>
              <a:t>2</a:t>
            </a:r>
            <a:r>
              <a:rPr lang="en-US" sz="2800" dirty="0"/>
              <a:t> But the more they were called, the more they went away from me. They sacrificed to the Baals and they burned incense to images.</a:t>
            </a:r>
          </a:p>
          <a:p>
            <a:endParaRPr lang="en-US" sz="2800" dirty="0"/>
          </a:p>
          <a:p>
            <a:r>
              <a:rPr lang="en-US" sz="2800" b="1" dirty="0">
                <a:hlinkClick r:id="rId6"/>
              </a:rPr>
              <a:t>3</a:t>
            </a:r>
            <a:r>
              <a:rPr lang="en-US" sz="2800" dirty="0"/>
              <a:t> It was I who taught Ephraim to walk, taking them by the arms; but they did not realize it was I who healed them.</a:t>
            </a:r>
          </a:p>
          <a:p>
            <a:r>
              <a:rPr lang="en-US" sz="2800" dirty="0"/>
              <a:t>Hosea 1</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9124021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213025"/>
            <a:ext cx="9897533" cy="6863417"/>
          </a:xfrm>
          <a:prstGeom prst="rect">
            <a:avLst/>
          </a:prstGeom>
          <a:noFill/>
        </p:spPr>
        <p:txBody>
          <a:bodyPr wrap="square" rtlCol="0">
            <a:spAutoFit/>
          </a:bodyPr>
          <a:lstStyle/>
          <a:p>
            <a:r>
              <a:rPr lang="en-US" sz="4000" u="sng" dirty="0"/>
              <a:t>Flight to Egypt - Fulfilled</a:t>
            </a:r>
          </a:p>
          <a:p>
            <a:endParaRPr lang="en-US" sz="3200" dirty="0">
              <a:hlinkClick r:id="rId3"/>
            </a:endParaRPr>
          </a:p>
          <a:p>
            <a:r>
              <a:rPr lang="en-US" sz="2800" b="1" dirty="0">
                <a:hlinkClick r:id="rId4"/>
              </a:rPr>
              <a:t>13</a:t>
            </a:r>
            <a:r>
              <a:rPr lang="en-US" sz="2800" dirty="0"/>
              <a:t> When they had gone, an angel of the Lord appeared to Joseph in a dream. “Get up,” he said, “take the child and his mother and escape to Egypt. Stay there until I tell you, for Herod is going to search for the child to kill him.”</a:t>
            </a:r>
          </a:p>
          <a:p>
            <a:endParaRPr lang="en-US" sz="2800" dirty="0"/>
          </a:p>
          <a:p>
            <a:r>
              <a:rPr lang="en-US" sz="2800" b="1" dirty="0">
                <a:hlinkClick r:id="rId5"/>
              </a:rPr>
              <a:t>14</a:t>
            </a:r>
            <a:r>
              <a:rPr lang="en-US" sz="2800" dirty="0"/>
              <a:t> So he got up, took the child and his mother during the night and left for Egypt,</a:t>
            </a:r>
          </a:p>
          <a:p>
            <a:endParaRPr lang="en-US" sz="2800" dirty="0"/>
          </a:p>
          <a:p>
            <a:r>
              <a:rPr lang="en-US" sz="2800" b="1" dirty="0">
                <a:hlinkClick r:id="rId6"/>
              </a:rPr>
              <a:t>15</a:t>
            </a:r>
            <a:r>
              <a:rPr lang="en-US" sz="2800" dirty="0"/>
              <a:t> where he stayed until the death of Herod. And so was fulfilled what the Lord had said through the prophet: “Out of Egypt I called my son.”</a:t>
            </a:r>
          </a:p>
          <a:p>
            <a:r>
              <a:rPr lang="en-US" sz="2800" dirty="0"/>
              <a:t>Matthew 2</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6780081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3662541"/>
          </a:xfrm>
          <a:prstGeom prst="rect">
            <a:avLst/>
          </a:prstGeom>
          <a:noFill/>
        </p:spPr>
        <p:txBody>
          <a:bodyPr wrap="square" rtlCol="0">
            <a:spAutoFit/>
          </a:bodyPr>
          <a:lstStyle/>
          <a:p>
            <a:pPr lvl="1"/>
            <a:r>
              <a:rPr lang="en-US" sz="4000" b="1" u="sng" dirty="0"/>
              <a:t>Hosea</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Prophesied from 750 BC to 722 BC to </a:t>
            </a:r>
          </a:p>
          <a:p>
            <a:pPr marL="2286000" lvl="4" indent="-457200">
              <a:buFont typeface="Arial" panose="020B0604020202020204" pitchFamily="34" charset="0"/>
              <a:buChar char="•"/>
            </a:pPr>
            <a:r>
              <a:rPr lang="en-US" sz="3200" dirty="0"/>
              <a:t>Jeroboam</a:t>
            </a:r>
          </a:p>
          <a:p>
            <a:pPr marL="2286000" lvl="4" indent="-457200">
              <a:buFont typeface="Arial" panose="020B0604020202020204" pitchFamily="34" charset="0"/>
              <a:buChar char="•"/>
            </a:pPr>
            <a:r>
              <a:rPr lang="en-US" sz="3200" dirty="0"/>
              <a:t>Hoshea</a:t>
            </a:r>
          </a:p>
          <a:p>
            <a:pPr marL="2286000" lvl="4"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Kings of Israel – Northern kingdom</a:t>
            </a:r>
          </a:p>
        </p:txBody>
      </p:sp>
    </p:spTree>
    <p:extLst>
      <p:ext uri="{BB962C8B-B14F-4D97-AF65-F5344CB8AC3E}">
        <p14:creationId xmlns:p14="http://schemas.microsoft.com/office/powerpoint/2010/main" val="24924265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734845"/>
            <a:ext cx="9897533" cy="5509200"/>
          </a:xfrm>
          <a:prstGeom prst="rect">
            <a:avLst/>
          </a:prstGeom>
          <a:noFill/>
        </p:spPr>
        <p:txBody>
          <a:bodyPr wrap="square" rtlCol="0">
            <a:spAutoFit/>
          </a:bodyPr>
          <a:lstStyle/>
          <a:p>
            <a:r>
              <a:rPr lang="en-US" sz="4000" u="sng" dirty="0"/>
              <a:t>Massacre of Innocents</a:t>
            </a:r>
          </a:p>
          <a:p>
            <a:endParaRPr lang="en-US" sz="3200" dirty="0">
              <a:hlinkClick r:id="rId3"/>
            </a:endParaRPr>
          </a:p>
          <a:p>
            <a:r>
              <a:rPr lang="en-US" sz="2800" b="1" dirty="0">
                <a:hlinkClick r:id="rId4"/>
              </a:rPr>
              <a:t>15</a:t>
            </a:r>
            <a:r>
              <a:rPr lang="en-US" sz="2800" dirty="0"/>
              <a:t> This is what the LORD says: “A voice is heard in Ramah, mourning and great weeping, Rachel weeping for her children and refusing to be comforted, because they are no more.”</a:t>
            </a:r>
          </a:p>
          <a:p>
            <a:endParaRPr lang="en-US" sz="2800" dirty="0"/>
          </a:p>
          <a:p>
            <a:r>
              <a:rPr lang="en-US" sz="2800" b="1" dirty="0">
                <a:hlinkClick r:id="rId5"/>
              </a:rPr>
              <a:t>16</a:t>
            </a:r>
            <a:r>
              <a:rPr lang="en-US" sz="2800" dirty="0"/>
              <a:t> This is what the LORD says: “Restrain your voice from weeping and your eyes from tears, for your work will be rewarded,” declares the LORD. “They will return from the land of the enemy.</a:t>
            </a:r>
          </a:p>
          <a:p>
            <a:r>
              <a:rPr lang="en-US" sz="2800" dirty="0"/>
              <a:t>Jeremiah 31</a:t>
            </a:r>
            <a:endParaRPr lang="en-US" sz="3200" dirty="0"/>
          </a:p>
        </p:txBody>
      </p:sp>
    </p:spTree>
    <p:extLst>
      <p:ext uri="{BB962C8B-B14F-4D97-AF65-F5344CB8AC3E}">
        <p14:creationId xmlns:p14="http://schemas.microsoft.com/office/powerpoint/2010/main" val="24955433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734845"/>
            <a:ext cx="9897533" cy="4278094"/>
          </a:xfrm>
          <a:prstGeom prst="rect">
            <a:avLst/>
          </a:prstGeom>
          <a:noFill/>
        </p:spPr>
        <p:txBody>
          <a:bodyPr wrap="square" rtlCol="0">
            <a:spAutoFit/>
          </a:bodyPr>
          <a:lstStyle/>
          <a:p>
            <a:r>
              <a:rPr lang="en-US" sz="4000" u="sng" dirty="0"/>
              <a:t>Massacre of Innocents</a:t>
            </a:r>
          </a:p>
          <a:p>
            <a:endParaRPr lang="en-US" sz="3200" dirty="0">
              <a:hlinkClick r:id="rId3"/>
            </a:endParaRPr>
          </a:p>
          <a:p>
            <a:r>
              <a:rPr lang="en-US" sz="2800" b="1" dirty="0">
                <a:hlinkClick r:id="rId4"/>
              </a:rPr>
              <a:t>17</a:t>
            </a:r>
            <a:r>
              <a:rPr lang="en-US" sz="2800" dirty="0"/>
              <a:t> So there is hope for your descendants,” declares the LORD. “Your children will return to their own land.</a:t>
            </a:r>
          </a:p>
          <a:p>
            <a:endParaRPr lang="en-US" sz="2800" dirty="0"/>
          </a:p>
          <a:p>
            <a:r>
              <a:rPr lang="en-US" sz="2800" b="1" dirty="0">
                <a:hlinkClick r:id="rId5"/>
              </a:rPr>
              <a:t>18</a:t>
            </a:r>
            <a:r>
              <a:rPr lang="en-US" sz="2800" dirty="0"/>
              <a:t> “I have surely heard Ephraim’s moaning: ‘You disciplined me like an unruly calf, and I have been disciplined. Restore me, and I will return, because you are the LORD my God.</a:t>
            </a:r>
            <a:endParaRPr lang="en-US" sz="3200" dirty="0"/>
          </a:p>
          <a:p>
            <a:r>
              <a:rPr lang="en-US" sz="3200" dirty="0"/>
              <a:t>Jeremiah 31</a:t>
            </a:r>
            <a:endParaRPr lang="en-US" sz="2800" dirty="0"/>
          </a:p>
        </p:txBody>
      </p:sp>
    </p:spTree>
    <p:extLst>
      <p:ext uri="{BB962C8B-B14F-4D97-AF65-F5344CB8AC3E}">
        <p14:creationId xmlns:p14="http://schemas.microsoft.com/office/powerpoint/2010/main" val="22184049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770467" y="218478"/>
            <a:ext cx="9897533" cy="5940088"/>
          </a:xfrm>
          <a:prstGeom prst="rect">
            <a:avLst/>
          </a:prstGeom>
          <a:noFill/>
        </p:spPr>
        <p:txBody>
          <a:bodyPr wrap="square" rtlCol="0">
            <a:spAutoFit/>
          </a:bodyPr>
          <a:lstStyle/>
          <a:p>
            <a:r>
              <a:rPr lang="en-US" sz="4000" u="sng" dirty="0"/>
              <a:t>Massacre of Innocents - Fulfilled</a:t>
            </a:r>
          </a:p>
          <a:p>
            <a:endParaRPr lang="en-US" sz="3200" dirty="0">
              <a:hlinkClick r:id="rId3"/>
            </a:endParaRPr>
          </a:p>
          <a:p>
            <a:r>
              <a:rPr lang="en-US" sz="2800" b="1" dirty="0">
                <a:hlinkClick r:id="rId4"/>
              </a:rPr>
              <a:t>16</a:t>
            </a:r>
            <a:r>
              <a:rPr lang="en-US" sz="2800" dirty="0"/>
              <a:t> When Herod realized that he had been outwitted by the Magi, he was furious, and he gave orders to kill all the boys in Bethlehem and its vicinity who were two years old and under, in accordance with the time he had learned from the Magi.</a:t>
            </a:r>
          </a:p>
          <a:p>
            <a:r>
              <a:rPr lang="en-US" sz="2800" b="1" dirty="0">
                <a:hlinkClick r:id="rId5"/>
              </a:rPr>
              <a:t>17</a:t>
            </a:r>
            <a:r>
              <a:rPr lang="en-US" sz="2800" dirty="0"/>
              <a:t> Then what was said through the prophet Jeremiah was fulfilled:</a:t>
            </a:r>
          </a:p>
          <a:p>
            <a:r>
              <a:rPr lang="en-US" sz="2800" b="1" dirty="0">
                <a:hlinkClick r:id="rId6"/>
              </a:rPr>
              <a:t>18</a:t>
            </a:r>
            <a:r>
              <a:rPr lang="en-US" sz="2800" dirty="0"/>
              <a:t> “A voice is heard in Ramah, weeping and great mourning, Rachel weeping for her children and refusing to be comforted, because they are no more.”</a:t>
            </a:r>
          </a:p>
          <a:p>
            <a:r>
              <a:rPr lang="en-US" sz="2800" dirty="0"/>
              <a:t>Matthew 2</a:t>
            </a:r>
          </a:p>
        </p:txBody>
      </p:sp>
    </p:spTree>
    <p:extLst>
      <p:ext uri="{BB962C8B-B14F-4D97-AF65-F5344CB8AC3E}">
        <p14:creationId xmlns:p14="http://schemas.microsoft.com/office/powerpoint/2010/main" val="28111016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Jeremiah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Prophesied from 626 BC to ~580 BC to </a:t>
            </a:r>
          </a:p>
          <a:p>
            <a:pPr marL="2286000" lvl="4"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Israelites of Northern kingdom – Samaria</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4 books</a:t>
            </a:r>
          </a:p>
          <a:p>
            <a:pPr marL="2286000" lvl="4" indent="-457200">
              <a:buFont typeface="Arial" panose="020B0604020202020204" pitchFamily="34" charset="0"/>
              <a:buChar char="•"/>
            </a:pPr>
            <a:r>
              <a:rPr lang="en-US" sz="3200" dirty="0"/>
              <a:t>Jeremiah</a:t>
            </a:r>
          </a:p>
          <a:p>
            <a:pPr marL="2286000" lvl="4" indent="-457200">
              <a:buFont typeface="Arial" panose="020B0604020202020204" pitchFamily="34" charset="0"/>
              <a:buChar char="•"/>
            </a:pPr>
            <a:r>
              <a:rPr lang="en-US" sz="3200" dirty="0"/>
              <a:t>Lamentations</a:t>
            </a:r>
          </a:p>
          <a:p>
            <a:pPr marL="2286000" lvl="4" indent="-457200">
              <a:buFont typeface="Arial" panose="020B0604020202020204" pitchFamily="34" charset="0"/>
              <a:buChar char="•"/>
            </a:pPr>
            <a:r>
              <a:rPr lang="en-US" sz="3200" dirty="0"/>
              <a:t>1/2 Kings</a:t>
            </a:r>
          </a:p>
          <a:p>
            <a:pPr marL="2286000" lvl="4" indent="-457200">
              <a:buFont typeface="Arial" panose="020B0604020202020204" pitchFamily="34" charset="0"/>
              <a:buChar char="•"/>
            </a:pPr>
            <a:r>
              <a:rPr lang="en-US" sz="3200" dirty="0"/>
              <a:t>Scribe Baruch ben Neriah</a:t>
            </a:r>
          </a:p>
        </p:txBody>
      </p:sp>
    </p:spTree>
    <p:extLst>
      <p:ext uri="{BB962C8B-B14F-4D97-AF65-F5344CB8AC3E}">
        <p14:creationId xmlns:p14="http://schemas.microsoft.com/office/powerpoint/2010/main" val="41118987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509200"/>
          </a:xfrm>
          <a:prstGeom prst="rect">
            <a:avLst/>
          </a:prstGeom>
          <a:noFill/>
        </p:spPr>
        <p:txBody>
          <a:bodyPr wrap="square" rtlCol="0">
            <a:spAutoFit/>
          </a:bodyPr>
          <a:lstStyle/>
          <a:p>
            <a:r>
              <a:rPr lang="en-US" sz="3200" i="1" dirty="0"/>
              <a:t>Here is how you will know that I am the one true God,</a:t>
            </a:r>
          </a:p>
          <a:p>
            <a:endParaRPr lang="en-US" sz="3200" i="1" dirty="0"/>
          </a:p>
          <a:p>
            <a:r>
              <a:rPr lang="en-US" sz="3200" i="1" dirty="0"/>
              <a:t> and those so-called ‘gods’ are nothing: I will tell you </a:t>
            </a:r>
          </a:p>
          <a:p>
            <a:endParaRPr lang="en-US" sz="3200" i="1" dirty="0"/>
          </a:p>
          <a:p>
            <a:r>
              <a:rPr lang="en-US" sz="3200" i="1" dirty="0"/>
              <a:t>the end from the beginning; I will tell you what will </a:t>
            </a:r>
          </a:p>
          <a:p>
            <a:endParaRPr lang="en-US" sz="3200" i="1" dirty="0"/>
          </a:p>
          <a:p>
            <a:r>
              <a:rPr lang="en-US" sz="3200" i="1" dirty="0"/>
              <a:t>happen before it happens, and then when those </a:t>
            </a:r>
          </a:p>
          <a:p>
            <a:endParaRPr lang="en-US" sz="3200" i="1" dirty="0"/>
          </a:p>
          <a:p>
            <a:r>
              <a:rPr lang="en-US" sz="3200" i="1" dirty="0"/>
              <a:t>things come to pass, that will be the proof to you that I </a:t>
            </a:r>
          </a:p>
          <a:p>
            <a:endParaRPr lang="en-US" sz="3200" i="1" dirty="0"/>
          </a:p>
          <a:p>
            <a:r>
              <a:rPr lang="en-US" sz="3200" i="1" dirty="0"/>
              <a:t>alone am God.   </a:t>
            </a:r>
            <a:r>
              <a:rPr lang="en-US" sz="3200" dirty="0"/>
              <a:t> </a:t>
            </a:r>
            <a:r>
              <a:rPr lang="en-US" sz="3200" dirty="0">
                <a:hlinkClick r:id="rId3"/>
              </a:rPr>
              <a:t>Isaiah 44:6-8; 46:9-10; 48:5-6</a:t>
            </a:r>
            <a:endParaRPr lang="en-US" sz="3200" dirty="0"/>
          </a:p>
        </p:txBody>
      </p:sp>
    </p:spTree>
    <p:extLst>
      <p:ext uri="{BB962C8B-B14F-4D97-AF65-F5344CB8AC3E}">
        <p14:creationId xmlns:p14="http://schemas.microsoft.com/office/powerpoint/2010/main" val="30604723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6001643"/>
          </a:xfrm>
          <a:prstGeom prst="rect">
            <a:avLst/>
          </a:prstGeom>
          <a:noFill/>
        </p:spPr>
        <p:txBody>
          <a:bodyPr wrap="square" rtlCol="0">
            <a:spAutoFit/>
          </a:bodyPr>
          <a:lstStyle/>
          <a:p>
            <a:r>
              <a:rPr lang="en-US" sz="3200" dirty="0"/>
              <a:t>How To Read A Prophecy?????</a:t>
            </a:r>
          </a:p>
          <a:p>
            <a:pPr marL="1371600" lvl="2" indent="-457200">
              <a:buFont typeface="Arial" panose="020B0604020202020204" pitchFamily="34" charset="0"/>
              <a:buChar char="•"/>
            </a:pPr>
            <a:r>
              <a:rPr lang="en-US" sz="3200" dirty="0"/>
              <a:t>Have the NT Fulfillment ready</a:t>
            </a:r>
          </a:p>
          <a:p>
            <a:pPr marL="1828800" lvl="3" indent="-457200">
              <a:buFont typeface="Arial" panose="020B0604020202020204" pitchFamily="34" charset="0"/>
              <a:buChar char="•"/>
            </a:pPr>
            <a:r>
              <a:rPr lang="en-US" sz="3200" dirty="0"/>
              <a:t>You know the “end of the book”</a:t>
            </a:r>
          </a:p>
          <a:p>
            <a:pPr marL="1371600" lvl="2" indent="-457200">
              <a:buFont typeface="Arial" panose="020B0604020202020204" pitchFamily="34" charset="0"/>
              <a:buChar char="•"/>
            </a:pPr>
            <a:r>
              <a:rPr lang="en-US" sz="3200" dirty="0"/>
              <a:t>Read 20 verses behind and ahead</a:t>
            </a:r>
          </a:p>
          <a:p>
            <a:pPr marL="1828800" lvl="3" indent="-457200">
              <a:buFont typeface="Arial" panose="020B0604020202020204" pitchFamily="34" charset="0"/>
              <a:buChar char="•"/>
            </a:pPr>
            <a:r>
              <a:rPr lang="en-US" sz="3200" dirty="0"/>
              <a:t>Get the context of what is written about</a:t>
            </a:r>
          </a:p>
          <a:p>
            <a:pPr marL="1828800" lvl="3" indent="-457200">
              <a:buFont typeface="Arial" panose="020B0604020202020204" pitchFamily="34" charset="0"/>
              <a:buChar char="•"/>
            </a:pPr>
            <a:r>
              <a:rPr lang="en-US" sz="3200" dirty="0"/>
              <a:t>But, be prepared to separate prophecy from context</a:t>
            </a:r>
          </a:p>
          <a:p>
            <a:pPr marL="1371600" lvl="2" indent="-457200">
              <a:buFont typeface="Arial" panose="020B0604020202020204" pitchFamily="34" charset="0"/>
              <a:buChar char="•"/>
            </a:pPr>
            <a:r>
              <a:rPr lang="en-US" sz="3200" dirty="0"/>
              <a:t>Be aware of nuances</a:t>
            </a:r>
          </a:p>
          <a:p>
            <a:pPr marL="1371600" lvl="2" indent="-457200">
              <a:buFont typeface="Arial" panose="020B0604020202020204" pitchFamily="34" charset="0"/>
              <a:buChar char="•"/>
            </a:pPr>
            <a:r>
              <a:rPr lang="en-US" sz="3200" dirty="0"/>
              <a:t>Check the nuances against Biblical times, not 21</a:t>
            </a:r>
            <a:r>
              <a:rPr lang="en-US" sz="3200" baseline="30000" dirty="0"/>
              <a:t>st</a:t>
            </a:r>
            <a:r>
              <a:rPr lang="en-US" sz="3200" dirty="0"/>
              <a:t> century</a:t>
            </a:r>
          </a:p>
          <a:p>
            <a:pPr marL="1371600" lvl="2" indent="-457200">
              <a:buFont typeface="Arial" panose="020B0604020202020204" pitchFamily="34" charset="0"/>
              <a:buChar char="•"/>
            </a:pPr>
            <a:r>
              <a:rPr lang="en-US" sz="3200" dirty="0"/>
              <a:t>Watch for simple analogies</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5010327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3908762"/>
          </a:xfrm>
          <a:prstGeom prst="rect">
            <a:avLst/>
          </a:prstGeom>
          <a:noFill/>
        </p:spPr>
        <p:txBody>
          <a:bodyPr wrap="square" rtlCol="0">
            <a:spAutoFit/>
          </a:bodyPr>
          <a:lstStyle/>
          <a:p>
            <a:r>
              <a:rPr lang="en-US" sz="4000" u="sng" dirty="0"/>
              <a:t>Lineage – Seed of Woman</a:t>
            </a:r>
          </a:p>
          <a:p>
            <a:endParaRPr lang="en-US" sz="3200" dirty="0">
              <a:hlinkClick r:id="rId3"/>
            </a:endParaRPr>
          </a:p>
          <a:p>
            <a:r>
              <a:rPr lang="en-US" sz="2800" b="1" dirty="0">
                <a:hlinkClick r:id="rId4"/>
              </a:rPr>
              <a:t>15</a:t>
            </a:r>
            <a:r>
              <a:rPr lang="en-US" sz="2800" dirty="0"/>
              <a:t> And I will put enmity between you and the woman, and between your offspring and her offspring; he will crush your head, and you will strike his heel.” </a:t>
            </a:r>
          </a:p>
          <a:p>
            <a:r>
              <a:rPr lang="en-US" sz="2800" dirty="0"/>
              <a:t>Genesis 3:14 - 15</a:t>
            </a:r>
          </a:p>
          <a:p>
            <a:endParaRPr lang="en-US" sz="3200" dirty="0"/>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4511566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509200"/>
          </a:xfrm>
          <a:prstGeom prst="rect">
            <a:avLst/>
          </a:prstGeom>
          <a:noFill/>
        </p:spPr>
        <p:txBody>
          <a:bodyPr wrap="square" rtlCol="0">
            <a:spAutoFit/>
          </a:bodyPr>
          <a:lstStyle/>
          <a:p>
            <a:r>
              <a:rPr lang="en-US" sz="3200" dirty="0"/>
              <a:t>OT Prophecies are organized into 5 areas</a:t>
            </a:r>
          </a:p>
          <a:p>
            <a:pPr marL="457200"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Lineage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Birth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Ministry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Suffering Servant</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The Crucifixion, Death, &amp; Resurrection</a:t>
            </a:r>
          </a:p>
        </p:txBody>
      </p:sp>
    </p:spTree>
    <p:extLst>
      <p:ext uri="{BB962C8B-B14F-4D97-AF65-F5344CB8AC3E}">
        <p14:creationId xmlns:p14="http://schemas.microsoft.com/office/powerpoint/2010/main" val="17713757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Birth of the Messiah</a:t>
            </a:r>
          </a:p>
          <a:p>
            <a:pPr lvl="1"/>
            <a:endParaRPr lang="en-US" sz="3200" dirty="0"/>
          </a:p>
          <a:p>
            <a:pPr marL="1371600" lvl="2" indent="-457200">
              <a:buFont typeface="Arial" panose="020B0604020202020204" pitchFamily="34" charset="0"/>
              <a:buChar char="•"/>
            </a:pPr>
            <a:r>
              <a:rPr lang="en-US" sz="3200" dirty="0"/>
              <a:t>Isaiah, Micah, Hosea, Jeremiah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Establishes:</a:t>
            </a:r>
          </a:p>
          <a:p>
            <a:pPr marL="1828800" lvl="3" indent="-457200">
              <a:buFont typeface="Arial" panose="020B0604020202020204" pitchFamily="34" charset="0"/>
              <a:buChar char="•"/>
            </a:pPr>
            <a:r>
              <a:rPr lang="en-US" sz="3200" dirty="0"/>
              <a:t>God controlled</a:t>
            </a:r>
          </a:p>
          <a:p>
            <a:pPr marL="1828800" lvl="3" indent="-457200">
              <a:buFont typeface="Arial" panose="020B0604020202020204" pitchFamily="34" charset="0"/>
              <a:buChar char="•"/>
            </a:pPr>
            <a:r>
              <a:rPr lang="en-US" sz="3200" dirty="0"/>
              <a:t>Seed of a woman that God chose</a:t>
            </a:r>
          </a:p>
          <a:p>
            <a:pPr marL="1828800" lvl="3" indent="-457200">
              <a:buFont typeface="Arial" panose="020B0604020202020204" pitchFamily="34" charset="0"/>
              <a:buChar char="•"/>
            </a:pPr>
            <a:r>
              <a:rPr lang="en-US" sz="3200" dirty="0"/>
              <a:t>Descendant of Abraham</a:t>
            </a:r>
          </a:p>
          <a:p>
            <a:pPr marL="1828800" lvl="3" indent="-457200">
              <a:buFont typeface="Arial" panose="020B0604020202020204" pitchFamily="34" charset="0"/>
              <a:buChar char="•"/>
            </a:pPr>
            <a:r>
              <a:rPr lang="en-US" sz="3200" dirty="0"/>
              <a:t>Throne of David</a:t>
            </a:r>
          </a:p>
          <a:p>
            <a:pPr marL="1828800" lvl="3" indent="-457200">
              <a:buFont typeface="Arial" panose="020B0604020202020204" pitchFamily="34" charset="0"/>
              <a:buChar char="•"/>
            </a:pPr>
            <a:r>
              <a:rPr lang="en-US" sz="3200" dirty="0"/>
              <a:t>Tribe of Judah</a:t>
            </a:r>
          </a:p>
          <a:p>
            <a:pPr marL="1828800" lvl="3" indent="-457200">
              <a:buFont typeface="Arial" panose="020B0604020202020204" pitchFamily="34" charset="0"/>
              <a:buChar char="•"/>
            </a:pPr>
            <a:r>
              <a:rPr lang="en-US" sz="3200" dirty="0"/>
              <a:t>Prophet like Moses</a:t>
            </a:r>
          </a:p>
        </p:txBody>
      </p:sp>
    </p:spTree>
    <p:extLst>
      <p:ext uri="{BB962C8B-B14F-4D97-AF65-F5344CB8AC3E}">
        <p14:creationId xmlns:p14="http://schemas.microsoft.com/office/powerpoint/2010/main" val="1440962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5632311"/>
          </a:xfrm>
          <a:prstGeom prst="rect">
            <a:avLst/>
          </a:prstGeom>
          <a:noFill/>
        </p:spPr>
        <p:txBody>
          <a:bodyPr wrap="square" rtlCol="0">
            <a:spAutoFit/>
          </a:bodyPr>
          <a:lstStyle/>
          <a:p>
            <a:pPr lvl="1"/>
            <a:r>
              <a:rPr lang="en-US" sz="4000" b="1" u="sng" dirty="0"/>
              <a:t>Birth of the Messiah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Isaiah, Micah, Hosea, Jeremiah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Born of a Virgin</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Born in Bethlehem</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Flight to Egypt</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Massacre of the Innocents</a:t>
            </a:r>
          </a:p>
        </p:txBody>
      </p:sp>
    </p:spTree>
    <p:extLst>
      <p:ext uri="{BB962C8B-B14F-4D97-AF65-F5344CB8AC3E}">
        <p14:creationId xmlns:p14="http://schemas.microsoft.com/office/powerpoint/2010/main" val="29746962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D9050874-D7F1-ABD9-D054-8B688F085ECF}"/>
              </a:ext>
            </a:extLst>
          </p:cNvPr>
          <p:cNvSpPr txBox="1"/>
          <p:nvPr/>
        </p:nvSpPr>
        <p:spPr>
          <a:xfrm>
            <a:off x="871009" y="641350"/>
            <a:ext cx="9897533" cy="4647426"/>
          </a:xfrm>
          <a:prstGeom prst="rect">
            <a:avLst/>
          </a:prstGeom>
          <a:noFill/>
        </p:spPr>
        <p:txBody>
          <a:bodyPr wrap="square" rtlCol="0">
            <a:spAutoFit/>
          </a:bodyPr>
          <a:lstStyle/>
          <a:p>
            <a:pPr lvl="1"/>
            <a:r>
              <a:rPr lang="en-US" sz="4000" b="1" u="sng" dirty="0"/>
              <a:t>Isaiah</a:t>
            </a:r>
          </a:p>
          <a:p>
            <a:pPr marL="1371600" lvl="2"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Prophesied from 740 BC to 686 BC to </a:t>
            </a:r>
          </a:p>
          <a:p>
            <a:pPr marL="2286000" lvl="4" indent="-457200">
              <a:buFont typeface="Arial" panose="020B0604020202020204" pitchFamily="34" charset="0"/>
              <a:buChar char="•"/>
            </a:pPr>
            <a:r>
              <a:rPr lang="en-US" sz="3200" dirty="0"/>
              <a:t>Uzziah</a:t>
            </a:r>
          </a:p>
          <a:p>
            <a:pPr marL="2286000" lvl="4" indent="-457200">
              <a:buFont typeface="Arial" panose="020B0604020202020204" pitchFamily="34" charset="0"/>
              <a:buChar char="•"/>
            </a:pPr>
            <a:r>
              <a:rPr lang="en-US" sz="3200" dirty="0"/>
              <a:t>Jotham</a:t>
            </a:r>
          </a:p>
          <a:p>
            <a:pPr marL="2286000" lvl="4" indent="-457200">
              <a:buFont typeface="Arial" panose="020B0604020202020204" pitchFamily="34" charset="0"/>
              <a:buChar char="•"/>
            </a:pPr>
            <a:r>
              <a:rPr lang="en-US" sz="3200" dirty="0"/>
              <a:t>Ahaz</a:t>
            </a:r>
          </a:p>
          <a:p>
            <a:pPr marL="2286000" lvl="4" indent="-457200">
              <a:buFont typeface="Arial" panose="020B0604020202020204" pitchFamily="34" charset="0"/>
              <a:buChar char="•"/>
            </a:pPr>
            <a:r>
              <a:rPr lang="en-US" sz="3200" dirty="0"/>
              <a:t>Hezekiah</a:t>
            </a:r>
          </a:p>
          <a:p>
            <a:pPr marL="2286000" lvl="4" indent="-457200">
              <a:buFont typeface="Arial" panose="020B0604020202020204" pitchFamily="34" charset="0"/>
              <a:buChar char="•"/>
            </a:pPr>
            <a:endParaRPr lang="en-US" sz="3200" dirty="0"/>
          </a:p>
          <a:p>
            <a:pPr marL="1371600" lvl="2" indent="-457200">
              <a:buFont typeface="Arial" panose="020B0604020202020204" pitchFamily="34" charset="0"/>
              <a:buChar char="•"/>
            </a:pPr>
            <a:r>
              <a:rPr lang="en-US" sz="3200" dirty="0"/>
              <a:t>Kings of Judah</a:t>
            </a:r>
          </a:p>
        </p:txBody>
      </p:sp>
    </p:spTree>
    <p:extLst>
      <p:ext uri="{BB962C8B-B14F-4D97-AF65-F5344CB8AC3E}">
        <p14:creationId xmlns:p14="http://schemas.microsoft.com/office/powerpoint/2010/main" val="4246231457"/>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21770</TotalTime>
  <Words>2003</Words>
  <Application>Microsoft Office PowerPoint</Application>
  <PresentationFormat>Widescreen</PresentationFormat>
  <Paragraphs>366</Paragraphs>
  <Slides>26</Slides>
  <Notes>25</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Bookman Old Style</vt:lpstr>
      <vt:lpstr>Goudy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29</cp:revision>
  <cp:lastPrinted>2026-04-29T00:23:13Z</cp:lastPrinted>
  <dcterms:created xsi:type="dcterms:W3CDTF">1998-04-14T16:29:50Z</dcterms:created>
  <dcterms:modified xsi:type="dcterms:W3CDTF">2026-05-17T18:26:40Z</dcterms:modified>
</cp:coreProperties>
</file>