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141" r:id="rId1"/>
  </p:sldMasterIdLst>
  <p:notesMasterIdLst>
    <p:notesMasterId r:id="rId30"/>
  </p:notesMasterIdLst>
  <p:handoutMasterIdLst>
    <p:handoutMasterId r:id="rId31"/>
  </p:handoutMasterIdLst>
  <p:sldIdLst>
    <p:sldId id="258" r:id="rId2"/>
    <p:sldId id="2504" r:id="rId3"/>
    <p:sldId id="2534" r:id="rId4"/>
    <p:sldId id="2583" r:id="rId5"/>
    <p:sldId id="2585" r:id="rId6"/>
    <p:sldId id="2586" r:id="rId7"/>
    <p:sldId id="2582" r:id="rId8"/>
    <p:sldId id="2587" r:id="rId9"/>
    <p:sldId id="2588" r:id="rId10"/>
    <p:sldId id="2589" r:id="rId11"/>
    <p:sldId id="2590" r:id="rId12"/>
    <p:sldId id="2591" r:id="rId13"/>
    <p:sldId id="2592" r:id="rId14"/>
    <p:sldId id="2593" r:id="rId15"/>
    <p:sldId id="2574" r:id="rId16"/>
    <p:sldId id="2577" r:id="rId17"/>
    <p:sldId id="2595" r:id="rId18"/>
    <p:sldId id="2598" r:id="rId19"/>
    <p:sldId id="2599" r:id="rId20"/>
    <p:sldId id="2600" r:id="rId21"/>
    <p:sldId id="2601" r:id="rId22"/>
    <p:sldId id="2596" r:id="rId23"/>
    <p:sldId id="2602" r:id="rId24"/>
    <p:sldId id="2603" r:id="rId25"/>
    <p:sldId id="2597" r:id="rId26"/>
    <p:sldId id="2604" r:id="rId27"/>
    <p:sldId id="2605" r:id="rId28"/>
    <p:sldId id="2606" r:id="rId29"/>
  </p:sldIdLst>
  <p:sldSz cx="12192000" cy="6858000"/>
  <p:notesSz cx="7102475" cy="9388475"/>
  <p:kinsoku lang="ja-JP" invalStChars="、。，．・：；？！゛゜ヽヾゝゞ々ー’”）〕］｝〉》」』】°‰′″℃￠％ぁぃぅぇぉっゃゅょゎァィゥェォッャュョヮヵヶ!%),.:;?]}｡｣､･ｧｨｩｪｫｬｭｮｯｰﾞﾟ" invalEndChars="‘“（〔［｛〈《「『【￥＄$([\{｢￡"/>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00"/>
    <a:srgbClr val="3333FF"/>
    <a:srgbClr val="0066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82" y="6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902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body" sz="quarter" idx="3"/>
          </p:nvPr>
        </p:nvSpPr>
        <p:spPr bwMode="auto">
          <a:xfrm>
            <a:off x="946150" y="4459288"/>
            <a:ext cx="5210175" cy="4224337"/>
          </a:xfrm>
          <a:prstGeom prst="rect">
            <a:avLst/>
          </a:prstGeom>
          <a:noFill/>
          <a:ln w="9525">
            <a:noFill/>
            <a:miter lim="800000"/>
            <a:headEnd/>
            <a:tailEnd/>
          </a:ln>
          <a:effectLst/>
        </p:spPr>
        <p:txBody>
          <a:bodyPr vert="horz" wrap="square" lIns="92370" tIns="45375" rIns="92370" bIns="45375"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39" name="Rectangle 3"/>
          <p:cNvSpPr>
            <a:spLocks noGrp="1" noRot="1" noChangeAspect="1" noChangeArrowheads="1" noTextEdit="1"/>
          </p:cNvSpPr>
          <p:nvPr>
            <p:ph type="sldImg" idx="2"/>
          </p:nvPr>
        </p:nvSpPr>
        <p:spPr bwMode="auto">
          <a:xfrm>
            <a:off x="438150" y="709613"/>
            <a:ext cx="6235700" cy="3508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4130980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xfrm>
            <a:off x="438150" y="709613"/>
            <a:ext cx="6235700" cy="3508375"/>
          </a:xfrm>
          <a:ln cap="flat"/>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313319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91125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695459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911800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9828871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959321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481511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475024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988635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556444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845301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0112673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4844145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2149347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2215860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304835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5607096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442387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152761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169517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596907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134216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531857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737171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978963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18287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36E7A79-B255-4557-B88B-10C88EF7D515}" type="slidenum">
              <a:rPr lang="en-US" smtClean="0"/>
              <a:pPr>
                <a:defRPr/>
              </a:pPr>
              <a:t>‹#›</a:t>
            </a:fld>
            <a:endParaRPr lang="en-US"/>
          </a:p>
        </p:txBody>
      </p:sp>
    </p:spTree>
    <p:extLst>
      <p:ext uri="{BB962C8B-B14F-4D97-AF65-F5344CB8AC3E}">
        <p14:creationId xmlns:p14="http://schemas.microsoft.com/office/powerpoint/2010/main" val="13935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29261606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311282014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82524989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13566583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54257782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00939179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95F0541-9276-4DF9-AB6A-44F44611E035}" type="slidenum">
              <a:rPr lang="en-US" smtClean="0"/>
              <a:pPr>
                <a:defRPr/>
              </a:pPr>
              <a:t>‹#›</a:t>
            </a:fld>
            <a:endParaRPr lang="en-US"/>
          </a:p>
        </p:txBody>
      </p:sp>
    </p:spTree>
    <p:extLst>
      <p:ext uri="{BB962C8B-B14F-4D97-AF65-F5344CB8AC3E}">
        <p14:creationId xmlns:p14="http://schemas.microsoft.com/office/powerpoint/2010/main" val="4172649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CA490AD-8348-4531-9D9D-6EDEC31C1C03}" type="slidenum">
              <a:rPr lang="en-US" smtClean="0"/>
              <a:pPr>
                <a:defRPr/>
              </a:pPr>
              <a:t>‹#›</a:t>
            </a:fld>
            <a:endParaRPr lang="en-US"/>
          </a:p>
        </p:txBody>
      </p:sp>
    </p:spTree>
    <p:extLst>
      <p:ext uri="{BB962C8B-B14F-4D97-AF65-F5344CB8AC3E}">
        <p14:creationId xmlns:p14="http://schemas.microsoft.com/office/powerpoint/2010/main" val="4224144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163E022-C3C5-479F-B9B3-F5B37C7ACD44}" type="slidenum">
              <a:rPr lang="en-US" smtClean="0"/>
              <a:pPr>
                <a:defRPr/>
              </a:pPr>
              <a:t>‹#›</a:t>
            </a:fld>
            <a:endParaRPr lang="en-US"/>
          </a:p>
        </p:txBody>
      </p:sp>
    </p:spTree>
    <p:extLst>
      <p:ext uri="{BB962C8B-B14F-4D97-AF65-F5344CB8AC3E}">
        <p14:creationId xmlns:p14="http://schemas.microsoft.com/office/powerpoint/2010/main" val="1274205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2053175-9E8B-4908-A95A-3791F4C0C31C}" type="slidenum">
              <a:rPr lang="en-US" smtClean="0"/>
              <a:pPr>
                <a:defRPr/>
              </a:pPr>
              <a:t>‹#›</a:t>
            </a:fld>
            <a:endParaRPr lang="en-US"/>
          </a:p>
        </p:txBody>
      </p:sp>
    </p:spTree>
    <p:extLst>
      <p:ext uri="{BB962C8B-B14F-4D97-AF65-F5344CB8AC3E}">
        <p14:creationId xmlns:p14="http://schemas.microsoft.com/office/powerpoint/2010/main" val="986136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A7B0F1-8761-47A1-BD9C-189064AF1A59}" type="slidenum">
              <a:rPr lang="en-US" smtClean="0"/>
              <a:pPr>
                <a:defRPr/>
              </a:pPr>
              <a:t>‹#›</a:t>
            </a:fld>
            <a:endParaRPr lang="en-US"/>
          </a:p>
        </p:txBody>
      </p:sp>
    </p:spTree>
    <p:extLst>
      <p:ext uri="{BB962C8B-B14F-4D97-AF65-F5344CB8AC3E}">
        <p14:creationId xmlns:p14="http://schemas.microsoft.com/office/powerpoint/2010/main" val="2323549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D28F2D80-99B8-42FF-8D95-67B2D5E01E3C}" type="slidenum">
              <a:rPr lang="en-US" smtClean="0"/>
              <a:pPr>
                <a:defRPr/>
              </a:pPr>
              <a:t>‹#›</a:t>
            </a:fld>
            <a:endParaRPr lang="en-US"/>
          </a:p>
        </p:txBody>
      </p:sp>
    </p:spTree>
    <p:extLst>
      <p:ext uri="{BB962C8B-B14F-4D97-AF65-F5344CB8AC3E}">
        <p14:creationId xmlns:p14="http://schemas.microsoft.com/office/powerpoint/2010/main" val="69507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E2E8869-E9D6-4F9A-BCA9-758C5B13937E}" type="slidenum">
              <a:rPr lang="en-US" smtClean="0"/>
              <a:pPr>
                <a:defRPr/>
              </a:pPr>
              <a:t>‹#›</a:t>
            </a:fld>
            <a:endParaRPr lang="en-US"/>
          </a:p>
        </p:txBody>
      </p:sp>
    </p:spTree>
    <p:extLst>
      <p:ext uri="{BB962C8B-B14F-4D97-AF65-F5344CB8AC3E}">
        <p14:creationId xmlns:p14="http://schemas.microsoft.com/office/powerpoint/2010/main" val="1207110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4118A-B675-455C-AE08-C00DA0C42FCD}" type="slidenum">
              <a:rPr lang="en-US" smtClean="0"/>
              <a:pPr>
                <a:defRPr/>
              </a:pPr>
              <a:t>‹#›</a:t>
            </a:fld>
            <a:endParaRPr lang="en-US"/>
          </a:p>
        </p:txBody>
      </p:sp>
    </p:spTree>
    <p:extLst>
      <p:ext uri="{BB962C8B-B14F-4D97-AF65-F5344CB8AC3E}">
        <p14:creationId xmlns:p14="http://schemas.microsoft.com/office/powerpoint/2010/main" val="3628234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DC1A78E-9F2C-4C96-992E-B13FD75E5692}" type="slidenum">
              <a:rPr lang="en-US" smtClean="0"/>
              <a:pPr>
                <a:defRPr/>
              </a:pPr>
              <a:t>‹#›</a:t>
            </a:fld>
            <a:endParaRPr lang="en-US"/>
          </a:p>
        </p:txBody>
      </p:sp>
    </p:spTree>
    <p:extLst>
      <p:ext uri="{BB962C8B-B14F-4D97-AF65-F5344CB8AC3E}">
        <p14:creationId xmlns:p14="http://schemas.microsoft.com/office/powerpoint/2010/main" val="689500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4B1B4A4-CFD4-494E-B45E-30280426BF87}" type="slidenum">
              <a:rPr lang="en-US" smtClean="0"/>
              <a:pPr>
                <a:defRPr/>
              </a:pPr>
              <a:t>‹#›</a:t>
            </a:fld>
            <a:endParaRPr lang="en-US"/>
          </a:p>
        </p:txBody>
      </p:sp>
    </p:spTree>
    <p:extLst>
      <p:ext uri="{BB962C8B-B14F-4D97-AF65-F5344CB8AC3E}">
        <p14:creationId xmlns:p14="http://schemas.microsoft.com/office/powerpoint/2010/main" val="2116749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118950141"/>
      </p:ext>
    </p:extLst>
  </p:cSld>
  <p:clrMap bg1="dk1" tx1="lt1" bg2="dk2" tx2="lt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 id="2147484153" r:id="rId12"/>
    <p:sldLayoutId id="2147484154" r:id="rId13"/>
    <p:sldLayoutId id="2147484155" r:id="rId14"/>
    <p:sldLayoutId id="2147484156" r:id="rId15"/>
    <p:sldLayoutId id="2147484157" r:id="rId16"/>
    <p:sldLayoutId id="2147484158"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biblegateway.com/passage/?search=Isaiah+44%3A6-8%3B+46%3A9-10%3B+48%3A5-6&amp;version=ESV"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75BA665-AFD2-CBF3-1E14-CDC3C83E9438}"/>
              </a:ext>
            </a:extLst>
          </p:cNvPr>
          <p:cNvSpPr>
            <a:spLocks noGrp="1"/>
          </p:cNvSpPr>
          <p:nvPr>
            <p:ph sz="half" idx="1"/>
          </p:nvPr>
        </p:nvSpPr>
        <p:spPr>
          <a:xfrm>
            <a:off x="838200" y="1825625"/>
            <a:ext cx="3145221" cy="4351338"/>
          </a:xfrm>
        </p:spPr>
        <p:txBody>
          <a:bodyPr/>
          <a:lstStyle/>
          <a:p>
            <a:pPr marL="0" indent="0">
              <a:buNone/>
            </a:pPr>
            <a:endParaRPr lang="en-US">
              <a:solidFill>
                <a:srgbClr val="FFC000"/>
              </a:solidFill>
            </a:endParaRPr>
          </a:p>
          <a:p>
            <a:pPr marL="0" indent="0">
              <a:buNone/>
            </a:pPr>
            <a:r>
              <a:rPr lang="en-US">
                <a:solidFill>
                  <a:srgbClr val="FFC000"/>
                </a:solidFill>
              </a:rPr>
              <a:t>Ezekiel</a:t>
            </a:r>
          </a:p>
        </p:txBody>
      </p:sp>
      <p:sp>
        <p:nvSpPr>
          <p:cNvPr id="5" name="Content Placeholder 4">
            <a:extLst>
              <a:ext uri="{FF2B5EF4-FFF2-40B4-BE49-F238E27FC236}">
                <a16:creationId xmlns:a16="http://schemas.microsoft.com/office/drawing/2014/main" id="{1D2DC564-BBCD-509E-545C-FE8299E74D3F}"/>
              </a:ext>
            </a:extLst>
          </p:cNvPr>
          <p:cNvSpPr>
            <a:spLocks noGrp="1"/>
          </p:cNvSpPr>
          <p:nvPr>
            <p:ph sz="half" idx="2"/>
          </p:nvPr>
        </p:nvSpPr>
        <p:spPr>
          <a:xfrm>
            <a:off x="4135821" y="1822450"/>
            <a:ext cx="3694386" cy="4351338"/>
          </a:xfrm>
        </p:spPr>
        <p:txBody>
          <a:bodyPr/>
          <a:lstStyle/>
          <a:p>
            <a:pPr marL="0" indent="0">
              <a:buNone/>
            </a:pPr>
            <a:endParaRPr lang="en-US">
              <a:solidFill>
                <a:srgbClr val="FFC000"/>
              </a:solidFill>
            </a:endParaRPr>
          </a:p>
          <a:p>
            <a:pPr marL="0" indent="0">
              <a:buNone/>
            </a:pPr>
            <a:r>
              <a:rPr lang="en-US">
                <a:solidFill>
                  <a:srgbClr val="FFC000"/>
                </a:solidFill>
              </a:rPr>
              <a:t>Isaiah</a:t>
            </a:r>
          </a:p>
        </p:txBody>
      </p:sp>
      <p:pic>
        <p:nvPicPr>
          <p:cNvPr id="6" name="Picture 5">
            <a:extLst>
              <a:ext uri="{FF2B5EF4-FFF2-40B4-BE49-F238E27FC236}">
                <a16:creationId xmlns:a16="http://schemas.microsoft.com/office/drawing/2014/main" id="{8726D094-0660-3E49-EBD0-7DE920B3207C}"/>
              </a:ext>
            </a:extLst>
          </p:cNvPr>
          <p:cNvPicPr>
            <a:picLocks noChangeAspect="1"/>
          </p:cNvPicPr>
          <p:nvPr/>
        </p:nvPicPr>
        <p:blipFill>
          <a:blip r:embed="rId2"/>
          <a:stretch>
            <a:fillRect/>
          </a:stretch>
        </p:blipFill>
        <p:spPr>
          <a:xfrm>
            <a:off x="8113986" y="1822450"/>
            <a:ext cx="3239814" cy="4351338"/>
          </a:xfrm>
          <a:prstGeom prst="rect">
            <a:avLst/>
          </a:prstGeom>
        </p:spPr>
      </p:pic>
      <p:pic>
        <p:nvPicPr>
          <p:cNvPr id="7" name="Content Placeholder 4">
            <a:extLst>
              <a:ext uri="{FF2B5EF4-FFF2-40B4-BE49-F238E27FC236}">
                <a16:creationId xmlns:a16="http://schemas.microsoft.com/office/drawing/2014/main" id="{EA878FE3-967F-AA27-5552-5FCCE69EC10E}"/>
              </a:ext>
            </a:extLst>
          </p:cNvPr>
          <p:cNvPicPr>
            <a:picLocks noChangeAspect="1"/>
          </p:cNvPicPr>
          <p:nvPr/>
        </p:nvPicPr>
        <p:blipFill>
          <a:blip r:embed="rId3"/>
          <a:stretch>
            <a:fillRect/>
          </a:stretch>
        </p:blipFill>
        <p:spPr>
          <a:xfrm>
            <a:off x="7982607" y="3195780"/>
            <a:ext cx="3371193" cy="2978007"/>
          </a:xfrm>
          <a:prstGeom prst="rect">
            <a:avLst/>
          </a:prstGeom>
        </p:spPr>
      </p:pic>
      <p:pic>
        <p:nvPicPr>
          <p:cNvPr id="8" name="Picture 7">
            <a:extLst>
              <a:ext uri="{FF2B5EF4-FFF2-40B4-BE49-F238E27FC236}">
                <a16:creationId xmlns:a16="http://schemas.microsoft.com/office/drawing/2014/main" id="{5DBAB66A-969C-38C4-AF62-55E95C8F30DC}"/>
              </a:ext>
            </a:extLst>
          </p:cNvPr>
          <p:cNvPicPr>
            <a:picLocks noChangeAspect="1"/>
          </p:cNvPicPr>
          <p:nvPr/>
        </p:nvPicPr>
        <p:blipFill>
          <a:blip r:embed="rId4"/>
          <a:stretch>
            <a:fillRect/>
          </a:stretch>
        </p:blipFill>
        <p:spPr>
          <a:xfrm>
            <a:off x="4135821" y="3182682"/>
            <a:ext cx="3620813" cy="2978006"/>
          </a:xfrm>
          <a:prstGeom prst="rect">
            <a:avLst/>
          </a:prstGeom>
        </p:spPr>
      </p:pic>
      <p:sp>
        <p:nvSpPr>
          <p:cNvPr id="9" name="TextBox 8">
            <a:extLst>
              <a:ext uri="{FF2B5EF4-FFF2-40B4-BE49-F238E27FC236}">
                <a16:creationId xmlns:a16="http://schemas.microsoft.com/office/drawing/2014/main" id="{C6A51F02-6751-F573-B91F-BE3DA7BE5881}"/>
              </a:ext>
            </a:extLst>
          </p:cNvPr>
          <p:cNvSpPr txBox="1"/>
          <p:nvPr/>
        </p:nvSpPr>
        <p:spPr>
          <a:xfrm>
            <a:off x="8113986" y="1896341"/>
            <a:ext cx="1268723" cy="954107"/>
          </a:xfrm>
          <a:prstGeom prst="rect">
            <a:avLst/>
          </a:prstGeom>
          <a:noFill/>
        </p:spPr>
        <p:txBody>
          <a:bodyPr wrap="square" rtlCol="0">
            <a:spAutoFit/>
          </a:bodyPr>
          <a:lstStyle/>
          <a:p>
            <a:endParaRPr lang="en-US" sz="2800">
              <a:solidFill>
                <a:srgbClr val="FFC000"/>
              </a:solidFill>
            </a:endParaRPr>
          </a:p>
          <a:p>
            <a:r>
              <a:rPr lang="en-US" sz="2800">
                <a:solidFill>
                  <a:srgbClr val="FFC000"/>
                </a:solidFill>
              </a:rPr>
              <a:t>Jesus</a:t>
            </a:r>
          </a:p>
        </p:txBody>
      </p:sp>
      <p:pic>
        <p:nvPicPr>
          <p:cNvPr id="10" name="Picture 9">
            <a:extLst>
              <a:ext uri="{FF2B5EF4-FFF2-40B4-BE49-F238E27FC236}">
                <a16:creationId xmlns:a16="http://schemas.microsoft.com/office/drawing/2014/main" id="{E42A5780-BA79-0AD2-8BC9-B21FD4BCC5B1}"/>
              </a:ext>
            </a:extLst>
          </p:cNvPr>
          <p:cNvPicPr>
            <a:picLocks noChangeAspect="1"/>
          </p:cNvPicPr>
          <p:nvPr/>
        </p:nvPicPr>
        <p:blipFill>
          <a:blip r:embed="rId5"/>
          <a:stretch>
            <a:fillRect/>
          </a:stretch>
        </p:blipFill>
        <p:spPr>
          <a:xfrm>
            <a:off x="838200" y="3169585"/>
            <a:ext cx="3013842" cy="3004201"/>
          </a:xfrm>
          <a:prstGeom prst="rect">
            <a:avLst/>
          </a:prstGeom>
        </p:spPr>
      </p:pic>
      <p:grpSp>
        <p:nvGrpSpPr>
          <p:cNvPr id="17" name="Group 16">
            <a:extLst>
              <a:ext uri="{FF2B5EF4-FFF2-40B4-BE49-F238E27FC236}">
                <a16:creationId xmlns:a16="http://schemas.microsoft.com/office/drawing/2014/main" id="{C43AF5F2-C61A-25C5-EF00-425E80C986AA}"/>
              </a:ext>
            </a:extLst>
          </p:cNvPr>
          <p:cNvGrpSpPr/>
          <p:nvPr/>
        </p:nvGrpSpPr>
        <p:grpSpPr>
          <a:xfrm>
            <a:off x="740345" y="-487018"/>
            <a:ext cx="4137891" cy="3170099"/>
            <a:chOff x="729673" y="0"/>
            <a:chExt cx="4137891" cy="3170099"/>
          </a:xfrm>
        </p:grpSpPr>
        <p:sp>
          <p:nvSpPr>
            <p:cNvPr id="18" name="TextBox 17">
              <a:extLst>
                <a:ext uri="{FF2B5EF4-FFF2-40B4-BE49-F238E27FC236}">
                  <a16:creationId xmlns:a16="http://schemas.microsoft.com/office/drawing/2014/main" id="{7F0459D8-11C4-34D5-D884-D73ACBA3A36B}"/>
                </a:ext>
              </a:extLst>
            </p:cNvPr>
            <p:cNvSpPr txBox="1"/>
            <p:nvPr/>
          </p:nvSpPr>
          <p:spPr>
            <a:xfrm>
              <a:off x="729673" y="1538161"/>
              <a:ext cx="1348509" cy="923330"/>
            </a:xfrm>
            <a:prstGeom prst="rect">
              <a:avLst/>
            </a:prstGeom>
            <a:noFill/>
          </p:spPr>
          <p:txBody>
            <a:bodyPr wrap="square" rtlCol="0">
              <a:spAutoFit/>
            </a:bodyPr>
            <a:lstStyle/>
            <a:p>
              <a:r>
                <a:rPr lang="en-US" b="1">
                  <a:latin typeface="Goudy Old Style" panose="02020502050305020303" pitchFamily="18" charset="0"/>
                </a:rPr>
                <a:t>Prophecies to Jesus Christ</a:t>
              </a:r>
            </a:p>
          </p:txBody>
        </p:sp>
        <p:grpSp>
          <p:nvGrpSpPr>
            <p:cNvPr id="19" name="Group 18">
              <a:extLst>
                <a:ext uri="{FF2B5EF4-FFF2-40B4-BE49-F238E27FC236}">
                  <a16:creationId xmlns:a16="http://schemas.microsoft.com/office/drawing/2014/main" id="{1504A82E-E5AF-F355-9230-61F74254D947}"/>
                </a:ext>
              </a:extLst>
            </p:cNvPr>
            <p:cNvGrpSpPr/>
            <p:nvPr/>
          </p:nvGrpSpPr>
          <p:grpSpPr>
            <a:xfrm>
              <a:off x="1625601" y="0"/>
              <a:ext cx="3241963" cy="3170099"/>
              <a:chOff x="563419" y="55418"/>
              <a:chExt cx="3241963" cy="3170099"/>
            </a:xfrm>
          </p:grpSpPr>
          <p:sp>
            <p:nvSpPr>
              <p:cNvPr id="20" name="TextBox 19">
                <a:extLst>
                  <a:ext uri="{FF2B5EF4-FFF2-40B4-BE49-F238E27FC236}">
                    <a16:creationId xmlns:a16="http://schemas.microsoft.com/office/drawing/2014/main" id="{9B784820-5DE8-A209-9716-D72D7B9E7091}"/>
                  </a:ext>
                </a:extLst>
              </p:cNvPr>
              <p:cNvSpPr txBox="1"/>
              <p:nvPr/>
            </p:nvSpPr>
            <p:spPr>
              <a:xfrm>
                <a:off x="563419" y="55418"/>
                <a:ext cx="2789382" cy="3170099"/>
              </a:xfrm>
              <a:prstGeom prst="rect">
                <a:avLst/>
              </a:prstGeom>
              <a:noFill/>
            </p:spPr>
            <p:txBody>
              <a:bodyPr wrap="square" rtlCol="0">
                <a:spAutoFit/>
              </a:bodyPr>
              <a:lstStyle/>
              <a:p>
                <a:r>
                  <a:rPr lang="en-US" sz="20000" i="1">
                    <a:solidFill>
                      <a:srgbClr val="FFC000"/>
                    </a:solidFill>
                    <a:latin typeface="Goudy Old Style" panose="02020502050305020303" pitchFamily="18" charset="0"/>
                  </a:rPr>
                  <a:t>F</a:t>
                </a:r>
              </a:p>
            </p:txBody>
          </p:sp>
          <p:sp>
            <p:nvSpPr>
              <p:cNvPr id="21" name="TextBox 20">
                <a:extLst>
                  <a:ext uri="{FF2B5EF4-FFF2-40B4-BE49-F238E27FC236}">
                    <a16:creationId xmlns:a16="http://schemas.microsoft.com/office/drawing/2014/main" id="{F21B86CF-C6F3-D782-362D-D5B42047345F}"/>
                  </a:ext>
                </a:extLst>
              </p:cNvPr>
              <p:cNvSpPr txBox="1"/>
              <p:nvPr/>
            </p:nvSpPr>
            <p:spPr>
              <a:xfrm>
                <a:off x="1865745" y="1223528"/>
                <a:ext cx="1939637"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oretold</a:t>
                </a:r>
                <a:r>
                  <a:rPr lang="en-US" sz="3200">
                    <a:solidFill>
                      <a:srgbClr val="FFC000"/>
                    </a:solidFill>
                    <a:latin typeface="Goudy Old Style" panose="02020502050305020303" pitchFamily="18" charset="0"/>
                  </a:rPr>
                  <a:t> &amp;</a:t>
                </a:r>
                <a:endParaRPr lang="en-US" sz="3200">
                  <a:solidFill>
                    <a:srgbClr val="FFC000"/>
                  </a:solidFill>
                </a:endParaRPr>
              </a:p>
            </p:txBody>
          </p:sp>
          <p:sp>
            <p:nvSpPr>
              <p:cNvPr id="22" name="TextBox 21">
                <a:extLst>
                  <a:ext uri="{FF2B5EF4-FFF2-40B4-BE49-F238E27FC236}">
                    <a16:creationId xmlns:a16="http://schemas.microsoft.com/office/drawing/2014/main" id="{395D9012-291F-F74F-0C52-F5AFC9A0CA24}"/>
                  </a:ext>
                </a:extLst>
              </p:cNvPr>
              <p:cNvSpPr txBox="1"/>
              <p:nvPr/>
            </p:nvSpPr>
            <p:spPr>
              <a:xfrm>
                <a:off x="1302328" y="1932134"/>
                <a:ext cx="2050473"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ulfilled</a:t>
                </a:r>
                <a:endParaRPr lang="en-US" sz="3200">
                  <a:solidFill>
                    <a:srgbClr val="FFC000"/>
                  </a:solidFill>
                  <a:latin typeface="Goudy Old Style" panose="02020502050305020303" pitchFamily="18" charset="0"/>
                </a:endParaRPr>
              </a:p>
            </p:txBody>
          </p:sp>
        </p:grpSp>
      </p:grpSp>
    </p:spTree>
    <p:extLst>
      <p:ext uri="{BB962C8B-B14F-4D97-AF65-F5344CB8AC3E}">
        <p14:creationId xmlns:p14="http://schemas.microsoft.com/office/powerpoint/2010/main" val="2914799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7448193"/>
          </a:xfrm>
          <a:prstGeom prst="rect">
            <a:avLst/>
          </a:prstGeom>
          <a:noFill/>
        </p:spPr>
        <p:txBody>
          <a:bodyPr wrap="square" rtlCol="0">
            <a:spAutoFit/>
          </a:bodyPr>
          <a:lstStyle/>
          <a:p>
            <a:r>
              <a:rPr lang="en-US" sz="3200" u="sng" dirty="0"/>
              <a:t>Jesus Prophesies Crucifixion #3</a:t>
            </a:r>
          </a:p>
          <a:p>
            <a:endParaRPr lang="en-US" dirty="0"/>
          </a:p>
          <a:p>
            <a:r>
              <a:rPr lang="en-US" dirty="0"/>
              <a:t> </a:t>
            </a:r>
            <a:r>
              <a:rPr lang="en-US" sz="2800" dirty="0"/>
              <a:t>31 Jesus took the Twelve aside and told them, “We are going up to Jerusalem, and everything that is written by the prophets about the Son of Man will be fulfilled.</a:t>
            </a:r>
          </a:p>
          <a:p>
            <a:endParaRPr lang="en-US" sz="2800" dirty="0"/>
          </a:p>
          <a:p>
            <a:r>
              <a:rPr lang="en-US" sz="2800" dirty="0"/>
              <a:t>32 He will be delivered over to the Gentiles. They will mock him, insult him and spit on him;</a:t>
            </a:r>
          </a:p>
          <a:p>
            <a:endParaRPr lang="en-US" sz="2800" dirty="0"/>
          </a:p>
          <a:p>
            <a:r>
              <a:rPr lang="en-US" sz="2800" dirty="0"/>
              <a:t>33 they will flog him and kill him. On the third day he will rise again.”</a:t>
            </a:r>
          </a:p>
          <a:p>
            <a:r>
              <a:rPr lang="en-US" sz="2800" dirty="0"/>
              <a:t>33 The disciples did not understand any of this. Its meaning was hidden from them, and they did not know what he was talking about.</a:t>
            </a:r>
          </a:p>
          <a:p>
            <a:r>
              <a:rPr lang="en-US" sz="2800" dirty="0"/>
              <a:t>Luke 18</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928444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11</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5724644"/>
          </a:xfrm>
          <a:prstGeom prst="rect">
            <a:avLst/>
          </a:prstGeom>
          <a:noFill/>
        </p:spPr>
        <p:txBody>
          <a:bodyPr wrap="square" rtlCol="0">
            <a:spAutoFit/>
          </a:bodyPr>
          <a:lstStyle/>
          <a:p>
            <a:r>
              <a:rPr lang="en-US" sz="3200" u="sng" dirty="0"/>
              <a:t>Jesus References His Crucifixion #1</a:t>
            </a:r>
          </a:p>
          <a:p>
            <a:endParaRPr lang="en-US" dirty="0"/>
          </a:p>
          <a:p>
            <a:r>
              <a:rPr lang="en-US" sz="2800" dirty="0"/>
              <a:t>16 To those who sold doves he said, “Get these out of here! Stop turning my Father’s house into a market!”</a:t>
            </a:r>
          </a:p>
          <a:p>
            <a:endParaRPr lang="en-US" sz="2800" dirty="0"/>
          </a:p>
          <a:p>
            <a:r>
              <a:rPr lang="en-US" sz="2800" dirty="0"/>
              <a:t>17 His disciples remembered that it is written: “Zeal for your house will consume me.”</a:t>
            </a:r>
          </a:p>
          <a:p>
            <a:endParaRPr lang="en-US" sz="2800" dirty="0"/>
          </a:p>
          <a:p>
            <a:r>
              <a:rPr lang="en-US" sz="2800" dirty="0"/>
              <a:t>18 The Jews then responded to him, “What sign can you show us to prove your authority to do all this?”</a:t>
            </a:r>
          </a:p>
          <a:p>
            <a:r>
              <a:rPr lang="en-US" sz="2800" dirty="0"/>
              <a:t>John 2</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91864088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12</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7017306"/>
          </a:xfrm>
          <a:prstGeom prst="rect">
            <a:avLst/>
          </a:prstGeom>
          <a:noFill/>
        </p:spPr>
        <p:txBody>
          <a:bodyPr wrap="square" rtlCol="0">
            <a:spAutoFit/>
          </a:bodyPr>
          <a:lstStyle/>
          <a:p>
            <a:r>
              <a:rPr lang="en-US" sz="3200" u="sng" dirty="0"/>
              <a:t>Jesus References His Crucifixion #1</a:t>
            </a:r>
          </a:p>
          <a:p>
            <a:endParaRPr lang="en-US" dirty="0"/>
          </a:p>
          <a:p>
            <a:r>
              <a:rPr lang="en-US" sz="2800" dirty="0"/>
              <a:t>19 Jesus answered them, “Destroy this temple, and I will raise it again in three days.”</a:t>
            </a:r>
          </a:p>
          <a:p>
            <a:endParaRPr lang="en-US" sz="2800" dirty="0"/>
          </a:p>
          <a:p>
            <a:r>
              <a:rPr lang="en-US" sz="2800" dirty="0"/>
              <a:t>20 They replied, “It has taken forty-six years to build this temple, and you are going to raise it in three days?”</a:t>
            </a:r>
          </a:p>
          <a:p>
            <a:endParaRPr lang="en-US" sz="2800" dirty="0"/>
          </a:p>
          <a:p>
            <a:r>
              <a:rPr lang="en-US" sz="2800" dirty="0"/>
              <a:t>21 But the temple he had spoken of was his body.</a:t>
            </a:r>
          </a:p>
          <a:p>
            <a:endParaRPr lang="en-US" sz="2800" dirty="0"/>
          </a:p>
          <a:p>
            <a:r>
              <a:rPr lang="en-US" sz="2800" dirty="0"/>
              <a:t>22 After he was raised from the dead, his disciples recalled what he had said. Then they believed the scripture and the words that Jesus had spoken.</a:t>
            </a:r>
          </a:p>
          <a:p>
            <a:r>
              <a:rPr lang="en-US" sz="2800" dirty="0"/>
              <a:t>John 2</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70336612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4862870"/>
          </a:xfrm>
          <a:prstGeom prst="rect">
            <a:avLst/>
          </a:prstGeom>
          <a:noFill/>
        </p:spPr>
        <p:txBody>
          <a:bodyPr wrap="square" rtlCol="0">
            <a:spAutoFit/>
          </a:bodyPr>
          <a:lstStyle/>
          <a:p>
            <a:r>
              <a:rPr lang="en-US" sz="3200" u="sng" dirty="0"/>
              <a:t>Jesus References His Crucifixion #2</a:t>
            </a:r>
          </a:p>
          <a:p>
            <a:endParaRPr lang="en-US" dirty="0"/>
          </a:p>
          <a:p>
            <a:r>
              <a:rPr lang="en-US" sz="2800" dirty="0"/>
              <a:t>38 </a:t>
            </a:r>
            <a:r>
              <a:rPr lang="en-US" dirty="0"/>
              <a:t> </a:t>
            </a:r>
            <a:r>
              <a:rPr lang="en-US" sz="2800" dirty="0"/>
              <a:t>Then some of the Pharisees and teachers of the law said to him, “Teacher, we want to see a sign from you.”</a:t>
            </a:r>
          </a:p>
          <a:p>
            <a:endParaRPr lang="en-US" sz="2800" dirty="0"/>
          </a:p>
          <a:p>
            <a:r>
              <a:rPr lang="en-US" sz="2800" dirty="0"/>
              <a:t>39 He answered, “A wicked and adulterous generation asks for a sign! But none will be given it except the sign of the prophet Jonah. </a:t>
            </a:r>
          </a:p>
          <a:p>
            <a:r>
              <a:rPr lang="en-US" sz="2800" dirty="0"/>
              <a:t>Matthew 12</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1103767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5293757"/>
          </a:xfrm>
          <a:prstGeom prst="rect">
            <a:avLst/>
          </a:prstGeom>
          <a:noFill/>
        </p:spPr>
        <p:txBody>
          <a:bodyPr wrap="square" rtlCol="0">
            <a:spAutoFit/>
          </a:bodyPr>
          <a:lstStyle/>
          <a:p>
            <a:r>
              <a:rPr lang="en-US" sz="3200" u="sng" dirty="0"/>
              <a:t>Jesus References His Crucifixion #2</a:t>
            </a:r>
          </a:p>
          <a:p>
            <a:endParaRPr lang="en-US" dirty="0"/>
          </a:p>
          <a:p>
            <a:r>
              <a:rPr lang="en-US" sz="2800" dirty="0"/>
              <a:t>40 For as Jonah was three days and three nights in the belly of a huge fish, so the Son of Man will be three days and three nights in the heart of the earth.</a:t>
            </a:r>
          </a:p>
          <a:p>
            <a:endParaRPr lang="en-US" sz="2800" dirty="0"/>
          </a:p>
          <a:p>
            <a:r>
              <a:rPr lang="en-US" sz="2800" dirty="0"/>
              <a:t>41 The men of Nineveh will stand up at the judgment with this generation and condemn it; for they repented at the preaching of Jonah, and now something greater than Jonah is here.</a:t>
            </a:r>
          </a:p>
          <a:p>
            <a:r>
              <a:rPr lang="en-US" sz="2800" dirty="0"/>
              <a:t>Matthew 12</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23989852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dirty="0"/>
              <a:t>OT Prophecies are organized into 5 areas</a:t>
            </a:r>
          </a:p>
          <a:p>
            <a:pPr marL="457200"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Lineage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Birth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Ministry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solidFill>
                  <a:schemeClr val="bg1"/>
                </a:solidFill>
                <a:highlight>
                  <a:srgbClr val="FFFF00"/>
                </a:highlight>
              </a:rPr>
              <a:t>Suffering Servant</a:t>
            </a:r>
          </a:p>
          <a:p>
            <a:pPr marL="1371600" lvl="2" indent="-457200">
              <a:buFont typeface="Arial" panose="020B0604020202020204" pitchFamily="34" charset="0"/>
              <a:buChar char="•"/>
            </a:pPr>
            <a:endParaRPr lang="en-US" sz="3200" dirty="0">
              <a:solidFill>
                <a:schemeClr val="bg1"/>
              </a:solidFill>
            </a:endParaRPr>
          </a:p>
          <a:p>
            <a:pPr marL="1371600" lvl="2" indent="-457200">
              <a:buFont typeface="Arial" panose="020B0604020202020204" pitchFamily="34" charset="0"/>
              <a:buChar char="•"/>
            </a:pPr>
            <a:r>
              <a:rPr lang="en-US" sz="3200" dirty="0"/>
              <a:t>The Crucifixion</a:t>
            </a:r>
          </a:p>
        </p:txBody>
      </p:sp>
    </p:spTree>
    <p:extLst>
      <p:ext uri="{BB962C8B-B14F-4D97-AF65-F5344CB8AC3E}">
        <p14:creationId xmlns:p14="http://schemas.microsoft.com/office/powerpoint/2010/main" val="150103271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44115" y="104279"/>
            <a:ext cx="9897533" cy="6617196"/>
          </a:xfrm>
          <a:prstGeom prst="rect">
            <a:avLst/>
          </a:prstGeom>
          <a:noFill/>
        </p:spPr>
        <p:txBody>
          <a:bodyPr wrap="square" rtlCol="0">
            <a:spAutoFit/>
          </a:bodyPr>
          <a:lstStyle/>
          <a:p>
            <a:pPr lvl="1"/>
            <a:r>
              <a:rPr lang="en-US" sz="4000" b="1" u="sng" dirty="0"/>
              <a:t>Suffering Servant</a:t>
            </a:r>
          </a:p>
          <a:p>
            <a:pPr marL="1371600" lvl="2" indent="-457200">
              <a:buFont typeface="Arial" panose="020B0604020202020204" pitchFamily="34" charset="0"/>
              <a:buChar char="•"/>
            </a:pPr>
            <a:endParaRPr lang="en-US" sz="3200" b="1" u="sng" dirty="0"/>
          </a:p>
          <a:p>
            <a:pPr marL="1371600" lvl="2" indent="-457200">
              <a:buFont typeface="Arial" panose="020B0604020202020204" pitchFamily="34" charset="0"/>
              <a:buChar char="•"/>
            </a:pPr>
            <a:r>
              <a:rPr lang="en-US" sz="3200" dirty="0"/>
              <a:t>Isaiah 53</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Isaiah 740 – 686 BC</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Despised &amp; Rejected</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Bearing Our Sins</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Silence Before His Accusers</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Numbered with Transgressors</a:t>
            </a:r>
          </a:p>
        </p:txBody>
      </p:sp>
      <p:pic>
        <p:nvPicPr>
          <p:cNvPr id="4" name="Picture 3">
            <a:extLst>
              <a:ext uri="{FF2B5EF4-FFF2-40B4-BE49-F238E27FC236}">
                <a16:creationId xmlns:a16="http://schemas.microsoft.com/office/drawing/2014/main" id="{D6E31F4E-31A0-58A1-7248-5C664290C799}"/>
              </a:ext>
            </a:extLst>
          </p:cNvPr>
          <p:cNvPicPr>
            <a:picLocks noChangeAspect="1"/>
          </p:cNvPicPr>
          <p:nvPr/>
        </p:nvPicPr>
        <p:blipFill>
          <a:blip r:embed="rId3"/>
          <a:stretch>
            <a:fillRect/>
          </a:stretch>
        </p:blipFill>
        <p:spPr>
          <a:xfrm>
            <a:off x="7974541" y="193536"/>
            <a:ext cx="3952875" cy="4762500"/>
          </a:xfrm>
          <a:prstGeom prst="rect">
            <a:avLst/>
          </a:prstGeom>
        </p:spPr>
      </p:pic>
    </p:spTree>
    <p:extLst>
      <p:ext uri="{BB962C8B-B14F-4D97-AF65-F5344CB8AC3E}">
        <p14:creationId xmlns:p14="http://schemas.microsoft.com/office/powerpoint/2010/main" val="248901309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6155531"/>
          </a:xfrm>
          <a:prstGeom prst="rect">
            <a:avLst/>
          </a:prstGeom>
          <a:noFill/>
        </p:spPr>
        <p:txBody>
          <a:bodyPr wrap="square" rtlCol="0">
            <a:spAutoFit/>
          </a:bodyPr>
          <a:lstStyle/>
          <a:p>
            <a:r>
              <a:rPr lang="en-US" sz="3200" u="sng" dirty="0"/>
              <a:t>The Suffering Servant  --  Isaiah 53</a:t>
            </a:r>
          </a:p>
          <a:p>
            <a:endParaRPr lang="en-US" dirty="0"/>
          </a:p>
          <a:p>
            <a:r>
              <a:rPr lang="en-US" sz="2800" dirty="0"/>
              <a:t>1 Who has believed our message and to whom has the arm of the LORD been revealed?</a:t>
            </a:r>
          </a:p>
          <a:p>
            <a:endParaRPr lang="en-US" sz="2800" dirty="0"/>
          </a:p>
          <a:p>
            <a:r>
              <a:rPr lang="en-US" sz="2800" dirty="0"/>
              <a:t>2 He grew up before him like a tender shoot, and like a root out of dry ground. He had no beauty or majesty to attract us to him, nothing in his appearance that we should desire him.</a:t>
            </a:r>
          </a:p>
          <a:p>
            <a:endParaRPr lang="en-US" sz="2800" dirty="0"/>
          </a:p>
          <a:p>
            <a:r>
              <a:rPr lang="en-US" sz="2800" dirty="0"/>
              <a:t>3 He was despised and rejected by mankind, a man of suffering, and familiar with pain. Like one from whom people hide their faces he was despised, and we held him in low esteem.</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02997444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6586418"/>
          </a:xfrm>
          <a:prstGeom prst="rect">
            <a:avLst/>
          </a:prstGeom>
          <a:noFill/>
        </p:spPr>
        <p:txBody>
          <a:bodyPr wrap="square" rtlCol="0">
            <a:spAutoFit/>
          </a:bodyPr>
          <a:lstStyle/>
          <a:p>
            <a:r>
              <a:rPr lang="en-US" sz="3200" u="sng" dirty="0"/>
              <a:t>The Suffering Servant  --  Fulfilled</a:t>
            </a:r>
          </a:p>
          <a:p>
            <a:endParaRPr lang="en-US" dirty="0"/>
          </a:p>
          <a:p>
            <a:r>
              <a:rPr lang="en-US" sz="2800" dirty="0"/>
              <a:t>13 Pilate called together the chief priests, the rulers and the people,</a:t>
            </a:r>
          </a:p>
          <a:p>
            <a:endParaRPr lang="en-US" sz="2800" dirty="0"/>
          </a:p>
          <a:p>
            <a:r>
              <a:rPr lang="en-US" sz="2800" dirty="0"/>
              <a:t>14 and said to them, “You brought me this man as one who was inciting the people to rebellion. I have examined him in your presence and have found no basis for your charges against him.</a:t>
            </a:r>
          </a:p>
          <a:p>
            <a:endParaRPr lang="en-US" sz="2800" dirty="0"/>
          </a:p>
          <a:p>
            <a:r>
              <a:rPr lang="en-US" sz="2800" dirty="0"/>
              <a:t>15 Neither has Herod, for he sent him back to us; as you can see, he has done nothing to deserve death.</a:t>
            </a:r>
          </a:p>
          <a:p>
            <a:endParaRPr lang="en-US" sz="2800" dirty="0"/>
          </a:p>
          <a:p>
            <a:r>
              <a:rPr lang="en-US" sz="2800" dirty="0"/>
              <a:t>16 Therefore, I will punish him and then release him. ”</a:t>
            </a:r>
          </a:p>
          <a:p>
            <a:r>
              <a:rPr lang="en-US" sz="2800" dirty="0"/>
              <a:t>Luke 23</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41567949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5663089"/>
          </a:xfrm>
          <a:prstGeom prst="rect">
            <a:avLst/>
          </a:prstGeom>
          <a:noFill/>
        </p:spPr>
        <p:txBody>
          <a:bodyPr wrap="square" rtlCol="0">
            <a:spAutoFit/>
          </a:bodyPr>
          <a:lstStyle/>
          <a:p>
            <a:r>
              <a:rPr lang="en-US" sz="3200" u="sng" dirty="0"/>
              <a:t>The Suffering Servant  --  Fulfilled</a:t>
            </a:r>
          </a:p>
          <a:p>
            <a:endParaRPr lang="en-US" dirty="0"/>
          </a:p>
          <a:p>
            <a:r>
              <a:rPr lang="en-US" sz="2800" dirty="0"/>
              <a:t>18 But the whole crowd shouted, “Away with this man! Release Barabbas to us!”</a:t>
            </a:r>
          </a:p>
          <a:p>
            <a:endParaRPr lang="en-US" sz="2800" dirty="0"/>
          </a:p>
          <a:p>
            <a:r>
              <a:rPr lang="en-US" sz="2800" dirty="0"/>
              <a:t>19 (Barabbas had been thrown into prison for an insurrection in the city, and for murder.)</a:t>
            </a:r>
          </a:p>
          <a:p>
            <a:endParaRPr lang="en-US" sz="2800" dirty="0"/>
          </a:p>
          <a:p>
            <a:r>
              <a:rPr lang="en-US" sz="2800" dirty="0"/>
              <a:t>20 Wanting to release Jesus, Pilate appealed to them again.</a:t>
            </a:r>
          </a:p>
          <a:p>
            <a:r>
              <a:rPr lang="en-US" sz="2800" dirty="0"/>
              <a:t>But they kept shouting, “Crucify him! Crucify him!”</a:t>
            </a:r>
          </a:p>
          <a:p>
            <a:endParaRPr lang="en-US" sz="2800" dirty="0"/>
          </a:p>
          <a:p>
            <a:r>
              <a:rPr lang="en-US" sz="2800" dirty="0"/>
              <a:t>Luke 23</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0751147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ChangeArrowheads="1"/>
          </p:cNvSpPr>
          <p:nvPr/>
        </p:nvSpPr>
        <p:spPr bwMode="auto">
          <a:xfrm>
            <a:off x="3609975" y="3200400"/>
            <a:ext cx="5029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866" tIns="33338" rIns="67866" bIns="33338"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endParaRPr lang="en-US" altLang="en-US">
              <a:latin typeface="Arial" charset="0"/>
              <a:cs typeface="Arial" charset="0"/>
            </a:endParaRPr>
          </a:p>
        </p:txBody>
      </p:sp>
      <p:sp>
        <p:nvSpPr>
          <p:cNvPr id="3077" name="TextBox 1"/>
          <p:cNvSpPr txBox="1">
            <a:spLocks noChangeArrowheads="1"/>
          </p:cNvSpPr>
          <p:nvPr/>
        </p:nvSpPr>
        <p:spPr bwMode="auto">
          <a:xfrm>
            <a:off x="991507" y="458109"/>
            <a:ext cx="8007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ltLang="en-US" sz="3600" b="1" i="1">
                <a:latin typeface="+mj-lt"/>
                <a:cs typeface="Arial" charset="0"/>
              </a:rPr>
              <a:t>FBC Liberty Small Group</a:t>
            </a:r>
          </a:p>
        </p:txBody>
      </p:sp>
      <p:sp>
        <p:nvSpPr>
          <p:cNvPr id="6" name="Rectangle 2"/>
          <p:cNvSpPr txBox="1">
            <a:spLocks noChangeArrowheads="1"/>
          </p:cNvSpPr>
          <p:nvPr/>
        </p:nvSpPr>
        <p:spPr bwMode="auto">
          <a:xfrm>
            <a:off x="508000" y="1470212"/>
            <a:ext cx="7224272" cy="425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7866" tIns="33338" rIns="67866" bIns="33338" anchor="ctr"/>
          <a:lstStyle>
            <a:lvl1pPr algn="l" rtl="0" eaLnBrk="0" fontAlgn="base" hangingPunct="0">
              <a:spcBef>
                <a:spcPct val="0"/>
              </a:spcBef>
              <a:spcAft>
                <a:spcPct val="0"/>
              </a:spcAft>
              <a:defRPr sz="4000" b="1" i="1">
                <a:solidFill>
                  <a:schemeClr val="tx2"/>
                </a:solidFill>
                <a:latin typeface="+mj-lt"/>
                <a:ea typeface="+mj-ea"/>
                <a:cs typeface="+mj-cs"/>
              </a:defRPr>
            </a:lvl1pPr>
            <a:lvl2pPr algn="l" rtl="0" eaLnBrk="0" fontAlgn="base" hangingPunct="0">
              <a:spcBef>
                <a:spcPct val="0"/>
              </a:spcBef>
              <a:spcAft>
                <a:spcPct val="0"/>
              </a:spcAft>
              <a:defRPr sz="4000" b="1" i="1">
                <a:solidFill>
                  <a:schemeClr val="tx2"/>
                </a:solidFill>
                <a:latin typeface="Arial" charset="0"/>
              </a:defRPr>
            </a:lvl2pPr>
            <a:lvl3pPr algn="l" rtl="0" eaLnBrk="0" fontAlgn="base" hangingPunct="0">
              <a:spcBef>
                <a:spcPct val="0"/>
              </a:spcBef>
              <a:spcAft>
                <a:spcPct val="0"/>
              </a:spcAft>
              <a:defRPr sz="4000" b="1" i="1">
                <a:solidFill>
                  <a:schemeClr val="tx2"/>
                </a:solidFill>
                <a:latin typeface="Arial" charset="0"/>
              </a:defRPr>
            </a:lvl3pPr>
            <a:lvl4pPr algn="l" rtl="0" eaLnBrk="0" fontAlgn="base" hangingPunct="0">
              <a:spcBef>
                <a:spcPct val="0"/>
              </a:spcBef>
              <a:spcAft>
                <a:spcPct val="0"/>
              </a:spcAft>
              <a:defRPr sz="4000" b="1" i="1">
                <a:solidFill>
                  <a:schemeClr val="tx2"/>
                </a:solidFill>
                <a:latin typeface="Arial" charset="0"/>
              </a:defRPr>
            </a:lvl4pPr>
            <a:lvl5pPr algn="l" rtl="0" eaLnBrk="0" fontAlgn="base" hangingPunct="0">
              <a:spcBef>
                <a:spcPct val="0"/>
              </a:spcBef>
              <a:spcAft>
                <a:spcPct val="0"/>
              </a:spcAft>
              <a:defRPr sz="4000" b="1" i="1">
                <a:solidFill>
                  <a:schemeClr val="tx2"/>
                </a:solidFill>
                <a:latin typeface="Arial" charset="0"/>
              </a:defRPr>
            </a:lvl5pPr>
            <a:lvl6pPr marL="457200" algn="l" rtl="0" fontAlgn="base">
              <a:spcBef>
                <a:spcPct val="0"/>
              </a:spcBef>
              <a:spcAft>
                <a:spcPct val="0"/>
              </a:spcAft>
              <a:defRPr sz="4000" b="1" i="1">
                <a:solidFill>
                  <a:schemeClr val="tx2"/>
                </a:solidFill>
                <a:latin typeface="Arial" charset="0"/>
              </a:defRPr>
            </a:lvl6pPr>
            <a:lvl7pPr marL="914400" algn="l" rtl="0" fontAlgn="base">
              <a:spcBef>
                <a:spcPct val="0"/>
              </a:spcBef>
              <a:spcAft>
                <a:spcPct val="0"/>
              </a:spcAft>
              <a:defRPr sz="4000" b="1" i="1">
                <a:solidFill>
                  <a:schemeClr val="tx2"/>
                </a:solidFill>
                <a:latin typeface="Arial" charset="0"/>
              </a:defRPr>
            </a:lvl7pPr>
            <a:lvl8pPr marL="1371600" algn="l" rtl="0" fontAlgn="base">
              <a:spcBef>
                <a:spcPct val="0"/>
              </a:spcBef>
              <a:spcAft>
                <a:spcPct val="0"/>
              </a:spcAft>
              <a:defRPr sz="4000" b="1" i="1">
                <a:solidFill>
                  <a:schemeClr val="tx2"/>
                </a:solidFill>
                <a:latin typeface="Arial" charset="0"/>
              </a:defRPr>
            </a:lvl8pPr>
            <a:lvl9pPr marL="1828800" algn="l" rtl="0" fontAlgn="base">
              <a:spcBef>
                <a:spcPct val="0"/>
              </a:spcBef>
              <a:spcAft>
                <a:spcPct val="0"/>
              </a:spcAft>
              <a:defRPr sz="4000" b="1" i="1">
                <a:solidFill>
                  <a:schemeClr val="tx2"/>
                </a:solidFill>
                <a:latin typeface="Arial" charset="0"/>
              </a:defRPr>
            </a:lvl9pPr>
          </a:lstStyle>
          <a:p>
            <a:pPr algn="ctr" eaLnBrk="1" hangingPunct="1">
              <a:defRPr/>
            </a:pPr>
            <a:endParaRPr lang="en-US" altLang="en-US" sz="5400" i="0" kern="0" dirty="0">
              <a:solidFill>
                <a:schemeClr val="tx1"/>
              </a:solidFill>
              <a:latin typeface="+mn-lt"/>
            </a:endParaRPr>
          </a:p>
          <a:p>
            <a:pPr algn="ctr" eaLnBrk="1" hangingPunct="1">
              <a:defRPr/>
            </a:pPr>
            <a:r>
              <a:rPr lang="en-US" altLang="en-US" sz="5400" i="0" kern="0" dirty="0">
                <a:solidFill>
                  <a:schemeClr val="tx1"/>
                </a:solidFill>
                <a:latin typeface="+mn-lt"/>
              </a:rPr>
              <a:t>The Best Prophet</a:t>
            </a:r>
          </a:p>
          <a:p>
            <a:pPr algn="ctr" eaLnBrk="1" hangingPunct="1">
              <a:defRPr/>
            </a:pPr>
            <a:r>
              <a:rPr lang="en-US" altLang="en-US" sz="5400" i="0" kern="0" dirty="0">
                <a:solidFill>
                  <a:schemeClr val="tx1"/>
                </a:solidFill>
                <a:latin typeface="+mn-lt"/>
              </a:rPr>
              <a:t>&amp;</a:t>
            </a:r>
          </a:p>
          <a:p>
            <a:pPr algn="ctr" eaLnBrk="1" hangingPunct="1">
              <a:defRPr/>
            </a:pPr>
            <a:r>
              <a:rPr lang="en-US" altLang="en-US" sz="5400" i="0" kern="0" dirty="0">
                <a:solidFill>
                  <a:schemeClr val="tx1"/>
                </a:solidFill>
                <a:latin typeface="+mn-lt"/>
              </a:rPr>
              <a:t>The Suffering Servant</a:t>
            </a:r>
          </a:p>
          <a:p>
            <a:pPr algn="ctr" eaLnBrk="1" hangingPunct="1">
              <a:defRPr/>
            </a:pPr>
            <a:endParaRPr lang="en-US" altLang="en-US" sz="5400" i="0" kern="0" dirty="0">
              <a:solidFill>
                <a:schemeClr val="tx1"/>
              </a:solidFill>
              <a:latin typeface="+mn-lt"/>
            </a:endParaRPr>
          </a:p>
          <a:p>
            <a:pPr algn="ctr" eaLnBrk="1" hangingPunct="1">
              <a:defRPr/>
            </a:pPr>
            <a:r>
              <a:rPr lang="en-US" altLang="en-US" i="0" kern="0" dirty="0">
                <a:solidFill>
                  <a:schemeClr val="tx1"/>
                </a:solidFill>
                <a:latin typeface="+mn-lt"/>
              </a:rPr>
              <a:t>Session #10     July 12, 2026</a:t>
            </a:r>
          </a:p>
          <a:p>
            <a:pPr algn="ctr" eaLnBrk="1" hangingPunct="1">
              <a:defRPr/>
            </a:pPr>
            <a:r>
              <a:rPr lang="en-US" altLang="en-US" i="0" kern="0" dirty="0">
                <a:solidFill>
                  <a:schemeClr val="tx1"/>
                </a:solidFill>
                <a:latin typeface="+mn-lt"/>
              </a:rPr>
              <a:t> </a:t>
            </a:r>
            <a:endParaRPr lang="en-US" altLang="en-US" sz="3075" kern="0" dirty="0">
              <a:solidFill>
                <a:schemeClr val="tx1"/>
              </a:solidFill>
            </a:endParaRPr>
          </a:p>
        </p:txBody>
      </p:sp>
      <p:grpSp>
        <p:nvGrpSpPr>
          <p:cNvPr id="2" name="Group 1">
            <a:extLst>
              <a:ext uri="{FF2B5EF4-FFF2-40B4-BE49-F238E27FC236}">
                <a16:creationId xmlns:a16="http://schemas.microsoft.com/office/drawing/2014/main" id="{498A9289-8DC0-2408-65E0-AF7AAF4DF0CA}"/>
              </a:ext>
            </a:extLst>
          </p:cNvPr>
          <p:cNvGrpSpPr/>
          <p:nvPr/>
        </p:nvGrpSpPr>
        <p:grpSpPr>
          <a:xfrm>
            <a:off x="7732272" y="0"/>
            <a:ext cx="4137891" cy="3170099"/>
            <a:chOff x="729673" y="0"/>
            <a:chExt cx="4137891" cy="3170099"/>
          </a:xfrm>
        </p:grpSpPr>
        <p:sp>
          <p:nvSpPr>
            <p:cNvPr id="3" name="TextBox 2">
              <a:extLst>
                <a:ext uri="{FF2B5EF4-FFF2-40B4-BE49-F238E27FC236}">
                  <a16:creationId xmlns:a16="http://schemas.microsoft.com/office/drawing/2014/main" id="{D6641CFA-1D28-82B4-FDA9-03A5B3C698CA}"/>
                </a:ext>
              </a:extLst>
            </p:cNvPr>
            <p:cNvSpPr txBox="1"/>
            <p:nvPr/>
          </p:nvSpPr>
          <p:spPr>
            <a:xfrm>
              <a:off x="729673" y="1538161"/>
              <a:ext cx="1348509" cy="923330"/>
            </a:xfrm>
            <a:prstGeom prst="rect">
              <a:avLst/>
            </a:prstGeom>
            <a:noFill/>
          </p:spPr>
          <p:txBody>
            <a:bodyPr wrap="square" rtlCol="0">
              <a:spAutoFit/>
            </a:bodyPr>
            <a:lstStyle/>
            <a:p>
              <a:r>
                <a:rPr lang="en-US" b="1">
                  <a:latin typeface="Goudy Old Style" panose="02020502050305020303" pitchFamily="18" charset="0"/>
                </a:rPr>
                <a:t>Prophecies to Jesus Christ</a:t>
              </a:r>
            </a:p>
          </p:txBody>
        </p:sp>
        <p:grpSp>
          <p:nvGrpSpPr>
            <p:cNvPr id="4" name="Group 3">
              <a:extLst>
                <a:ext uri="{FF2B5EF4-FFF2-40B4-BE49-F238E27FC236}">
                  <a16:creationId xmlns:a16="http://schemas.microsoft.com/office/drawing/2014/main" id="{02CA066B-276A-B5F2-E2D7-E487B6CA374E}"/>
                </a:ext>
              </a:extLst>
            </p:cNvPr>
            <p:cNvGrpSpPr/>
            <p:nvPr/>
          </p:nvGrpSpPr>
          <p:grpSpPr>
            <a:xfrm>
              <a:off x="1625601" y="0"/>
              <a:ext cx="3241963" cy="3170099"/>
              <a:chOff x="563419" y="55418"/>
              <a:chExt cx="3241963" cy="3170099"/>
            </a:xfrm>
          </p:grpSpPr>
          <p:sp>
            <p:nvSpPr>
              <p:cNvPr id="5" name="TextBox 4">
                <a:extLst>
                  <a:ext uri="{FF2B5EF4-FFF2-40B4-BE49-F238E27FC236}">
                    <a16:creationId xmlns:a16="http://schemas.microsoft.com/office/drawing/2014/main" id="{BE769B59-CD79-9598-89A8-F1A32D54C12E}"/>
                  </a:ext>
                </a:extLst>
              </p:cNvPr>
              <p:cNvSpPr txBox="1"/>
              <p:nvPr/>
            </p:nvSpPr>
            <p:spPr>
              <a:xfrm>
                <a:off x="563419" y="55418"/>
                <a:ext cx="2789382" cy="3170099"/>
              </a:xfrm>
              <a:prstGeom prst="rect">
                <a:avLst/>
              </a:prstGeom>
              <a:noFill/>
            </p:spPr>
            <p:txBody>
              <a:bodyPr wrap="square" rtlCol="0">
                <a:spAutoFit/>
              </a:bodyPr>
              <a:lstStyle/>
              <a:p>
                <a:r>
                  <a:rPr lang="en-US" sz="20000" i="1">
                    <a:solidFill>
                      <a:srgbClr val="FFC000"/>
                    </a:solidFill>
                    <a:latin typeface="Goudy Old Style" panose="02020502050305020303" pitchFamily="18" charset="0"/>
                  </a:rPr>
                  <a:t>F</a:t>
                </a:r>
              </a:p>
            </p:txBody>
          </p:sp>
          <p:sp>
            <p:nvSpPr>
              <p:cNvPr id="7" name="TextBox 6">
                <a:extLst>
                  <a:ext uri="{FF2B5EF4-FFF2-40B4-BE49-F238E27FC236}">
                    <a16:creationId xmlns:a16="http://schemas.microsoft.com/office/drawing/2014/main" id="{143EDC9C-911C-4DA4-0A22-ADD6502C83A6}"/>
                  </a:ext>
                </a:extLst>
              </p:cNvPr>
              <p:cNvSpPr txBox="1"/>
              <p:nvPr/>
            </p:nvSpPr>
            <p:spPr>
              <a:xfrm>
                <a:off x="1865745" y="1223528"/>
                <a:ext cx="1939637"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oretold</a:t>
                </a:r>
                <a:r>
                  <a:rPr lang="en-US" sz="3200">
                    <a:solidFill>
                      <a:srgbClr val="FFC000"/>
                    </a:solidFill>
                    <a:latin typeface="Goudy Old Style" panose="02020502050305020303" pitchFamily="18" charset="0"/>
                  </a:rPr>
                  <a:t> &amp;</a:t>
                </a:r>
                <a:endParaRPr lang="en-US" sz="3200">
                  <a:solidFill>
                    <a:srgbClr val="FFC000"/>
                  </a:solidFill>
                </a:endParaRPr>
              </a:p>
            </p:txBody>
          </p:sp>
          <p:sp>
            <p:nvSpPr>
              <p:cNvPr id="8" name="TextBox 7">
                <a:extLst>
                  <a:ext uri="{FF2B5EF4-FFF2-40B4-BE49-F238E27FC236}">
                    <a16:creationId xmlns:a16="http://schemas.microsoft.com/office/drawing/2014/main" id="{CF71BEB6-BD3C-EC2E-18E1-F77F4C7D53D9}"/>
                  </a:ext>
                </a:extLst>
              </p:cNvPr>
              <p:cNvSpPr txBox="1"/>
              <p:nvPr/>
            </p:nvSpPr>
            <p:spPr>
              <a:xfrm>
                <a:off x="1302328" y="1932134"/>
                <a:ext cx="2050473"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ulfilled</a:t>
                </a:r>
                <a:endParaRPr lang="en-US" sz="3200">
                  <a:solidFill>
                    <a:srgbClr val="FFC000"/>
                  </a:solidFill>
                  <a:latin typeface="Goudy Old Style" panose="02020502050305020303" pitchFamily="18" charset="0"/>
                </a:endParaRPr>
              </a:p>
            </p:txBody>
          </p:sp>
        </p:grpSp>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5663089"/>
          </a:xfrm>
          <a:prstGeom prst="rect">
            <a:avLst/>
          </a:prstGeom>
          <a:noFill/>
        </p:spPr>
        <p:txBody>
          <a:bodyPr wrap="square" rtlCol="0">
            <a:spAutoFit/>
          </a:bodyPr>
          <a:lstStyle/>
          <a:p>
            <a:r>
              <a:rPr lang="en-US" sz="3200" u="sng" dirty="0"/>
              <a:t>The Suffering Servant  --  Fulfilled</a:t>
            </a:r>
          </a:p>
          <a:p>
            <a:endParaRPr lang="en-US" dirty="0"/>
          </a:p>
          <a:p>
            <a:r>
              <a:rPr lang="en-US" sz="2800" dirty="0"/>
              <a:t>21 But they kept shouting, “Crucify him! Crucify him!”</a:t>
            </a:r>
          </a:p>
          <a:p>
            <a:endParaRPr lang="en-US" sz="2800" dirty="0"/>
          </a:p>
          <a:p>
            <a:r>
              <a:rPr lang="en-US" sz="2800" dirty="0"/>
              <a:t>22 For the third time he spoke to them: “Why? What crime has this man committed? I have found in him no grounds for the death penalty. Therefore I will have him punished and then release him.”</a:t>
            </a:r>
          </a:p>
          <a:p>
            <a:endParaRPr lang="en-US" sz="2800" dirty="0"/>
          </a:p>
          <a:p>
            <a:r>
              <a:rPr lang="en-US" sz="2800" dirty="0"/>
              <a:t>23 But with loud shouts they insistently demanded that he be crucified, and their shouts prevailed.</a:t>
            </a:r>
          </a:p>
          <a:p>
            <a:r>
              <a:rPr lang="en-US" sz="2800" dirty="0"/>
              <a:t>Luke 23</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41558996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21</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641350"/>
            <a:ext cx="10676965" cy="4370427"/>
          </a:xfrm>
          <a:prstGeom prst="rect">
            <a:avLst/>
          </a:prstGeom>
          <a:noFill/>
        </p:spPr>
        <p:txBody>
          <a:bodyPr wrap="square" rtlCol="0">
            <a:spAutoFit/>
          </a:bodyPr>
          <a:lstStyle/>
          <a:p>
            <a:r>
              <a:rPr lang="en-US" sz="3200" u="sng" dirty="0"/>
              <a:t>The Suffering Servant  --  Fulfilled</a:t>
            </a:r>
          </a:p>
          <a:p>
            <a:endParaRPr lang="en-US" dirty="0"/>
          </a:p>
          <a:p>
            <a:r>
              <a:rPr lang="en-US" sz="2800" dirty="0"/>
              <a:t>24 So Pilate decided to grant their demand.</a:t>
            </a:r>
          </a:p>
          <a:p>
            <a:endParaRPr lang="en-US" sz="2800" dirty="0"/>
          </a:p>
          <a:p>
            <a:r>
              <a:rPr lang="en-US" sz="2800" dirty="0"/>
              <a:t>25 He released the man who had been thrown into prison for insurrection and murder, the one they asked for, and surrendered Jesus to their will.</a:t>
            </a:r>
          </a:p>
          <a:p>
            <a:endParaRPr lang="en-US" sz="2800" dirty="0"/>
          </a:p>
          <a:p>
            <a:r>
              <a:rPr lang="en-US" sz="2800" dirty="0"/>
              <a:t>Luke 23</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37221632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22</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5232202"/>
          </a:xfrm>
          <a:prstGeom prst="rect">
            <a:avLst/>
          </a:prstGeom>
          <a:noFill/>
        </p:spPr>
        <p:txBody>
          <a:bodyPr wrap="square" rtlCol="0">
            <a:spAutoFit/>
          </a:bodyPr>
          <a:lstStyle/>
          <a:p>
            <a:r>
              <a:rPr lang="en-US" sz="3200" u="sng" dirty="0"/>
              <a:t>The Suffering Servant  --  Isaiah 53</a:t>
            </a:r>
          </a:p>
          <a:p>
            <a:endParaRPr lang="en-US" dirty="0"/>
          </a:p>
          <a:p>
            <a:r>
              <a:rPr lang="en-US" sz="2800" dirty="0"/>
              <a:t>4 Surely he took up our pain and bore our suffering, yet we considered him punished by God, stricken by him, and afflicted.</a:t>
            </a:r>
          </a:p>
          <a:p>
            <a:endParaRPr lang="en-US" sz="2800" dirty="0"/>
          </a:p>
          <a:p>
            <a:r>
              <a:rPr lang="en-US" sz="2800" dirty="0"/>
              <a:t>5 But he was pierced for our transgressions, he was crushed for our iniquities; the punishment that brought us peace was on him, and by his wounds we are healed.</a:t>
            </a:r>
          </a:p>
          <a:p>
            <a:endParaRPr lang="en-US" sz="2800" dirty="0"/>
          </a:p>
          <a:p>
            <a:r>
              <a:rPr lang="en-US" sz="2800" dirty="0"/>
              <a:t>6 We all, like sheep, have gone astray, each of us has turned to our own way; and the LORD has laid on him the iniquity of us all.</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7245317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641350"/>
            <a:ext cx="10676965" cy="5663089"/>
          </a:xfrm>
          <a:prstGeom prst="rect">
            <a:avLst/>
          </a:prstGeom>
          <a:noFill/>
        </p:spPr>
        <p:txBody>
          <a:bodyPr wrap="square" rtlCol="0">
            <a:spAutoFit/>
          </a:bodyPr>
          <a:lstStyle/>
          <a:p>
            <a:r>
              <a:rPr lang="en-US" sz="3200" u="sng" dirty="0"/>
              <a:t>The Suffering Servant  --  Fulfilled</a:t>
            </a:r>
          </a:p>
          <a:p>
            <a:endParaRPr lang="en-US" dirty="0"/>
          </a:p>
          <a:p>
            <a:r>
              <a:rPr lang="en-US" sz="2800" dirty="0"/>
              <a:t>21 To this you were called, because Christ suffered for you, leaving you an example, that you should follow in his steps.</a:t>
            </a:r>
          </a:p>
          <a:p>
            <a:endParaRPr lang="en-US" sz="2800" dirty="0"/>
          </a:p>
          <a:p>
            <a:r>
              <a:rPr lang="en-US" sz="2800" dirty="0"/>
              <a:t>22 “He committed no sin, and no deceit was found in his mouth.”</a:t>
            </a:r>
          </a:p>
          <a:p>
            <a:endParaRPr lang="en-US" sz="2800" dirty="0"/>
          </a:p>
          <a:p>
            <a:r>
              <a:rPr lang="en-US" sz="2800" dirty="0"/>
              <a:t>23 When they hurled their insults at him, he did not retaliate; when he suffered, he made no threats. Instead, he entrusted himself to him who judges justly.</a:t>
            </a:r>
          </a:p>
          <a:p>
            <a:endParaRPr lang="en-US" sz="2800" dirty="0"/>
          </a:p>
          <a:p>
            <a:r>
              <a:rPr lang="en-US" sz="2800" dirty="0"/>
              <a:t>1 Peter 2</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73111793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641350"/>
            <a:ext cx="10676965" cy="4801314"/>
          </a:xfrm>
          <a:prstGeom prst="rect">
            <a:avLst/>
          </a:prstGeom>
          <a:noFill/>
        </p:spPr>
        <p:txBody>
          <a:bodyPr wrap="square" rtlCol="0">
            <a:spAutoFit/>
          </a:bodyPr>
          <a:lstStyle/>
          <a:p>
            <a:r>
              <a:rPr lang="en-US" sz="3200" u="sng" dirty="0"/>
              <a:t>The Suffering Servant  --  Fulfilled</a:t>
            </a:r>
          </a:p>
          <a:p>
            <a:endParaRPr lang="en-US" dirty="0"/>
          </a:p>
          <a:p>
            <a:r>
              <a:rPr lang="en-US" sz="2800" dirty="0"/>
              <a:t>24 “He himself bore our sins” in his body on the cross, so that we might die to sins and live for righteousness; “by his wounds you have been healed.”</a:t>
            </a:r>
          </a:p>
          <a:p>
            <a:endParaRPr lang="en-US" sz="2800" dirty="0"/>
          </a:p>
          <a:p>
            <a:r>
              <a:rPr lang="en-US" sz="2800" dirty="0"/>
              <a:t>25 For “you were like sheep going astray,” but now you have returned to the Shepherd and Overseer of your souls.</a:t>
            </a:r>
          </a:p>
          <a:p>
            <a:endParaRPr lang="en-US" sz="2800" dirty="0"/>
          </a:p>
          <a:p>
            <a:r>
              <a:rPr lang="en-US" sz="2800" dirty="0"/>
              <a:t>1 Peter 2</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414551325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3877985"/>
          </a:xfrm>
          <a:prstGeom prst="rect">
            <a:avLst/>
          </a:prstGeom>
          <a:noFill/>
        </p:spPr>
        <p:txBody>
          <a:bodyPr wrap="square" rtlCol="0">
            <a:spAutoFit/>
          </a:bodyPr>
          <a:lstStyle/>
          <a:p>
            <a:r>
              <a:rPr lang="en-US" sz="3200" u="sng" dirty="0"/>
              <a:t>The Suffering Servant  --  Isaiah 53</a:t>
            </a:r>
          </a:p>
          <a:p>
            <a:endParaRPr lang="en-US" dirty="0"/>
          </a:p>
          <a:p>
            <a:r>
              <a:rPr lang="en-US" sz="2800" dirty="0"/>
              <a:t>7 He was oppressed and afflicted, yet he did not open his mouth; he was led like a lamb to the slaughter, and as a sheep before its shearers is silent, so he did not open his mouth.</a:t>
            </a:r>
          </a:p>
          <a:p>
            <a:endParaRPr lang="en-US" sz="2800" dirty="0"/>
          </a:p>
          <a:p>
            <a:r>
              <a:rPr lang="en-US" sz="2800" dirty="0"/>
              <a:t>8 By oppression and judgment he was taken away. Yet who of his generation protested? For he was cut off from the land of the living; for the transgression of my people he was punished.</a:t>
            </a:r>
            <a:endParaRPr lang="en-US" sz="3200" dirty="0"/>
          </a:p>
        </p:txBody>
      </p:sp>
    </p:spTree>
    <p:extLst>
      <p:ext uri="{BB962C8B-B14F-4D97-AF65-F5344CB8AC3E}">
        <p14:creationId xmlns:p14="http://schemas.microsoft.com/office/powerpoint/2010/main" val="155979456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6032421"/>
          </a:xfrm>
          <a:prstGeom prst="rect">
            <a:avLst/>
          </a:prstGeom>
          <a:noFill/>
        </p:spPr>
        <p:txBody>
          <a:bodyPr wrap="square" rtlCol="0">
            <a:spAutoFit/>
          </a:bodyPr>
          <a:lstStyle/>
          <a:p>
            <a:r>
              <a:rPr lang="en-US" sz="3200" u="sng" dirty="0"/>
              <a:t>The Suffering Servant  --  Fulfilled</a:t>
            </a:r>
          </a:p>
          <a:p>
            <a:endParaRPr lang="en-US" dirty="0"/>
          </a:p>
          <a:p>
            <a:r>
              <a:rPr lang="en-US" sz="2800" dirty="0"/>
              <a:t>11 Meanwhile Jesus stood before the governor, and the governor asked him, “Are you the king of the Jews?” “You have said so,” Jesus replied.</a:t>
            </a:r>
          </a:p>
          <a:p>
            <a:endParaRPr lang="en-US" sz="2800" dirty="0"/>
          </a:p>
          <a:p>
            <a:r>
              <a:rPr lang="en-US" sz="2800" dirty="0"/>
              <a:t>12 When he was accused by the chief priests and the elders, he gave no answer.</a:t>
            </a:r>
          </a:p>
          <a:p>
            <a:endParaRPr lang="en-US" sz="2800" dirty="0"/>
          </a:p>
          <a:p>
            <a:r>
              <a:rPr lang="en-US" sz="2800" dirty="0"/>
              <a:t>13 Then Pilate asked him, “Don’t you hear the testimony they are bringing against you?”</a:t>
            </a:r>
          </a:p>
          <a:p>
            <a:endParaRPr lang="en-US" sz="2800" dirty="0"/>
          </a:p>
          <a:p>
            <a:r>
              <a:rPr lang="en-US" sz="2800" dirty="0"/>
              <a:t>14 But Jesus made no reply, not even to a single charge—to the great amazement of the governor.   Matthew 27</a:t>
            </a:r>
            <a:endParaRPr lang="en-US" sz="3200" dirty="0"/>
          </a:p>
        </p:txBody>
      </p:sp>
    </p:spTree>
    <p:extLst>
      <p:ext uri="{BB962C8B-B14F-4D97-AF65-F5344CB8AC3E}">
        <p14:creationId xmlns:p14="http://schemas.microsoft.com/office/powerpoint/2010/main" val="182946198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875309"/>
            <a:ext cx="10676965" cy="3016210"/>
          </a:xfrm>
          <a:prstGeom prst="rect">
            <a:avLst/>
          </a:prstGeom>
          <a:noFill/>
        </p:spPr>
        <p:txBody>
          <a:bodyPr wrap="square" rtlCol="0">
            <a:spAutoFit/>
          </a:bodyPr>
          <a:lstStyle/>
          <a:p>
            <a:r>
              <a:rPr lang="en-US" sz="3200" u="sng" dirty="0"/>
              <a:t>The Suffering Servant  --  Isaiah 53</a:t>
            </a:r>
          </a:p>
          <a:p>
            <a:endParaRPr lang="en-US" dirty="0"/>
          </a:p>
          <a:p>
            <a:r>
              <a:rPr lang="en-US" sz="2800" dirty="0"/>
              <a:t>12 Therefore I will give him a portion among the </a:t>
            </a:r>
            <a:r>
              <a:rPr lang="en-US" sz="2800" dirty="0" err="1"/>
              <a:t>great,and</a:t>
            </a:r>
            <a:r>
              <a:rPr lang="en-US" sz="2800" dirty="0"/>
              <a:t> he will divide the spoils with the strong, because he poured out his life unto death, and was numbered with the transgressors. For he bore the sin of many, and made intercession for the transgressors.</a:t>
            </a:r>
            <a:endParaRPr lang="en-US" sz="3200" dirty="0"/>
          </a:p>
        </p:txBody>
      </p:sp>
    </p:spTree>
    <p:extLst>
      <p:ext uri="{BB962C8B-B14F-4D97-AF65-F5344CB8AC3E}">
        <p14:creationId xmlns:p14="http://schemas.microsoft.com/office/powerpoint/2010/main" val="317754788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953889"/>
            <a:ext cx="10676965" cy="4308872"/>
          </a:xfrm>
          <a:prstGeom prst="rect">
            <a:avLst/>
          </a:prstGeom>
          <a:noFill/>
        </p:spPr>
        <p:txBody>
          <a:bodyPr wrap="square" rtlCol="0">
            <a:spAutoFit/>
          </a:bodyPr>
          <a:lstStyle/>
          <a:p>
            <a:r>
              <a:rPr lang="en-US" sz="3200" u="sng" dirty="0"/>
              <a:t>The Suffering Servant  --  Fulfilled</a:t>
            </a:r>
          </a:p>
          <a:p>
            <a:endParaRPr lang="en-US" dirty="0"/>
          </a:p>
          <a:p>
            <a:r>
              <a:rPr lang="en-US" sz="2800" dirty="0"/>
              <a:t>32 Two other men, both criminals, were also led out with him to be executed.</a:t>
            </a:r>
          </a:p>
          <a:p>
            <a:endParaRPr lang="en-US" sz="2800" dirty="0"/>
          </a:p>
          <a:p>
            <a:r>
              <a:rPr lang="en-US" sz="2800" dirty="0"/>
              <a:t>33 When they came to the place called the Skull, they crucified him there, along with the criminals—one on his right, the other on his left.</a:t>
            </a:r>
          </a:p>
          <a:p>
            <a:endParaRPr lang="en-US" sz="2800" dirty="0"/>
          </a:p>
          <a:p>
            <a:r>
              <a:rPr lang="en-US" sz="2800" dirty="0"/>
              <a:t>Luke 23</a:t>
            </a:r>
            <a:endParaRPr lang="en-US" sz="3200" dirty="0"/>
          </a:p>
        </p:txBody>
      </p:sp>
    </p:spTree>
    <p:extLst>
      <p:ext uri="{BB962C8B-B14F-4D97-AF65-F5344CB8AC3E}">
        <p14:creationId xmlns:p14="http://schemas.microsoft.com/office/powerpoint/2010/main" val="8063357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i="1" dirty="0"/>
              <a:t>Here is how you will know that I am the one true God,</a:t>
            </a:r>
          </a:p>
          <a:p>
            <a:endParaRPr lang="en-US" sz="3200" i="1" dirty="0"/>
          </a:p>
          <a:p>
            <a:r>
              <a:rPr lang="en-US" sz="3200" i="1" dirty="0"/>
              <a:t> and those so-called ‘gods’ are nothing: I will tell you </a:t>
            </a:r>
          </a:p>
          <a:p>
            <a:endParaRPr lang="en-US" sz="3200" i="1" dirty="0"/>
          </a:p>
          <a:p>
            <a:r>
              <a:rPr lang="en-US" sz="3200" i="1" dirty="0"/>
              <a:t>the end from the beginning; I will tell you what will </a:t>
            </a:r>
          </a:p>
          <a:p>
            <a:endParaRPr lang="en-US" sz="3200" i="1" dirty="0"/>
          </a:p>
          <a:p>
            <a:r>
              <a:rPr lang="en-US" sz="3200" i="1" dirty="0"/>
              <a:t>happen before it happens, and then when those </a:t>
            </a:r>
          </a:p>
          <a:p>
            <a:endParaRPr lang="en-US" sz="3200" i="1" dirty="0"/>
          </a:p>
          <a:p>
            <a:r>
              <a:rPr lang="en-US" sz="3200" i="1" dirty="0"/>
              <a:t>things come to pass, that will be the proof to you that I </a:t>
            </a:r>
          </a:p>
          <a:p>
            <a:endParaRPr lang="en-US" sz="3200" i="1" dirty="0"/>
          </a:p>
          <a:p>
            <a:r>
              <a:rPr lang="en-US" sz="3200" i="1" dirty="0"/>
              <a:t>alone am God.   </a:t>
            </a:r>
            <a:r>
              <a:rPr lang="en-US" sz="3200" dirty="0"/>
              <a:t> </a:t>
            </a:r>
            <a:r>
              <a:rPr lang="en-US" sz="3200" dirty="0">
                <a:hlinkClick r:id="rId3"/>
              </a:rPr>
              <a:t>Isaiah 44:6-8; 46:9-10; 48:5-6</a:t>
            </a:r>
            <a:endParaRPr lang="en-US" sz="3200" dirty="0"/>
          </a:p>
        </p:txBody>
      </p:sp>
    </p:spTree>
    <p:extLst>
      <p:ext uri="{BB962C8B-B14F-4D97-AF65-F5344CB8AC3E}">
        <p14:creationId xmlns:p14="http://schemas.microsoft.com/office/powerpoint/2010/main" val="30604723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4524315"/>
          </a:xfrm>
          <a:prstGeom prst="rect">
            <a:avLst/>
          </a:prstGeom>
          <a:noFill/>
        </p:spPr>
        <p:txBody>
          <a:bodyPr wrap="square" rtlCol="0">
            <a:spAutoFit/>
          </a:bodyPr>
          <a:lstStyle/>
          <a:p>
            <a:r>
              <a:rPr lang="en-US" sz="3200" dirty="0"/>
              <a:t>The Prophecy that is:</a:t>
            </a:r>
          </a:p>
          <a:p>
            <a:pPr lvl="2"/>
            <a:endParaRPr lang="en-US" sz="3200" dirty="0"/>
          </a:p>
          <a:p>
            <a:pPr marL="1371600" lvl="2" indent="-457200">
              <a:buFont typeface="Arial" panose="020B0604020202020204" pitchFamily="34" charset="0"/>
              <a:buChar char="•"/>
            </a:pPr>
            <a:r>
              <a:rPr lang="en-US" sz="3200" dirty="0"/>
              <a:t>Most accurate</a:t>
            </a:r>
          </a:p>
          <a:p>
            <a:pPr marL="1371600" lvl="2" indent="-457200">
              <a:buFont typeface="Arial" panose="020B0604020202020204" pitchFamily="34" charset="0"/>
              <a:buChar char="•"/>
            </a:pPr>
            <a:r>
              <a:rPr lang="en-US" sz="3200" dirty="0"/>
              <a:t>Most timely</a:t>
            </a:r>
          </a:p>
          <a:p>
            <a:pPr marL="1371600" lvl="2" indent="-457200">
              <a:buFont typeface="Arial" panose="020B0604020202020204" pitchFamily="34" charset="0"/>
              <a:buChar char="•"/>
            </a:pPr>
            <a:r>
              <a:rPr lang="en-US" sz="3200" dirty="0"/>
              <a:t>Most detailed</a:t>
            </a:r>
          </a:p>
          <a:p>
            <a:pPr marL="1371600" lvl="2" indent="-457200">
              <a:buFont typeface="Arial" panose="020B0604020202020204" pitchFamily="34" charset="0"/>
              <a:buChar char="•"/>
            </a:pPr>
            <a:r>
              <a:rPr lang="en-US" sz="3200" dirty="0"/>
              <a:t>Least understood</a:t>
            </a:r>
          </a:p>
          <a:p>
            <a:pPr marL="1371600" lvl="2" indent="-457200">
              <a:buFont typeface="Arial" panose="020B0604020202020204" pitchFamily="34" charset="0"/>
              <a:buChar char="•"/>
            </a:pPr>
            <a:r>
              <a:rPr lang="en-US" sz="3200" dirty="0"/>
              <a:t>Fulfilled quickest</a:t>
            </a:r>
          </a:p>
          <a:p>
            <a:pPr marL="1371600" lvl="2" indent="-457200">
              <a:buFont typeface="Arial" panose="020B0604020202020204" pitchFamily="34" charset="0"/>
              <a:buChar char="•"/>
            </a:pPr>
            <a:r>
              <a:rPr lang="en-US" sz="3200" dirty="0" err="1"/>
              <a:t>Prophecied</a:t>
            </a:r>
            <a:r>
              <a:rPr lang="en-US" sz="3200" dirty="0"/>
              <a:t> by God himself</a:t>
            </a:r>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7132998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dirty="0"/>
              <a:t>Jesus Prophecies His Own Crucifixion</a:t>
            </a:r>
          </a:p>
          <a:p>
            <a:endParaRPr lang="en-US" sz="3200" dirty="0"/>
          </a:p>
          <a:p>
            <a:pPr lvl="1"/>
            <a:r>
              <a:rPr lang="en-US" sz="3200" dirty="0"/>
              <a:t>Three Times</a:t>
            </a:r>
          </a:p>
          <a:p>
            <a:pPr lvl="2"/>
            <a:endParaRPr lang="en-US" sz="3200" dirty="0"/>
          </a:p>
          <a:p>
            <a:pPr marL="1371600" lvl="2" indent="-457200">
              <a:buFont typeface="Arial" panose="020B0604020202020204" pitchFamily="34" charset="0"/>
              <a:buChar char="•"/>
            </a:pPr>
            <a:r>
              <a:rPr lang="en-US" sz="3200" dirty="0"/>
              <a:t>Most accurate</a:t>
            </a:r>
          </a:p>
          <a:p>
            <a:pPr marL="1371600" lvl="2" indent="-457200">
              <a:buFont typeface="Arial" panose="020B0604020202020204" pitchFamily="34" charset="0"/>
              <a:buChar char="•"/>
            </a:pPr>
            <a:r>
              <a:rPr lang="en-US" sz="3200" dirty="0"/>
              <a:t>Most timely</a:t>
            </a:r>
          </a:p>
          <a:p>
            <a:pPr marL="1371600" lvl="2" indent="-457200">
              <a:buFont typeface="Arial" panose="020B0604020202020204" pitchFamily="34" charset="0"/>
              <a:buChar char="•"/>
            </a:pPr>
            <a:r>
              <a:rPr lang="en-US" sz="3200" dirty="0"/>
              <a:t>Most detailed</a:t>
            </a:r>
          </a:p>
          <a:p>
            <a:pPr marL="1371600" lvl="2" indent="-457200">
              <a:buFont typeface="Arial" panose="020B0604020202020204" pitchFamily="34" charset="0"/>
              <a:buChar char="•"/>
            </a:pPr>
            <a:r>
              <a:rPr lang="en-US" sz="3200" dirty="0"/>
              <a:t>Least understood</a:t>
            </a:r>
          </a:p>
          <a:p>
            <a:pPr marL="1371600" lvl="2" indent="-457200">
              <a:buFont typeface="Arial" panose="020B0604020202020204" pitchFamily="34" charset="0"/>
              <a:buChar char="•"/>
            </a:pPr>
            <a:r>
              <a:rPr lang="en-US" sz="3200" dirty="0"/>
              <a:t>Fulfilled quickest</a:t>
            </a:r>
          </a:p>
          <a:p>
            <a:pPr marL="1371600" lvl="2" indent="-457200">
              <a:buFont typeface="Arial" panose="020B0604020202020204" pitchFamily="34" charset="0"/>
              <a:buChar char="•"/>
            </a:pPr>
            <a:r>
              <a:rPr lang="en-US" sz="3200" dirty="0"/>
              <a:t>Prophesied by God himself</a:t>
            </a:r>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10957119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878532"/>
          </a:xfrm>
          <a:prstGeom prst="rect">
            <a:avLst/>
          </a:prstGeom>
          <a:noFill/>
        </p:spPr>
        <p:txBody>
          <a:bodyPr wrap="square" rtlCol="0">
            <a:spAutoFit/>
          </a:bodyPr>
          <a:lstStyle/>
          <a:p>
            <a:r>
              <a:rPr lang="en-US" sz="3200" dirty="0"/>
              <a:t>Jesus Prophesies Crucifixion #1</a:t>
            </a:r>
          </a:p>
          <a:p>
            <a:pPr lvl="1"/>
            <a:endParaRPr lang="en-US" sz="3200" dirty="0"/>
          </a:p>
          <a:p>
            <a:r>
              <a:rPr lang="en-US" sz="2800" dirty="0"/>
              <a:t>18 Once when Jesus was praying in private and his disciples were with him, he asked them, “Who do the crowds say I am?”</a:t>
            </a:r>
          </a:p>
          <a:p>
            <a:endParaRPr lang="en-US" sz="2800" dirty="0"/>
          </a:p>
          <a:p>
            <a:r>
              <a:rPr lang="en-US" sz="2800" dirty="0"/>
              <a:t>19 They replied, “Some say John the Baptist; others say Elijah; and still others, that one of the prophets of long ago has come back to life.”</a:t>
            </a:r>
          </a:p>
          <a:p>
            <a:endParaRPr lang="en-US" sz="2800" dirty="0"/>
          </a:p>
          <a:p>
            <a:r>
              <a:rPr lang="en-US" sz="2800" dirty="0"/>
              <a:t>20 “But what about you?” he asked. “Who do you say I </a:t>
            </a:r>
            <a:r>
              <a:rPr lang="en-US" sz="2800" dirty="0" err="1"/>
              <a:t>am?”Peter</a:t>
            </a:r>
            <a:r>
              <a:rPr lang="en-US" sz="2800" dirty="0"/>
              <a:t> answered, “God’s Messiah.”  Luke 9</a:t>
            </a:r>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47979028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6063198"/>
          </a:xfrm>
          <a:prstGeom prst="rect">
            <a:avLst/>
          </a:prstGeom>
          <a:noFill/>
        </p:spPr>
        <p:txBody>
          <a:bodyPr wrap="square" rtlCol="0">
            <a:spAutoFit/>
          </a:bodyPr>
          <a:lstStyle/>
          <a:p>
            <a:r>
              <a:rPr lang="en-US" sz="3200" u="sng" dirty="0"/>
              <a:t>Jesus Prophesies Crucifixion #1</a:t>
            </a:r>
          </a:p>
          <a:p>
            <a:endParaRPr lang="en-US" sz="3200" dirty="0">
              <a:hlinkClick r:id="rId3"/>
            </a:endParaRPr>
          </a:p>
          <a:p>
            <a:r>
              <a:rPr lang="en-US" dirty="0"/>
              <a:t> </a:t>
            </a:r>
            <a:r>
              <a:rPr lang="en-US" sz="3200" dirty="0"/>
              <a:t>21 Jesus strictly warned them not to tell this to anyone.</a:t>
            </a:r>
          </a:p>
          <a:p>
            <a:endParaRPr lang="en-US" sz="3200" dirty="0"/>
          </a:p>
          <a:p>
            <a:r>
              <a:rPr lang="en-US" sz="3200" dirty="0"/>
              <a:t>22 And he said, “The Son of Man must suffer many things and be rejected by the elders, the chief priests and the teachers of the law, and he must be killed and on the third day be raised to life.”</a:t>
            </a:r>
          </a:p>
          <a:p>
            <a:r>
              <a:rPr lang="en-US" sz="2800" dirty="0"/>
              <a:t>Luke 9</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57340429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7232749"/>
          </a:xfrm>
          <a:prstGeom prst="rect">
            <a:avLst/>
          </a:prstGeom>
          <a:noFill/>
        </p:spPr>
        <p:txBody>
          <a:bodyPr wrap="square" rtlCol="0">
            <a:spAutoFit/>
          </a:bodyPr>
          <a:lstStyle/>
          <a:p>
            <a:r>
              <a:rPr lang="en-US" sz="3200" u="sng" dirty="0"/>
              <a:t>Jesus Prophesies Crucifixion #1</a:t>
            </a:r>
          </a:p>
          <a:p>
            <a:endParaRPr lang="en-US" sz="3200" dirty="0">
              <a:hlinkClick r:id="rId3"/>
            </a:endParaRPr>
          </a:p>
          <a:p>
            <a:r>
              <a:rPr lang="en-US" dirty="0"/>
              <a:t> </a:t>
            </a:r>
            <a:r>
              <a:rPr lang="en-US" sz="2800" dirty="0"/>
              <a:t>31 He then began to teach them that the Son of Man must suffer many things and be rejected by the elders, the chief priests and the teachers of the law, and that he must be killed and after three days rise again.</a:t>
            </a:r>
          </a:p>
          <a:p>
            <a:endParaRPr lang="en-US" sz="2800" dirty="0"/>
          </a:p>
          <a:p>
            <a:r>
              <a:rPr lang="en-US" sz="2800" dirty="0"/>
              <a:t>32 He spoke plainly about this, and Peter took him aside and began to rebuke him.</a:t>
            </a:r>
          </a:p>
          <a:p>
            <a:endParaRPr lang="en-US" sz="2800" dirty="0"/>
          </a:p>
          <a:p>
            <a:r>
              <a:rPr lang="en-US" sz="2800" dirty="0"/>
              <a:t>33 But when Jesus turned and looked at his disciples, he rebuked Peter. “Get behind me, Satan!” he said. “You do not have in mind the concerns of God, but merely human concerns.” Mark 8</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13813683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6370975"/>
          </a:xfrm>
          <a:prstGeom prst="rect">
            <a:avLst/>
          </a:prstGeom>
          <a:noFill/>
        </p:spPr>
        <p:txBody>
          <a:bodyPr wrap="square" rtlCol="0">
            <a:spAutoFit/>
          </a:bodyPr>
          <a:lstStyle/>
          <a:p>
            <a:r>
              <a:rPr lang="en-US" sz="3200" u="sng" dirty="0"/>
              <a:t>Jesus Prophesies Crucifixion #2</a:t>
            </a:r>
          </a:p>
          <a:p>
            <a:endParaRPr lang="en-US" sz="3200" dirty="0">
              <a:hlinkClick r:id="rId3"/>
            </a:endParaRPr>
          </a:p>
          <a:p>
            <a:r>
              <a:rPr lang="en-US" dirty="0"/>
              <a:t> </a:t>
            </a:r>
            <a:r>
              <a:rPr lang="en-US" sz="2800" dirty="0"/>
              <a:t>30 They left that place and passed through Galilee. Jesus did not want anyone to know where they were,</a:t>
            </a:r>
          </a:p>
          <a:p>
            <a:endParaRPr lang="en-US" sz="2800" dirty="0"/>
          </a:p>
          <a:p>
            <a:r>
              <a:rPr lang="en-US" sz="2800" dirty="0"/>
              <a:t>31 because he was teaching his disciples. He said to them, “The Son of Man is going to be delivered into the hands of men. They will kill him, and after three days he will rise.”</a:t>
            </a:r>
          </a:p>
          <a:p>
            <a:endParaRPr lang="en-US" sz="2800" dirty="0"/>
          </a:p>
          <a:p>
            <a:r>
              <a:rPr lang="en-US" sz="2800" dirty="0"/>
              <a:t>32 But they did not understand what he meant and were afraid to ask him about it.</a:t>
            </a:r>
          </a:p>
          <a:p>
            <a:r>
              <a:rPr lang="en-US" sz="2800" dirty="0"/>
              <a:t>Mark 9</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693144662"/>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TM04033921[[fn=Damask]]</Template>
  <TotalTime>7889</TotalTime>
  <Words>2640</Words>
  <Application>Microsoft Office PowerPoint</Application>
  <PresentationFormat>Widescreen</PresentationFormat>
  <Paragraphs>413</Paragraphs>
  <Slides>28</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Bookman Old Style</vt:lpstr>
      <vt:lpstr>Goudy Old Style</vt:lpstr>
      <vt:lpstr>Rockwell</vt:lpstr>
      <vt:lpstr>Damask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Recommending a Strategy</dc:title>
  <dc:creator>Harrelson Computer</dc:creator>
  <cp:lastModifiedBy>John Harrelson</cp:lastModifiedBy>
  <cp:revision>25</cp:revision>
  <cp:lastPrinted>2026-07-12T20:03:41Z</cp:lastPrinted>
  <dcterms:created xsi:type="dcterms:W3CDTF">1998-04-14T16:29:50Z</dcterms:created>
  <dcterms:modified xsi:type="dcterms:W3CDTF">2026-07-12T20:03:53Z</dcterms:modified>
</cp:coreProperties>
</file>