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41" r:id="rId1"/>
  </p:sldMasterIdLst>
  <p:notesMasterIdLst>
    <p:notesMasterId r:id="rId22"/>
  </p:notesMasterIdLst>
  <p:handoutMasterIdLst>
    <p:handoutMasterId r:id="rId23"/>
  </p:handoutMasterIdLst>
  <p:sldIdLst>
    <p:sldId id="258" r:id="rId2"/>
    <p:sldId id="2504" r:id="rId3"/>
    <p:sldId id="2534" r:id="rId4"/>
    <p:sldId id="2574" r:id="rId5"/>
    <p:sldId id="2577" r:id="rId6"/>
    <p:sldId id="2611" r:id="rId7"/>
    <p:sldId id="2595" r:id="rId8"/>
    <p:sldId id="2607" r:id="rId9"/>
    <p:sldId id="2608" r:id="rId10"/>
    <p:sldId id="2609" r:id="rId11"/>
    <p:sldId id="2614" r:id="rId12"/>
    <p:sldId id="2610" r:id="rId13"/>
    <p:sldId id="2613" r:id="rId14"/>
    <p:sldId id="2612" r:id="rId15"/>
    <p:sldId id="2615" r:id="rId16"/>
    <p:sldId id="2620" r:id="rId17"/>
    <p:sldId id="2616" r:id="rId18"/>
    <p:sldId id="2617" r:id="rId19"/>
    <p:sldId id="2618" r:id="rId20"/>
    <p:sldId id="2619" r:id="rId21"/>
  </p:sldIdLst>
  <p:sldSz cx="12192000" cy="6858000"/>
  <p:notesSz cx="7102475" cy="9388475"/>
  <p:kinsoku lang="ja-JP" invalStChars="、。，．・：；？！゛゜ヽヾゝゞ々ー’”）〕］｝〉》」』】°‰′″℃￠％ぁぃぅぇぉっゃゅょゎァィゥェォッャュョヮヵヶ!%),.:;?]}｡｣､･ｧｨｩｪｫｬｭｮｯｰﾞﾟ" invalEndChars="‘“（〔［｛〈《「『【￥＄$([\{｢￡"/>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3333FF"/>
    <a:srgbClr val="0066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2" y="6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902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sz="quarter" idx="3"/>
          </p:nvPr>
        </p:nvSpPr>
        <p:spPr bwMode="auto">
          <a:xfrm>
            <a:off x="946150" y="4459288"/>
            <a:ext cx="5210175" cy="4224337"/>
          </a:xfrm>
          <a:prstGeom prst="rect">
            <a:avLst/>
          </a:prstGeom>
          <a:noFill/>
          <a:ln w="9525">
            <a:noFill/>
            <a:miter lim="800000"/>
            <a:headEnd/>
            <a:tailEnd/>
          </a:ln>
          <a:effectLst/>
        </p:spPr>
        <p:txBody>
          <a:bodyPr vert="horz" wrap="square" lIns="92370" tIns="45375" rIns="92370" bIns="45375"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p:cNvSpPr>
            <a:spLocks noGrp="1" noRot="1" noChangeAspect="1" noChangeArrowheads="1" noTextEdit="1"/>
          </p:cNvSpPr>
          <p:nvPr>
            <p:ph type="sldImg" idx="2"/>
          </p:nvPr>
        </p:nvSpPr>
        <p:spPr bwMode="auto">
          <a:xfrm>
            <a:off x="438150" y="709613"/>
            <a:ext cx="6235700" cy="3508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4130980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438150" y="709613"/>
            <a:ext cx="6235700" cy="3508375"/>
          </a:xfrm>
          <a:ln cap="flat"/>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50199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803013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720337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258798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191200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023030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779087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51041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89492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947138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84530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982887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959321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709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481511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664022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03115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63584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6E7A79-B255-4557-B88B-10C88EF7D515}" type="slidenum">
              <a:rPr lang="en-US" smtClean="0"/>
              <a:pPr>
                <a:defRPr/>
              </a:pPr>
              <a:t>‹#›</a:t>
            </a:fld>
            <a:endParaRPr lang="en-US"/>
          </a:p>
        </p:txBody>
      </p:sp>
    </p:spTree>
    <p:extLst>
      <p:ext uri="{BB962C8B-B14F-4D97-AF65-F5344CB8AC3E}">
        <p14:creationId xmlns:p14="http://schemas.microsoft.com/office/powerpoint/2010/main" val="13935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29261606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31128201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8252498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13566583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5425778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00939179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5F0541-9276-4DF9-AB6A-44F44611E035}" type="slidenum">
              <a:rPr lang="en-US" smtClean="0"/>
              <a:pPr>
                <a:defRPr/>
              </a:pPr>
              <a:t>‹#›</a:t>
            </a:fld>
            <a:endParaRPr lang="en-US"/>
          </a:p>
        </p:txBody>
      </p:sp>
    </p:spTree>
    <p:extLst>
      <p:ext uri="{BB962C8B-B14F-4D97-AF65-F5344CB8AC3E}">
        <p14:creationId xmlns:p14="http://schemas.microsoft.com/office/powerpoint/2010/main" val="4172649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CA490AD-8348-4531-9D9D-6EDEC31C1C03}" type="slidenum">
              <a:rPr lang="en-US" smtClean="0"/>
              <a:pPr>
                <a:defRPr/>
              </a:pPr>
              <a:t>‹#›</a:t>
            </a:fld>
            <a:endParaRPr lang="en-US"/>
          </a:p>
        </p:txBody>
      </p:sp>
    </p:spTree>
    <p:extLst>
      <p:ext uri="{BB962C8B-B14F-4D97-AF65-F5344CB8AC3E}">
        <p14:creationId xmlns:p14="http://schemas.microsoft.com/office/powerpoint/2010/main" val="422414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163E022-C3C5-479F-B9B3-F5B37C7ACD44}" type="slidenum">
              <a:rPr lang="en-US" smtClean="0"/>
              <a:pPr>
                <a:defRPr/>
              </a:pPr>
              <a:t>‹#›</a:t>
            </a:fld>
            <a:endParaRPr lang="en-US"/>
          </a:p>
        </p:txBody>
      </p:sp>
    </p:spTree>
    <p:extLst>
      <p:ext uri="{BB962C8B-B14F-4D97-AF65-F5344CB8AC3E}">
        <p14:creationId xmlns:p14="http://schemas.microsoft.com/office/powerpoint/2010/main" val="127420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2053175-9E8B-4908-A95A-3791F4C0C31C}" type="slidenum">
              <a:rPr lang="en-US" smtClean="0"/>
              <a:pPr>
                <a:defRPr/>
              </a:pPr>
              <a:t>‹#›</a:t>
            </a:fld>
            <a:endParaRPr lang="en-US"/>
          </a:p>
        </p:txBody>
      </p:sp>
    </p:spTree>
    <p:extLst>
      <p:ext uri="{BB962C8B-B14F-4D97-AF65-F5344CB8AC3E}">
        <p14:creationId xmlns:p14="http://schemas.microsoft.com/office/powerpoint/2010/main" val="986136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A7B0F1-8761-47A1-BD9C-189064AF1A59}" type="slidenum">
              <a:rPr lang="en-US" smtClean="0"/>
              <a:pPr>
                <a:defRPr/>
              </a:pPr>
              <a:t>‹#›</a:t>
            </a:fld>
            <a:endParaRPr lang="en-US"/>
          </a:p>
        </p:txBody>
      </p:sp>
    </p:spTree>
    <p:extLst>
      <p:ext uri="{BB962C8B-B14F-4D97-AF65-F5344CB8AC3E}">
        <p14:creationId xmlns:p14="http://schemas.microsoft.com/office/powerpoint/2010/main" val="232354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28F2D80-99B8-42FF-8D95-67B2D5E01E3C}" type="slidenum">
              <a:rPr lang="en-US" smtClean="0"/>
              <a:pPr>
                <a:defRPr/>
              </a:pPr>
              <a:t>‹#›</a:t>
            </a:fld>
            <a:endParaRPr lang="en-US"/>
          </a:p>
        </p:txBody>
      </p:sp>
    </p:spTree>
    <p:extLst>
      <p:ext uri="{BB962C8B-B14F-4D97-AF65-F5344CB8AC3E}">
        <p14:creationId xmlns:p14="http://schemas.microsoft.com/office/powerpoint/2010/main" val="6950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E2E8869-E9D6-4F9A-BCA9-758C5B13937E}" type="slidenum">
              <a:rPr lang="en-US" smtClean="0"/>
              <a:pPr>
                <a:defRPr/>
              </a:pPr>
              <a:t>‹#›</a:t>
            </a:fld>
            <a:endParaRPr lang="en-US"/>
          </a:p>
        </p:txBody>
      </p:sp>
    </p:spTree>
    <p:extLst>
      <p:ext uri="{BB962C8B-B14F-4D97-AF65-F5344CB8AC3E}">
        <p14:creationId xmlns:p14="http://schemas.microsoft.com/office/powerpoint/2010/main" val="12071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4118A-B675-455C-AE08-C00DA0C42FCD}" type="slidenum">
              <a:rPr lang="en-US" smtClean="0"/>
              <a:pPr>
                <a:defRPr/>
              </a:pPr>
              <a:t>‹#›</a:t>
            </a:fld>
            <a:endParaRPr lang="en-US"/>
          </a:p>
        </p:txBody>
      </p:sp>
    </p:spTree>
    <p:extLst>
      <p:ext uri="{BB962C8B-B14F-4D97-AF65-F5344CB8AC3E}">
        <p14:creationId xmlns:p14="http://schemas.microsoft.com/office/powerpoint/2010/main" val="362823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C1A78E-9F2C-4C96-992E-B13FD75E5692}" type="slidenum">
              <a:rPr lang="en-US" smtClean="0"/>
              <a:pPr>
                <a:defRPr/>
              </a:pPr>
              <a:t>‹#›</a:t>
            </a:fld>
            <a:endParaRPr lang="en-US"/>
          </a:p>
        </p:txBody>
      </p:sp>
    </p:spTree>
    <p:extLst>
      <p:ext uri="{BB962C8B-B14F-4D97-AF65-F5344CB8AC3E}">
        <p14:creationId xmlns:p14="http://schemas.microsoft.com/office/powerpoint/2010/main" val="68950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4B1B4A4-CFD4-494E-B45E-30280426BF87}" type="slidenum">
              <a:rPr lang="en-US" smtClean="0"/>
              <a:pPr>
                <a:defRPr/>
              </a:pPr>
              <a:t>‹#›</a:t>
            </a:fld>
            <a:endParaRPr lang="en-US"/>
          </a:p>
        </p:txBody>
      </p:sp>
    </p:spTree>
    <p:extLst>
      <p:ext uri="{BB962C8B-B14F-4D97-AF65-F5344CB8AC3E}">
        <p14:creationId xmlns:p14="http://schemas.microsoft.com/office/powerpoint/2010/main" val="211674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118950141"/>
      </p:ext>
    </p:extLst>
  </p:cSld>
  <p:clrMap bg1="dk1" tx1="lt1" bg2="dk2" tx2="lt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biblestudytools.com/psalms/22-13.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biblestudytools.com/psalms/22-16.html" TargetMode="External"/><Relationship Id="rId5" Type="http://schemas.openxmlformats.org/officeDocument/2006/relationships/hyperlink" Target="https://www.biblestudytools.com/psalms/22-15.html" TargetMode="External"/><Relationship Id="rId4" Type="http://schemas.openxmlformats.org/officeDocument/2006/relationships/hyperlink" Target="https://www.biblestudytools.com/psalms/22-14.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iblegateway.com/passage/?search=Isaiah+44%3A6-8%3B+46%3A9-10%3B+48%3A5-6&amp;version=ES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biblestudytools.com/psalms/22-1.html"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biblestudytools.com/psalms/22-4.html" TargetMode="External"/><Relationship Id="rId5" Type="http://schemas.openxmlformats.org/officeDocument/2006/relationships/hyperlink" Target="https://www.biblestudytools.com/psalms/22-3.html" TargetMode="External"/><Relationship Id="rId4" Type="http://schemas.openxmlformats.org/officeDocument/2006/relationships/hyperlink" Target="https://www.biblestudytools.com/psalms/22-2.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biblestudytools.com/psalms/22-5.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www.biblestudytools.com/psalms/22-8.html" TargetMode="External"/><Relationship Id="rId5" Type="http://schemas.openxmlformats.org/officeDocument/2006/relationships/hyperlink" Target="https://www.biblestudytools.com/psalms/22-7.html" TargetMode="External"/><Relationship Id="rId4" Type="http://schemas.openxmlformats.org/officeDocument/2006/relationships/hyperlink" Target="https://www.biblestudytools.com/psalms/22-6.htm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biblestudytools.com/psalms/22-9.html"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biblestudytools.com/psalms/22-12.html" TargetMode="External"/><Relationship Id="rId5" Type="http://schemas.openxmlformats.org/officeDocument/2006/relationships/hyperlink" Target="https://www.biblestudytools.com/psalms/22-11.html" TargetMode="External"/><Relationship Id="rId4" Type="http://schemas.openxmlformats.org/officeDocument/2006/relationships/hyperlink" Target="https://www.biblestudytools.com/psalms/22-10.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75BA665-AFD2-CBF3-1E14-CDC3C83E9438}"/>
              </a:ext>
            </a:extLst>
          </p:cNvPr>
          <p:cNvSpPr>
            <a:spLocks noGrp="1"/>
          </p:cNvSpPr>
          <p:nvPr>
            <p:ph sz="half" idx="1"/>
          </p:nvPr>
        </p:nvSpPr>
        <p:spPr>
          <a:xfrm>
            <a:off x="838200" y="1825625"/>
            <a:ext cx="3145221" cy="4351338"/>
          </a:xfrm>
        </p:spPr>
        <p:txBody>
          <a:bodyPr/>
          <a:lstStyle/>
          <a:p>
            <a:pPr marL="0" indent="0">
              <a:buNone/>
            </a:pPr>
            <a:endParaRPr lang="en-US">
              <a:solidFill>
                <a:srgbClr val="FFC000"/>
              </a:solidFill>
            </a:endParaRPr>
          </a:p>
          <a:p>
            <a:pPr marL="0" indent="0">
              <a:buNone/>
            </a:pPr>
            <a:r>
              <a:rPr lang="en-US">
                <a:solidFill>
                  <a:srgbClr val="FFC000"/>
                </a:solidFill>
              </a:rPr>
              <a:t>Ezekiel</a:t>
            </a:r>
          </a:p>
        </p:txBody>
      </p:sp>
      <p:sp>
        <p:nvSpPr>
          <p:cNvPr id="5" name="Content Placeholder 4">
            <a:extLst>
              <a:ext uri="{FF2B5EF4-FFF2-40B4-BE49-F238E27FC236}">
                <a16:creationId xmlns:a16="http://schemas.microsoft.com/office/drawing/2014/main" id="{1D2DC564-BBCD-509E-545C-FE8299E74D3F}"/>
              </a:ext>
            </a:extLst>
          </p:cNvPr>
          <p:cNvSpPr>
            <a:spLocks noGrp="1"/>
          </p:cNvSpPr>
          <p:nvPr>
            <p:ph sz="half" idx="2"/>
          </p:nvPr>
        </p:nvSpPr>
        <p:spPr>
          <a:xfrm>
            <a:off x="4135821" y="1822450"/>
            <a:ext cx="3694386" cy="4351338"/>
          </a:xfrm>
        </p:spPr>
        <p:txBody>
          <a:bodyPr/>
          <a:lstStyle/>
          <a:p>
            <a:pPr marL="0" indent="0">
              <a:buNone/>
            </a:pPr>
            <a:endParaRPr lang="en-US">
              <a:solidFill>
                <a:srgbClr val="FFC000"/>
              </a:solidFill>
            </a:endParaRPr>
          </a:p>
          <a:p>
            <a:pPr marL="0" indent="0">
              <a:buNone/>
            </a:pPr>
            <a:r>
              <a:rPr lang="en-US">
                <a:solidFill>
                  <a:srgbClr val="FFC000"/>
                </a:solidFill>
              </a:rPr>
              <a:t>Isaiah</a:t>
            </a:r>
          </a:p>
        </p:txBody>
      </p:sp>
      <p:pic>
        <p:nvPicPr>
          <p:cNvPr id="6" name="Picture 5">
            <a:extLst>
              <a:ext uri="{FF2B5EF4-FFF2-40B4-BE49-F238E27FC236}">
                <a16:creationId xmlns:a16="http://schemas.microsoft.com/office/drawing/2014/main" id="{8726D094-0660-3E49-EBD0-7DE920B3207C}"/>
              </a:ext>
            </a:extLst>
          </p:cNvPr>
          <p:cNvPicPr>
            <a:picLocks noChangeAspect="1"/>
          </p:cNvPicPr>
          <p:nvPr/>
        </p:nvPicPr>
        <p:blipFill>
          <a:blip r:embed="rId2"/>
          <a:stretch>
            <a:fillRect/>
          </a:stretch>
        </p:blipFill>
        <p:spPr>
          <a:xfrm>
            <a:off x="8113986" y="1822450"/>
            <a:ext cx="3239814" cy="4351338"/>
          </a:xfrm>
          <a:prstGeom prst="rect">
            <a:avLst/>
          </a:prstGeom>
        </p:spPr>
      </p:pic>
      <p:pic>
        <p:nvPicPr>
          <p:cNvPr id="7" name="Content Placeholder 4">
            <a:extLst>
              <a:ext uri="{FF2B5EF4-FFF2-40B4-BE49-F238E27FC236}">
                <a16:creationId xmlns:a16="http://schemas.microsoft.com/office/drawing/2014/main" id="{EA878FE3-967F-AA27-5552-5FCCE69EC10E}"/>
              </a:ext>
            </a:extLst>
          </p:cNvPr>
          <p:cNvPicPr>
            <a:picLocks noChangeAspect="1"/>
          </p:cNvPicPr>
          <p:nvPr/>
        </p:nvPicPr>
        <p:blipFill>
          <a:blip r:embed="rId3"/>
          <a:stretch>
            <a:fillRect/>
          </a:stretch>
        </p:blipFill>
        <p:spPr>
          <a:xfrm>
            <a:off x="7982607" y="3195780"/>
            <a:ext cx="3371193" cy="2978007"/>
          </a:xfrm>
          <a:prstGeom prst="rect">
            <a:avLst/>
          </a:prstGeom>
        </p:spPr>
      </p:pic>
      <p:pic>
        <p:nvPicPr>
          <p:cNvPr id="8" name="Picture 7">
            <a:extLst>
              <a:ext uri="{FF2B5EF4-FFF2-40B4-BE49-F238E27FC236}">
                <a16:creationId xmlns:a16="http://schemas.microsoft.com/office/drawing/2014/main" id="{5DBAB66A-969C-38C4-AF62-55E95C8F30DC}"/>
              </a:ext>
            </a:extLst>
          </p:cNvPr>
          <p:cNvPicPr>
            <a:picLocks noChangeAspect="1"/>
          </p:cNvPicPr>
          <p:nvPr/>
        </p:nvPicPr>
        <p:blipFill>
          <a:blip r:embed="rId4"/>
          <a:stretch>
            <a:fillRect/>
          </a:stretch>
        </p:blipFill>
        <p:spPr>
          <a:xfrm>
            <a:off x="4135821" y="3182682"/>
            <a:ext cx="3620813" cy="2978006"/>
          </a:xfrm>
          <a:prstGeom prst="rect">
            <a:avLst/>
          </a:prstGeom>
        </p:spPr>
      </p:pic>
      <p:sp>
        <p:nvSpPr>
          <p:cNvPr id="9" name="TextBox 8">
            <a:extLst>
              <a:ext uri="{FF2B5EF4-FFF2-40B4-BE49-F238E27FC236}">
                <a16:creationId xmlns:a16="http://schemas.microsoft.com/office/drawing/2014/main" id="{C6A51F02-6751-F573-B91F-BE3DA7BE5881}"/>
              </a:ext>
            </a:extLst>
          </p:cNvPr>
          <p:cNvSpPr txBox="1"/>
          <p:nvPr/>
        </p:nvSpPr>
        <p:spPr>
          <a:xfrm>
            <a:off x="8113986" y="1896341"/>
            <a:ext cx="1268723" cy="954107"/>
          </a:xfrm>
          <a:prstGeom prst="rect">
            <a:avLst/>
          </a:prstGeom>
          <a:noFill/>
        </p:spPr>
        <p:txBody>
          <a:bodyPr wrap="square" rtlCol="0">
            <a:spAutoFit/>
          </a:bodyPr>
          <a:lstStyle/>
          <a:p>
            <a:endParaRPr lang="en-US" sz="2800">
              <a:solidFill>
                <a:srgbClr val="FFC000"/>
              </a:solidFill>
            </a:endParaRPr>
          </a:p>
          <a:p>
            <a:r>
              <a:rPr lang="en-US" sz="2800">
                <a:solidFill>
                  <a:srgbClr val="FFC000"/>
                </a:solidFill>
              </a:rPr>
              <a:t>Jesus</a:t>
            </a:r>
          </a:p>
        </p:txBody>
      </p:sp>
      <p:pic>
        <p:nvPicPr>
          <p:cNvPr id="10" name="Picture 9">
            <a:extLst>
              <a:ext uri="{FF2B5EF4-FFF2-40B4-BE49-F238E27FC236}">
                <a16:creationId xmlns:a16="http://schemas.microsoft.com/office/drawing/2014/main" id="{E42A5780-BA79-0AD2-8BC9-B21FD4BCC5B1}"/>
              </a:ext>
            </a:extLst>
          </p:cNvPr>
          <p:cNvPicPr>
            <a:picLocks noChangeAspect="1"/>
          </p:cNvPicPr>
          <p:nvPr/>
        </p:nvPicPr>
        <p:blipFill>
          <a:blip r:embed="rId5"/>
          <a:stretch>
            <a:fillRect/>
          </a:stretch>
        </p:blipFill>
        <p:spPr>
          <a:xfrm>
            <a:off x="838200" y="3169585"/>
            <a:ext cx="3013842" cy="3004201"/>
          </a:xfrm>
          <a:prstGeom prst="rect">
            <a:avLst/>
          </a:prstGeom>
        </p:spPr>
      </p:pic>
      <p:grpSp>
        <p:nvGrpSpPr>
          <p:cNvPr id="17" name="Group 16">
            <a:extLst>
              <a:ext uri="{FF2B5EF4-FFF2-40B4-BE49-F238E27FC236}">
                <a16:creationId xmlns:a16="http://schemas.microsoft.com/office/drawing/2014/main" id="{C43AF5F2-C61A-25C5-EF00-425E80C986AA}"/>
              </a:ext>
            </a:extLst>
          </p:cNvPr>
          <p:cNvGrpSpPr/>
          <p:nvPr/>
        </p:nvGrpSpPr>
        <p:grpSpPr>
          <a:xfrm>
            <a:off x="740345" y="-487018"/>
            <a:ext cx="4137891" cy="3170099"/>
            <a:chOff x="729673" y="0"/>
            <a:chExt cx="4137891" cy="3170099"/>
          </a:xfrm>
        </p:grpSpPr>
        <p:sp>
          <p:nvSpPr>
            <p:cNvPr id="18" name="TextBox 17">
              <a:extLst>
                <a:ext uri="{FF2B5EF4-FFF2-40B4-BE49-F238E27FC236}">
                  <a16:creationId xmlns:a16="http://schemas.microsoft.com/office/drawing/2014/main" id="{7F0459D8-11C4-34D5-D884-D73ACBA3A36B}"/>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19" name="Group 18">
              <a:extLst>
                <a:ext uri="{FF2B5EF4-FFF2-40B4-BE49-F238E27FC236}">
                  <a16:creationId xmlns:a16="http://schemas.microsoft.com/office/drawing/2014/main" id="{1504A82E-E5AF-F355-9230-61F74254D947}"/>
                </a:ext>
              </a:extLst>
            </p:cNvPr>
            <p:cNvGrpSpPr/>
            <p:nvPr/>
          </p:nvGrpSpPr>
          <p:grpSpPr>
            <a:xfrm>
              <a:off x="1625601" y="0"/>
              <a:ext cx="3241963" cy="3170099"/>
              <a:chOff x="563419" y="55418"/>
              <a:chExt cx="3241963" cy="3170099"/>
            </a:xfrm>
          </p:grpSpPr>
          <p:sp>
            <p:nvSpPr>
              <p:cNvPr id="20" name="TextBox 19">
                <a:extLst>
                  <a:ext uri="{FF2B5EF4-FFF2-40B4-BE49-F238E27FC236}">
                    <a16:creationId xmlns:a16="http://schemas.microsoft.com/office/drawing/2014/main" id="{9B784820-5DE8-A209-9716-D72D7B9E7091}"/>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21" name="TextBox 20">
                <a:extLst>
                  <a:ext uri="{FF2B5EF4-FFF2-40B4-BE49-F238E27FC236}">
                    <a16:creationId xmlns:a16="http://schemas.microsoft.com/office/drawing/2014/main" id="{F21B86CF-C6F3-D782-362D-D5B42047345F}"/>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22" name="TextBox 21">
                <a:extLst>
                  <a:ext uri="{FF2B5EF4-FFF2-40B4-BE49-F238E27FC236}">
                    <a16:creationId xmlns:a16="http://schemas.microsoft.com/office/drawing/2014/main" id="{395D9012-291F-F74F-0C52-F5AFC9A0CA24}"/>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extLst>
      <p:ext uri="{BB962C8B-B14F-4D97-AF65-F5344CB8AC3E}">
        <p14:creationId xmlns:p14="http://schemas.microsoft.com/office/powerpoint/2010/main" val="291479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524863"/>
          </a:xfrm>
          <a:prstGeom prst="rect">
            <a:avLst/>
          </a:prstGeom>
          <a:noFill/>
        </p:spPr>
        <p:txBody>
          <a:bodyPr wrap="square" rtlCol="0">
            <a:spAutoFit/>
          </a:bodyPr>
          <a:lstStyle/>
          <a:p>
            <a:r>
              <a:rPr lang="en-US" sz="3200" u="sng" dirty="0"/>
              <a:t>The Crucifixion --  Psalms 22  --  Prophecy</a:t>
            </a:r>
          </a:p>
          <a:p>
            <a:endParaRPr lang="en-US" dirty="0"/>
          </a:p>
          <a:p>
            <a:r>
              <a:rPr lang="en-US" sz="2800" b="1" dirty="0">
                <a:solidFill>
                  <a:schemeClr val="bg1"/>
                </a:solidFill>
                <a:highlight>
                  <a:srgbClr val="FFFF00"/>
                </a:highlight>
                <a:hlinkClick r:id="rId3">
                  <a:extLst>
                    <a:ext uri="{A12FA001-AC4F-418D-AE19-62706E023703}">
                      <ahyp:hlinkClr xmlns:ahyp="http://schemas.microsoft.com/office/drawing/2018/hyperlinkcolor" val="tx"/>
                    </a:ext>
                  </a:extLst>
                </a:hlinkClick>
              </a:rPr>
              <a:t>13 </a:t>
            </a:r>
            <a:r>
              <a:rPr lang="en-US" sz="2800" dirty="0">
                <a:solidFill>
                  <a:schemeClr val="bg1"/>
                </a:solidFill>
                <a:highlight>
                  <a:srgbClr val="FFFF00"/>
                </a:highlight>
              </a:rPr>
              <a:t>Roaring lions that tear their prey open their mouths wide against me.</a:t>
            </a:r>
          </a:p>
          <a:p>
            <a:endParaRPr lang="en-US" sz="2800" dirty="0">
              <a:solidFill>
                <a:schemeClr val="bg1"/>
              </a:solidFill>
              <a:highlight>
                <a:srgbClr val="FFFF00"/>
              </a:highlight>
            </a:endParaRPr>
          </a:p>
          <a:p>
            <a:r>
              <a:rPr lang="en-US" sz="2800" b="1" dirty="0">
                <a:solidFill>
                  <a:schemeClr val="bg1"/>
                </a:solidFill>
                <a:highlight>
                  <a:srgbClr val="FFFF00"/>
                </a:highlight>
                <a:hlinkClick r:id="rId4">
                  <a:extLst>
                    <a:ext uri="{A12FA001-AC4F-418D-AE19-62706E023703}">
                      <ahyp:hlinkClr xmlns:ahyp="http://schemas.microsoft.com/office/drawing/2018/hyperlinkcolor" val="tx"/>
                    </a:ext>
                  </a:extLst>
                </a:hlinkClick>
              </a:rPr>
              <a:t>14 </a:t>
            </a:r>
            <a:r>
              <a:rPr lang="en-US" sz="2800" dirty="0">
                <a:solidFill>
                  <a:schemeClr val="bg1"/>
                </a:solidFill>
                <a:highlight>
                  <a:srgbClr val="FFFF00"/>
                </a:highlight>
              </a:rPr>
              <a:t>I am poured out like water, and all my bones are out of joint. My heart has turned to wax; it has melted within me.</a:t>
            </a:r>
          </a:p>
          <a:p>
            <a:endParaRPr lang="en-US" sz="2800" dirty="0">
              <a:solidFill>
                <a:schemeClr val="bg1"/>
              </a:solidFill>
              <a:highlight>
                <a:srgbClr val="FFFF00"/>
              </a:highlight>
            </a:endParaRPr>
          </a:p>
          <a:p>
            <a:r>
              <a:rPr lang="en-US" sz="2800" b="1" dirty="0">
                <a:solidFill>
                  <a:schemeClr val="bg1"/>
                </a:solidFill>
                <a:highlight>
                  <a:srgbClr val="FFFF00"/>
                </a:highlight>
                <a:hlinkClick r:id="rId5">
                  <a:extLst>
                    <a:ext uri="{A12FA001-AC4F-418D-AE19-62706E023703}">
                      <ahyp:hlinkClr xmlns:ahyp="http://schemas.microsoft.com/office/drawing/2018/hyperlinkcolor" val="tx"/>
                    </a:ext>
                  </a:extLst>
                </a:hlinkClick>
              </a:rPr>
              <a:t>15 </a:t>
            </a:r>
            <a:r>
              <a:rPr lang="en-US" sz="2800" dirty="0">
                <a:solidFill>
                  <a:schemeClr val="bg1"/>
                </a:solidFill>
                <a:highlight>
                  <a:srgbClr val="FFFF00"/>
                </a:highlight>
              </a:rPr>
              <a:t>My mouth is dried up like a potsherd, and my tongue sticks to the roof of my mouth; you lay me in the dust of death.</a:t>
            </a:r>
          </a:p>
          <a:p>
            <a:endParaRPr lang="en-US" sz="2800" dirty="0">
              <a:solidFill>
                <a:schemeClr val="bg1"/>
              </a:solidFill>
              <a:highlight>
                <a:srgbClr val="FFFF00"/>
              </a:highlight>
            </a:endParaRPr>
          </a:p>
          <a:p>
            <a:r>
              <a:rPr lang="en-US" sz="2800" b="1" dirty="0">
                <a:solidFill>
                  <a:schemeClr val="bg1"/>
                </a:solidFill>
                <a:highlight>
                  <a:srgbClr val="FFFF00"/>
                </a:highlight>
                <a:hlinkClick r:id="rId6">
                  <a:extLst>
                    <a:ext uri="{A12FA001-AC4F-418D-AE19-62706E023703}">
                      <ahyp:hlinkClr xmlns:ahyp="http://schemas.microsoft.com/office/drawing/2018/hyperlinkcolor" val="tx"/>
                    </a:ext>
                  </a:extLst>
                </a:hlinkClick>
              </a:rPr>
              <a:t>16 </a:t>
            </a:r>
            <a:r>
              <a:rPr lang="en-US" sz="2800" dirty="0">
                <a:solidFill>
                  <a:schemeClr val="bg1"/>
                </a:solidFill>
                <a:highlight>
                  <a:srgbClr val="FFFF00"/>
                </a:highlight>
              </a:rPr>
              <a:t>Dogs surround me, a pack of villains encircles me; they pierce my hands and my feet.</a:t>
            </a:r>
          </a:p>
          <a:p>
            <a:endParaRPr lang="en-US" sz="28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11461159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4801314"/>
          </a:xfrm>
          <a:prstGeom prst="rect">
            <a:avLst/>
          </a:prstGeom>
          <a:noFill/>
        </p:spPr>
        <p:txBody>
          <a:bodyPr wrap="square" rtlCol="0">
            <a:spAutoFit/>
          </a:bodyPr>
          <a:lstStyle/>
          <a:p>
            <a:r>
              <a:rPr lang="en-US" sz="3200" u="sng" dirty="0"/>
              <a:t>The Crucifixion --  Zechariah 11  --  Prophecy</a:t>
            </a:r>
          </a:p>
          <a:p>
            <a:endParaRPr lang="en-US" dirty="0"/>
          </a:p>
          <a:p>
            <a:r>
              <a:rPr lang="en-US" sz="3200" dirty="0"/>
              <a:t>12 I told them, “If you think it best, give me my pay; but if not, keep it.” So they paid me thirty pieces of silver.</a:t>
            </a:r>
          </a:p>
          <a:p>
            <a:endParaRPr lang="en-US" sz="3200" dirty="0"/>
          </a:p>
          <a:p>
            <a:r>
              <a:rPr lang="en-US" sz="3200" dirty="0"/>
              <a:t>13 And the LORD said to me, “Throw it to the potter”—the handsome price at which they valued me! So I took the thirty pieces of silver and threw them to the potter at the house of the LORD.</a:t>
            </a:r>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0286397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136525"/>
            <a:ext cx="10676965" cy="5786199"/>
          </a:xfrm>
          <a:prstGeom prst="rect">
            <a:avLst/>
          </a:prstGeom>
          <a:noFill/>
        </p:spPr>
        <p:txBody>
          <a:bodyPr wrap="square" rtlCol="0">
            <a:spAutoFit/>
          </a:bodyPr>
          <a:lstStyle/>
          <a:p>
            <a:r>
              <a:rPr lang="en-US" sz="3200" u="sng" dirty="0"/>
              <a:t>The Crucifixion --  John 19  --  Fulfilled</a:t>
            </a:r>
          </a:p>
          <a:p>
            <a:endParaRPr lang="en-US" dirty="0"/>
          </a:p>
          <a:p>
            <a:r>
              <a:rPr lang="en-US" sz="3200" dirty="0"/>
              <a:t>31 Now it was the day of Preparation, and the next day was to be a special Sabbath. Because the Jewish leaders did not want the bodies left on the crosses during the Sabbath, they asked Pilate to have the legs broken and the bodies taken down.</a:t>
            </a:r>
          </a:p>
          <a:p>
            <a:endParaRPr lang="en-US" sz="3200" dirty="0"/>
          </a:p>
          <a:p>
            <a:r>
              <a:rPr lang="en-US" sz="3200" dirty="0"/>
              <a:t>32 The soldiers therefore came and broke the legs of the first man who had been crucified with Jesus, and then those of the other.</a:t>
            </a:r>
          </a:p>
          <a:p>
            <a:endParaRPr lang="en-US" sz="3200" dirty="0"/>
          </a:p>
        </p:txBody>
      </p:sp>
    </p:spTree>
    <p:extLst>
      <p:ext uri="{BB962C8B-B14F-4D97-AF65-F5344CB8AC3E}">
        <p14:creationId xmlns:p14="http://schemas.microsoft.com/office/powerpoint/2010/main" val="20822403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20675"/>
            <a:ext cx="10676965" cy="5786199"/>
          </a:xfrm>
          <a:prstGeom prst="rect">
            <a:avLst/>
          </a:prstGeom>
          <a:noFill/>
        </p:spPr>
        <p:txBody>
          <a:bodyPr wrap="square" rtlCol="0">
            <a:spAutoFit/>
          </a:bodyPr>
          <a:lstStyle/>
          <a:p>
            <a:r>
              <a:rPr lang="en-US" sz="3200" u="sng" dirty="0"/>
              <a:t>The Crucifixion --  John 19</a:t>
            </a:r>
          </a:p>
          <a:p>
            <a:endParaRPr lang="en-US" dirty="0"/>
          </a:p>
          <a:p>
            <a:r>
              <a:rPr lang="en-US" sz="3200" dirty="0"/>
              <a:t>33 But when they came to Jesus and found that he was already dead, they did not break his legs.</a:t>
            </a:r>
          </a:p>
          <a:p>
            <a:endParaRPr lang="en-US" sz="3200" dirty="0"/>
          </a:p>
          <a:p>
            <a:r>
              <a:rPr lang="en-US" sz="3200" dirty="0"/>
              <a:t>34 Instead, one of the soldiers pierced Jesus’ side with a spear, bringing a sudden flow of blood and water.</a:t>
            </a:r>
          </a:p>
          <a:p>
            <a:endParaRPr lang="en-US" sz="3200" dirty="0"/>
          </a:p>
          <a:p>
            <a:r>
              <a:rPr lang="en-US" sz="3200" dirty="0"/>
              <a:t>35 The man who saw it has given testimony, and his testimony is true. He knows that he tells the truth, and he testifies so that you also may believe.</a:t>
            </a:r>
          </a:p>
          <a:p>
            <a:endParaRPr lang="en-US" sz="3200" dirty="0"/>
          </a:p>
        </p:txBody>
      </p:sp>
    </p:spTree>
    <p:extLst>
      <p:ext uri="{BB962C8B-B14F-4D97-AF65-F5344CB8AC3E}">
        <p14:creationId xmlns:p14="http://schemas.microsoft.com/office/powerpoint/2010/main" val="6592160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136525"/>
            <a:ext cx="10676965" cy="3816429"/>
          </a:xfrm>
          <a:prstGeom prst="rect">
            <a:avLst/>
          </a:prstGeom>
          <a:noFill/>
        </p:spPr>
        <p:txBody>
          <a:bodyPr wrap="square" rtlCol="0">
            <a:spAutoFit/>
          </a:bodyPr>
          <a:lstStyle/>
          <a:p>
            <a:r>
              <a:rPr lang="en-US" sz="3200" u="sng" dirty="0"/>
              <a:t>The Crucifixion --  John 19  --  Fulfilled</a:t>
            </a:r>
          </a:p>
          <a:p>
            <a:endParaRPr lang="en-US" dirty="0"/>
          </a:p>
          <a:p>
            <a:endParaRPr lang="en-US" sz="3200" dirty="0"/>
          </a:p>
          <a:p>
            <a:r>
              <a:rPr lang="en-US" sz="3200" dirty="0"/>
              <a:t>36 These things happened so that the scripture would be fulfilled: “Not one of his bones will be broken,”</a:t>
            </a:r>
          </a:p>
          <a:p>
            <a:endParaRPr lang="en-US" sz="3200" dirty="0"/>
          </a:p>
          <a:p>
            <a:r>
              <a:rPr lang="en-US" sz="3200" dirty="0"/>
              <a:t>37 and, as another scripture says, “They will look on the one they have pierced.”</a:t>
            </a:r>
          </a:p>
        </p:txBody>
      </p:sp>
    </p:spTree>
    <p:extLst>
      <p:ext uri="{BB962C8B-B14F-4D97-AF65-F5344CB8AC3E}">
        <p14:creationId xmlns:p14="http://schemas.microsoft.com/office/powerpoint/2010/main" val="317720443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3816429"/>
          </a:xfrm>
          <a:prstGeom prst="rect">
            <a:avLst/>
          </a:prstGeom>
          <a:noFill/>
        </p:spPr>
        <p:txBody>
          <a:bodyPr wrap="square" rtlCol="0">
            <a:spAutoFit/>
          </a:bodyPr>
          <a:lstStyle/>
          <a:p>
            <a:r>
              <a:rPr lang="en-US" sz="3200" u="sng" dirty="0"/>
              <a:t>The Crucifixion --  Psalms 16  --  Prophecy</a:t>
            </a:r>
          </a:p>
          <a:p>
            <a:endParaRPr lang="en-US" dirty="0"/>
          </a:p>
          <a:p>
            <a:r>
              <a:rPr lang="en-US" sz="3200" dirty="0"/>
              <a:t>8 I keep my eyes always on the LORD. With him at my right hand, I will not be shaken.</a:t>
            </a:r>
          </a:p>
          <a:p>
            <a:endParaRPr lang="en-US" sz="3200" dirty="0"/>
          </a:p>
          <a:p>
            <a:r>
              <a:rPr lang="en-US" sz="3200" dirty="0"/>
              <a:t>9 Therefore my heart is glad and my tongue rejoices; my body also will rest secure,</a:t>
            </a:r>
          </a:p>
          <a:p>
            <a:endParaRPr lang="en-US" sz="3200" dirty="0"/>
          </a:p>
        </p:txBody>
      </p:sp>
    </p:spTree>
    <p:extLst>
      <p:ext uri="{BB962C8B-B14F-4D97-AF65-F5344CB8AC3E}">
        <p14:creationId xmlns:p14="http://schemas.microsoft.com/office/powerpoint/2010/main" val="410451690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4308872"/>
          </a:xfrm>
          <a:prstGeom prst="rect">
            <a:avLst/>
          </a:prstGeom>
          <a:noFill/>
        </p:spPr>
        <p:txBody>
          <a:bodyPr wrap="square" rtlCol="0">
            <a:spAutoFit/>
          </a:bodyPr>
          <a:lstStyle/>
          <a:p>
            <a:r>
              <a:rPr lang="en-US" sz="3200" u="sng" dirty="0"/>
              <a:t>The Crucifixion --  Psalms 16  --  Prophecy</a:t>
            </a:r>
          </a:p>
          <a:p>
            <a:endParaRPr lang="en-US" dirty="0"/>
          </a:p>
          <a:p>
            <a:endParaRPr lang="en-US" sz="3200" dirty="0"/>
          </a:p>
          <a:p>
            <a:r>
              <a:rPr lang="en-US" sz="3200" dirty="0"/>
              <a:t>10 because you will not abandon me to the realm of the dead, nor will you let your faithful one see decay.</a:t>
            </a:r>
          </a:p>
          <a:p>
            <a:endParaRPr lang="en-US" sz="3200" dirty="0"/>
          </a:p>
          <a:p>
            <a:r>
              <a:rPr lang="en-US" sz="3200" dirty="0"/>
              <a:t>11 You make known to me the path of life; you will fill me with joy in your presence, with eternal pleasures at your right hand.</a:t>
            </a:r>
          </a:p>
        </p:txBody>
      </p:sp>
    </p:spTree>
    <p:extLst>
      <p:ext uri="{BB962C8B-B14F-4D97-AF65-F5344CB8AC3E}">
        <p14:creationId xmlns:p14="http://schemas.microsoft.com/office/powerpoint/2010/main" val="35031842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293757"/>
          </a:xfrm>
          <a:prstGeom prst="rect">
            <a:avLst/>
          </a:prstGeom>
          <a:noFill/>
        </p:spPr>
        <p:txBody>
          <a:bodyPr wrap="square" rtlCol="0">
            <a:spAutoFit/>
          </a:bodyPr>
          <a:lstStyle/>
          <a:p>
            <a:r>
              <a:rPr lang="en-US" sz="3200" u="sng" dirty="0"/>
              <a:t>The Crucifixion --  Acts 2  --  Fulfilled</a:t>
            </a:r>
          </a:p>
          <a:p>
            <a:endParaRPr lang="en-US" dirty="0"/>
          </a:p>
          <a:p>
            <a:r>
              <a:rPr lang="en-US" sz="3200" dirty="0"/>
              <a:t>22 “Fellow Israelites, listen to this: Jesus of Nazareth was a man accredited by God to you by miracles, wonders and signs, which God did among you through him, as you yourselves know.</a:t>
            </a:r>
          </a:p>
          <a:p>
            <a:endParaRPr lang="en-US" sz="3200" dirty="0"/>
          </a:p>
          <a:p>
            <a:r>
              <a:rPr lang="en-US" sz="3200" dirty="0"/>
              <a:t>23 This man was handed over to you by God’s deliberate plan and foreknowledge; and you, with the help of wicked men, put him to death by nailing him to the cross.</a:t>
            </a:r>
          </a:p>
        </p:txBody>
      </p:sp>
    </p:spTree>
    <p:extLst>
      <p:ext uri="{BB962C8B-B14F-4D97-AF65-F5344CB8AC3E}">
        <p14:creationId xmlns:p14="http://schemas.microsoft.com/office/powerpoint/2010/main" val="238447930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293757"/>
          </a:xfrm>
          <a:prstGeom prst="rect">
            <a:avLst/>
          </a:prstGeom>
          <a:noFill/>
        </p:spPr>
        <p:txBody>
          <a:bodyPr wrap="square" rtlCol="0">
            <a:spAutoFit/>
          </a:bodyPr>
          <a:lstStyle/>
          <a:p>
            <a:r>
              <a:rPr lang="en-US" sz="3200" u="sng" dirty="0"/>
              <a:t>The Crucifixion --  Acts 2  --  Fulfilled</a:t>
            </a:r>
          </a:p>
          <a:p>
            <a:endParaRPr lang="en-US" dirty="0"/>
          </a:p>
          <a:p>
            <a:r>
              <a:rPr lang="en-US" sz="3200" dirty="0"/>
              <a:t>24 But God raised him from the dead, freeing him from the agony of death, because it was impossible for death to keep its hold on him.</a:t>
            </a:r>
          </a:p>
          <a:p>
            <a:endParaRPr lang="en-US" sz="3200" dirty="0"/>
          </a:p>
          <a:p>
            <a:r>
              <a:rPr lang="en-US" sz="3200" dirty="0"/>
              <a:t>25 David said about him: “ ‘I saw the Lord always before me. Because he is at my right hand, I will not be shaken.</a:t>
            </a:r>
          </a:p>
          <a:p>
            <a:endParaRPr lang="en-US" sz="3200" dirty="0"/>
          </a:p>
          <a:p>
            <a:r>
              <a:rPr lang="en-US" sz="3200" dirty="0"/>
              <a:t>26 Therefore my heart is glad and my tongue rejoices; my body also will rest in hope,</a:t>
            </a:r>
          </a:p>
        </p:txBody>
      </p:sp>
    </p:spTree>
    <p:extLst>
      <p:ext uri="{BB962C8B-B14F-4D97-AF65-F5344CB8AC3E}">
        <p14:creationId xmlns:p14="http://schemas.microsoft.com/office/powerpoint/2010/main" val="338641629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293757"/>
          </a:xfrm>
          <a:prstGeom prst="rect">
            <a:avLst/>
          </a:prstGeom>
          <a:noFill/>
        </p:spPr>
        <p:txBody>
          <a:bodyPr wrap="square" rtlCol="0">
            <a:spAutoFit/>
          </a:bodyPr>
          <a:lstStyle/>
          <a:p>
            <a:r>
              <a:rPr lang="en-US" sz="3200" u="sng" dirty="0"/>
              <a:t>The Crucifixion --  Acts 2  --  Fulfilled</a:t>
            </a:r>
          </a:p>
          <a:p>
            <a:endParaRPr lang="en-US" dirty="0"/>
          </a:p>
          <a:p>
            <a:r>
              <a:rPr lang="en-US" sz="3200" dirty="0"/>
              <a:t>27 because you will not abandon me to the realm of the dead, you will not let your holy one see decay.</a:t>
            </a:r>
          </a:p>
          <a:p>
            <a:endParaRPr lang="en-US" sz="3200" dirty="0"/>
          </a:p>
          <a:p>
            <a:r>
              <a:rPr lang="en-US" sz="3200" dirty="0"/>
              <a:t>28 You have made known to me the paths of life; you will fill me with joy in your presence.’</a:t>
            </a:r>
          </a:p>
          <a:p>
            <a:endParaRPr lang="en-US" sz="3200" dirty="0"/>
          </a:p>
          <a:p>
            <a:r>
              <a:rPr lang="en-US" sz="3200" dirty="0"/>
              <a:t>29 “Fellow Israelites, I can tell you confidently that the patriarch David died and was buried, and his tomb is here to this day.</a:t>
            </a:r>
          </a:p>
        </p:txBody>
      </p:sp>
    </p:spTree>
    <p:extLst>
      <p:ext uri="{BB962C8B-B14F-4D97-AF65-F5344CB8AC3E}">
        <p14:creationId xmlns:p14="http://schemas.microsoft.com/office/powerpoint/2010/main" val="30678912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3609975" y="3200400"/>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6" tIns="33338" rIns="67866" bIns="33338"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endParaRPr lang="en-US" altLang="en-US">
              <a:latin typeface="Arial" charset="0"/>
              <a:cs typeface="Arial" charset="0"/>
            </a:endParaRPr>
          </a:p>
        </p:txBody>
      </p:sp>
      <p:sp>
        <p:nvSpPr>
          <p:cNvPr id="3077" name="TextBox 1"/>
          <p:cNvSpPr txBox="1">
            <a:spLocks noChangeArrowheads="1"/>
          </p:cNvSpPr>
          <p:nvPr/>
        </p:nvSpPr>
        <p:spPr bwMode="auto">
          <a:xfrm>
            <a:off x="991507" y="458109"/>
            <a:ext cx="8007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ltLang="en-US" sz="3600" b="1" i="1">
                <a:latin typeface="+mj-lt"/>
                <a:cs typeface="Arial" charset="0"/>
              </a:rPr>
              <a:t>FBC Liberty Small Group</a:t>
            </a:r>
          </a:p>
        </p:txBody>
      </p:sp>
      <p:sp>
        <p:nvSpPr>
          <p:cNvPr id="6" name="Rectangle 2"/>
          <p:cNvSpPr txBox="1">
            <a:spLocks noChangeArrowheads="1"/>
          </p:cNvSpPr>
          <p:nvPr/>
        </p:nvSpPr>
        <p:spPr bwMode="auto">
          <a:xfrm>
            <a:off x="508000" y="1470212"/>
            <a:ext cx="7224272" cy="425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nchor="ctr"/>
          <a:lstStyle>
            <a:lvl1pPr algn="l" rtl="0" eaLnBrk="0" fontAlgn="base" hangingPunct="0">
              <a:spcBef>
                <a:spcPct val="0"/>
              </a:spcBef>
              <a:spcAft>
                <a:spcPct val="0"/>
              </a:spcAft>
              <a:defRPr sz="4000" b="1" i="1">
                <a:solidFill>
                  <a:schemeClr val="tx2"/>
                </a:solidFill>
                <a:latin typeface="+mj-lt"/>
                <a:ea typeface="+mj-ea"/>
                <a:cs typeface="+mj-cs"/>
              </a:defRPr>
            </a:lvl1pPr>
            <a:lvl2pPr algn="l" rtl="0" eaLnBrk="0" fontAlgn="base" hangingPunct="0">
              <a:spcBef>
                <a:spcPct val="0"/>
              </a:spcBef>
              <a:spcAft>
                <a:spcPct val="0"/>
              </a:spcAft>
              <a:defRPr sz="4000" b="1" i="1">
                <a:solidFill>
                  <a:schemeClr val="tx2"/>
                </a:solidFill>
                <a:latin typeface="Arial" charset="0"/>
              </a:defRPr>
            </a:lvl2pPr>
            <a:lvl3pPr algn="l" rtl="0" eaLnBrk="0" fontAlgn="base" hangingPunct="0">
              <a:spcBef>
                <a:spcPct val="0"/>
              </a:spcBef>
              <a:spcAft>
                <a:spcPct val="0"/>
              </a:spcAft>
              <a:defRPr sz="4000" b="1" i="1">
                <a:solidFill>
                  <a:schemeClr val="tx2"/>
                </a:solidFill>
                <a:latin typeface="Arial" charset="0"/>
              </a:defRPr>
            </a:lvl3pPr>
            <a:lvl4pPr algn="l" rtl="0" eaLnBrk="0" fontAlgn="base" hangingPunct="0">
              <a:spcBef>
                <a:spcPct val="0"/>
              </a:spcBef>
              <a:spcAft>
                <a:spcPct val="0"/>
              </a:spcAft>
              <a:defRPr sz="4000" b="1" i="1">
                <a:solidFill>
                  <a:schemeClr val="tx2"/>
                </a:solidFill>
                <a:latin typeface="Arial" charset="0"/>
              </a:defRPr>
            </a:lvl4pPr>
            <a:lvl5pPr algn="l" rtl="0" eaLnBrk="0" fontAlgn="base" hangingPunct="0">
              <a:spcBef>
                <a:spcPct val="0"/>
              </a:spcBef>
              <a:spcAft>
                <a:spcPct val="0"/>
              </a:spcAft>
              <a:defRPr sz="4000" b="1" i="1">
                <a:solidFill>
                  <a:schemeClr val="tx2"/>
                </a:solidFill>
                <a:latin typeface="Arial" charset="0"/>
              </a:defRPr>
            </a:lvl5pPr>
            <a:lvl6pPr marL="457200" algn="l" rtl="0" fontAlgn="base">
              <a:spcBef>
                <a:spcPct val="0"/>
              </a:spcBef>
              <a:spcAft>
                <a:spcPct val="0"/>
              </a:spcAft>
              <a:defRPr sz="4000" b="1" i="1">
                <a:solidFill>
                  <a:schemeClr val="tx2"/>
                </a:solidFill>
                <a:latin typeface="Arial" charset="0"/>
              </a:defRPr>
            </a:lvl6pPr>
            <a:lvl7pPr marL="914400" algn="l" rtl="0" fontAlgn="base">
              <a:spcBef>
                <a:spcPct val="0"/>
              </a:spcBef>
              <a:spcAft>
                <a:spcPct val="0"/>
              </a:spcAft>
              <a:defRPr sz="4000" b="1" i="1">
                <a:solidFill>
                  <a:schemeClr val="tx2"/>
                </a:solidFill>
                <a:latin typeface="Arial" charset="0"/>
              </a:defRPr>
            </a:lvl7pPr>
            <a:lvl8pPr marL="1371600" algn="l" rtl="0" fontAlgn="base">
              <a:spcBef>
                <a:spcPct val="0"/>
              </a:spcBef>
              <a:spcAft>
                <a:spcPct val="0"/>
              </a:spcAft>
              <a:defRPr sz="4000" b="1" i="1">
                <a:solidFill>
                  <a:schemeClr val="tx2"/>
                </a:solidFill>
                <a:latin typeface="Arial" charset="0"/>
              </a:defRPr>
            </a:lvl8pPr>
            <a:lvl9pPr marL="1828800" algn="l" rtl="0" fontAlgn="base">
              <a:spcBef>
                <a:spcPct val="0"/>
              </a:spcBef>
              <a:spcAft>
                <a:spcPct val="0"/>
              </a:spcAft>
              <a:defRPr sz="4000" b="1" i="1">
                <a:solidFill>
                  <a:schemeClr val="tx2"/>
                </a:solidFill>
                <a:latin typeface="Arial" charset="0"/>
              </a:defRPr>
            </a:lvl9pPr>
          </a:lstStyle>
          <a:p>
            <a:pPr algn="ctr" eaLnBrk="1" hangingPunct="1">
              <a:defRPr/>
            </a:pPr>
            <a:endParaRPr lang="en-US" altLang="en-US" sz="5400" i="0" kern="0" dirty="0">
              <a:solidFill>
                <a:schemeClr val="tx1"/>
              </a:solidFill>
              <a:latin typeface="+mn-lt"/>
            </a:endParaRPr>
          </a:p>
          <a:p>
            <a:pPr algn="ctr" eaLnBrk="1" hangingPunct="1">
              <a:defRPr/>
            </a:pPr>
            <a:r>
              <a:rPr lang="en-US" altLang="en-US" sz="5400" i="0" kern="0" dirty="0">
                <a:solidFill>
                  <a:schemeClr val="tx1"/>
                </a:solidFill>
                <a:latin typeface="+mn-lt"/>
              </a:rPr>
              <a:t>The Crucifixion</a:t>
            </a:r>
          </a:p>
          <a:p>
            <a:pPr algn="ctr" eaLnBrk="1" hangingPunct="1">
              <a:defRPr/>
            </a:pPr>
            <a:endParaRPr lang="en-US" altLang="en-US" sz="5400" i="0" kern="0" dirty="0">
              <a:solidFill>
                <a:schemeClr val="tx1"/>
              </a:solidFill>
              <a:latin typeface="+mn-lt"/>
            </a:endParaRPr>
          </a:p>
          <a:p>
            <a:pPr algn="ctr" eaLnBrk="1" hangingPunct="1">
              <a:defRPr/>
            </a:pPr>
            <a:r>
              <a:rPr lang="en-US" altLang="en-US" i="0" kern="0" dirty="0">
                <a:solidFill>
                  <a:schemeClr val="tx1"/>
                </a:solidFill>
                <a:latin typeface="+mn-lt"/>
              </a:rPr>
              <a:t>Session #11     July 19, 2026</a:t>
            </a:r>
          </a:p>
          <a:p>
            <a:pPr algn="ctr" eaLnBrk="1" hangingPunct="1">
              <a:defRPr/>
            </a:pPr>
            <a:r>
              <a:rPr lang="en-US" altLang="en-US" i="0" kern="0" dirty="0">
                <a:solidFill>
                  <a:schemeClr val="tx1"/>
                </a:solidFill>
                <a:latin typeface="+mn-lt"/>
              </a:rPr>
              <a:t> </a:t>
            </a:r>
            <a:endParaRPr lang="en-US" altLang="en-US" sz="3075" kern="0" dirty="0">
              <a:solidFill>
                <a:schemeClr val="tx1"/>
              </a:solidFill>
            </a:endParaRPr>
          </a:p>
        </p:txBody>
      </p:sp>
      <p:grpSp>
        <p:nvGrpSpPr>
          <p:cNvPr id="2" name="Group 1">
            <a:extLst>
              <a:ext uri="{FF2B5EF4-FFF2-40B4-BE49-F238E27FC236}">
                <a16:creationId xmlns:a16="http://schemas.microsoft.com/office/drawing/2014/main" id="{498A9289-8DC0-2408-65E0-AF7AAF4DF0CA}"/>
              </a:ext>
            </a:extLst>
          </p:cNvPr>
          <p:cNvGrpSpPr/>
          <p:nvPr/>
        </p:nvGrpSpPr>
        <p:grpSpPr>
          <a:xfrm>
            <a:off x="7732272" y="0"/>
            <a:ext cx="4137891" cy="3170099"/>
            <a:chOff x="729673" y="0"/>
            <a:chExt cx="4137891" cy="3170099"/>
          </a:xfrm>
        </p:grpSpPr>
        <p:sp>
          <p:nvSpPr>
            <p:cNvPr id="3" name="TextBox 2">
              <a:extLst>
                <a:ext uri="{FF2B5EF4-FFF2-40B4-BE49-F238E27FC236}">
                  <a16:creationId xmlns:a16="http://schemas.microsoft.com/office/drawing/2014/main" id="{D6641CFA-1D28-82B4-FDA9-03A5B3C698CA}"/>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4" name="Group 3">
              <a:extLst>
                <a:ext uri="{FF2B5EF4-FFF2-40B4-BE49-F238E27FC236}">
                  <a16:creationId xmlns:a16="http://schemas.microsoft.com/office/drawing/2014/main" id="{02CA066B-276A-B5F2-E2D7-E487B6CA374E}"/>
                </a:ext>
              </a:extLst>
            </p:cNvPr>
            <p:cNvGrpSpPr/>
            <p:nvPr/>
          </p:nvGrpSpPr>
          <p:grpSpPr>
            <a:xfrm>
              <a:off x="1625601" y="0"/>
              <a:ext cx="3241963" cy="3170099"/>
              <a:chOff x="563419" y="55418"/>
              <a:chExt cx="3241963" cy="3170099"/>
            </a:xfrm>
          </p:grpSpPr>
          <p:sp>
            <p:nvSpPr>
              <p:cNvPr id="5" name="TextBox 4">
                <a:extLst>
                  <a:ext uri="{FF2B5EF4-FFF2-40B4-BE49-F238E27FC236}">
                    <a16:creationId xmlns:a16="http://schemas.microsoft.com/office/drawing/2014/main" id="{BE769B59-CD79-9598-89A8-F1A32D54C12E}"/>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7" name="TextBox 6">
                <a:extLst>
                  <a:ext uri="{FF2B5EF4-FFF2-40B4-BE49-F238E27FC236}">
                    <a16:creationId xmlns:a16="http://schemas.microsoft.com/office/drawing/2014/main" id="{143EDC9C-911C-4DA4-0A22-ADD6502C83A6}"/>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8" name="TextBox 7">
                <a:extLst>
                  <a:ext uri="{FF2B5EF4-FFF2-40B4-BE49-F238E27FC236}">
                    <a16:creationId xmlns:a16="http://schemas.microsoft.com/office/drawing/2014/main" id="{CF71BEB6-BD3C-EC2E-18E1-F77F4C7D53D9}"/>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5786199"/>
          </a:xfrm>
          <a:prstGeom prst="rect">
            <a:avLst/>
          </a:prstGeom>
          <a:noFill/>
        </p:spPr>
        <p:txBody>
          <a:bodyPr wrap="square" rtlCol="0">
            <a:spAutoFit/>
          </a:bodyPr>
          <a:lstStyle/>
          <a:p>
            <a:r>
              <a:rPr lang="en-US" sz="3200" u="sng" dirty="0"/>
              <a:t>The Crucifixion --  Acts 2  --  Fulfilled</a:t>
            </a:r>
          </a:p>
          <a:p>
            <a:endParaRPr lang="en-US" dirty="0"/>
          </a:p>
          <a:p>
            <a:r>
              <a:rPr lang="en-US" sz="3200" dirty="0"/>
              <a:t>30 But he was a prophet and knew that God had promised him on oath that he would place one of his descendants on his throne.</a:t>
            </a:r>
          </a:p>
          <a:p>
            <a:endParaRPr lang="en-US" sz="3200" dirty="0"/>
          </a:p>
          <a:p>
            <a:r>
              <a:rPr lang="en-US" sz="3200" dirty="0"/>
              <a:t>31 Seeing what was to come, he spoke of the resurrection of the Messiah, that he was not abandoned to the realm of the dead, nor did his body see decay.</a:t>
            </a:r>
          </a:p>
          <a:p>
            <a:endParaRPr lang="en-US" sz="3200" dirty="0"/>
          </a:p>
          <a:p>
            <a:r>
              <a:rPr lang="en-US" sz="3200" dirty="0"/>
              <a:t>32 God has raised this Jesus to life, and we are all witnesses of it.</a:t>
            </a:r>
          </a:p>
        </p:txBody>
      </p:sp>
    </p:spTree>
    <p:extLst>
      <p:ext uri="{BB962C8B-B14F-4D97-AF65-F5344CB8AC3E}">
        <p14:creationId xmlns:p14="http://schemas.microsoft.com/office/powerpoint/2010/main" val="67558993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i="1" dirty="0"/>
              <a:t>Here is how you will know that I am the one true God,</a:t>
            </a:r>
          </a:p>
          <a:p>
            <a:endParaRPr lang="en-US" sz="3200" i="1" dirty="0"/>
          </a:p>
          <a:p>
            <a:r>
              <a:rPr lang="en-US" sz="3200" i="1" dirty="0"/>
              <a:t> and those so-called ‘gods’ are nothing: I will tell you </a:t>
            </a:r>
          </a:p>
          <a:p>
            <a:endParaRPr lang="en-US" sz="3200" i="1" dirty="0"/>
          </a:p>
          <a:p>
            <a:r>
              <a:rPr lang="en-US" sz="3200" i="1" dirty="0"/>
              <a:t>the end from the beginning; I will tell you what will </a:t>
            </a:r>
          </a:p>
          <a:p>
            <a:endParaRPr lang="en-US" sz="3200" i="1" dirty="0"/>
          </a:p>
          <a:p>
            <a:r>
              <a:rPr lang="en-US" sz="3200" i="1" dirty="0"/>
              <a:t>happen before it happens, and then when those </a:t>
            </a:r>
          </a:p>
          <a:p>
            <a:endParaRPr lang="en-US" sz="3200" i="1" dirty="0"/>
          </a:p>
          <a:p>
            <a:r>
              <a:rPr lang="en-US" sz="3200" i="1" dirty="0"/>
              <a:t>things come to pass, that will be the proof to you that I </a:t>
            </a:r>
          </a:p>
          <a:p>
            <a:endParaRPr lang="en-US" sz="3200" i="1" dirty="0"/>
          </a:p>
          <a:p>
            <a:r>
              <a:rPr lang="en-US" sz="3200" i="1" dirty="0"/>
              <a:t>alone am God.   </a:t>
            </a:r>
            <a:r>
              <a:rPr lang="en-US" sz="3200" dirty="0"/>
              <a:t> </a:t>
            </a:r>
            <a:r>
              <a:rPr lang="en-US" sz="3200" dirty="0">
                <a:hlinkClick r:id="rId3"/>
              </a:rPr>
              <a:t>Isaiah 44:6-8; 46:9-10; 48:5-6</a:t>
            </a:r>
            <a:endParaRPr lang="en-US" sz="3200" dirty="0"/>
          </a:p>
        </p:txBody>
      </p:sp>
    </p:spTree>
    <p:extLst>
      <p:ext uri="{BB962C8B-B14F-4D97-AF65-F5344CB8AC3E}">
        <p14:creationId xmlns:p14="http://schemas.microsoft.com/office/powerpoint/2010/main" val="306047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OT Prophecies are organized into 5 areas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Lineage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Birth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Ministry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Suffering Servant</a:t>
            </a:r>
          </a:p>
          <a:p>
            <a:pPr marL="1371600" lvl="2" indent="-457200">
              <a:buFont typeface="Arial" panose="020B0604020202020204" pitchFamily="34" charset="0"/>
              <a:buChar char="•"/>
            </a:pPr>
            <a:endParaRPr lang="en-US" sz="3200" dirty="0">
              <a:solidFill>
                <a:schemeClr val="bg1"/>
              </a:solidFill>
            </a:endParaRPr>
          </a:p>
          <a:p>
            <a:pPr marL="1371600" lvl="2" indent="-457200">
              <a:buFont typeface="Arial" panose="020B0604020202020204" pitchFamily="34" charset="0"/>
              <a:buChar char="•"/>
            </a:pPr>
            <a:r>
              <a:rPr lang="en-US" sz="3200" dirty="0">
                <a:solidFill>
                  <a:schemeClr val="bg1"/>
                </a:solidFill>
                <a:highlight>
                  <a:srgbClr val="FFFF00"/>
                </a:highlight>
              </a:rPr>
              <a:t>The Crucifixion</a:t>
            </a:r>
          </a:p>
        </p:txBody>
      </p:sp>
    </p:spTree>
    <p:extLst>
      <p:ext uri="{BB962C8B-B14F-4D97-AF65-F5344CB8AC3E}">
        <p14:creationId xmlns:p14="http://schemas.microsoft.com/office/powerpoint/2010/main" val="150103271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0" y="104279"/>
            <a:ext cx="11035553" cy="7602081"/>
          </a:xfrm>
          <a:prstGeom prst="rect">
            <a:avLst/>
          </a:prstGeom>
          <a:noFill/>
        </p:spPr>
        <p:txBody>
          <a:bodyPr wrap="square" rtlCol="0">
            <a:spAutoFit/>
          </a:bodyPr>
          <a:lstStyle/>
          <a:p>
            <a:pPr lvl="1"/>
            <a:r>
              <a:rPr lang="en-US" sz="4000" b="1" u="sng" dirty="0"/>
              <a:t>Crucifixion</a:t>
            </a:r>
          </a:p>
          <a:p>
            <a:pPr marL="1371600" lvl="2" indent="-457200">
              <a:buFont typeface="Arial" panose="020B0604020202020204" pitchFamily="34" charset="0"/>
              <a:buChar char="•"/>
            </a:pPr>
            <a:endParaRPr lang="en-US" sz="3200" b="1" u="sng" dirty="0"/>
          </a:p>
          <a:p>
            <a:pPr marL="690563" lvl="2" indent="-233363">
              <a:buFont typeface="Arial" panose="020B0604020202020204" pitchFamily="34" charset="0"/>
              <a:buChar char="•"/>
            </a:pPr>
            <a:r>
              <a:rPr lang="en-US" sz="3200" dirty="0"/>
              <a:t>Psalms 22</a:t>
            </a:r>
          </a:p>
          <a:p>
            <a:pPr marL="1147763" lvl="3" indent="-233363">
              <a:buFont typeface="Arial" panose="020B0604020202020204" pitchFamily="34" charset="0"/>
              <a:buChar char="•"/>
            </a:pPr>
            <a:r>
              <a:rPr lang="en-US" sz="3200" dirty="0"/>
              <a:t>Detailed description of crucifixion</a:t>
            </a:r>
          </a:p>
          <a:p>
            <a:pPr marL="1147763" lvl="3" indent="-233363">
              <a:buFont typeface="Arial" panose="020B0604020202020204" pitchFamily="34" charset="0"/>
              <a:buChar char="•"/>
            </a:pPr>
            <a:r>
              <a:rPr lang="en-US" sz="3200" dirty="0"/>
              <a:t>Crucifixion did not begin until Roman times, 100 BC</a:t>
            </a:r>
          </a:p>
          <a:p>
            <a:pPr marL="1147763" lvl="3" indent="-233363">
              <a:buFont typeface="Arial" panose="020B0604020202020204" pitchFamily="34" charset="0"/>
              <a:buChar char="•"/>
            </a:pPr>
            <a:r>
              <a:rPr lang="en-US" sz="3200" dirty="0"/>
              <a:t>David 1040 – 970 BC</a:t>
            </a:r>
          </a:p>
          <a:p>
            <a:pPr marL="1147763" lvl="3" indent="-233363">
              <a:buFont typeface="Arial" panose="020B0604020202020204" pitchFamily="34" charset="0"/>
              <a:buChar char="•"/>
            </a:pPr>
            <a:endParaRPr lang="en-US" sz="3200" dirty="0"/>
          </a:p>
          <a:p>
            <a:pPr marL="690563" lvl="2" indent="-233363">
              <a:buFont typeface="Arial" panose="020B0604020202020204" pitchFamily="34" charset="0"/>
              <a:buChar char="•"/>
            </a:pPr>
            <a:r>
              <a:rPr lang="en-US" sz="3200" dirty="0"/>
              <a:t>Crucifixion</a:t>
            </a:r>
          </a:p>
          <a:p>
            <a:pPr marL="1147763" lvl="3" indent="-233363">
              <a:buFont typeface="Arial" panose="020B0604020202020204" pitchFamily="34" charset="0"/>
              <a:buChar char="•"/>
            </a:pPr>
            <a:r>
              <a:rPr lang="en-US" sz="3200" dirty="0"/>
              <a:t>Used by the Romans beginning apx. 100 BC</a:t>
            </a:r>
          </a:p>
          <a:p>
            <a:pPr marL="1147763" lvl="3" indent="-233363">
              <a:buFont typeface="Arial" panose="020B0604020202020204" pitchFamily="34" charset="0"/>
              <a:buChar char="•"/>
            </a:pPr>
            <a:r>
              <a:rPr lang="en-US" sz="3200" dirty="0"/>
              <a:t>Public</a:t>
            </a:r>
          </a:p>
          <a:p>
            <a:pPr marL="1147763" lvl="3" indent="-233363">
              <a:buFont typeface="Arial" panose="020B0604020202020204" pitchFamily="34" charset="0"/>
              <a:buChar char="•"/>
            </a:pPr>
            <a:r>
              <a:rPr lang="en-US" sz="3200" dirty="0"/>
              <a:t>Slow agonizing death</a:t>
            </a:r>
          </a:p>
          <a:p>
            <a:pPr marL="1147763" lvl="3" indent="-233363">
              <a:buFont typeface="Arial" panose="020B0604020202020204" pitchFamily="34" charset="0"/>
              <a:buChar char="•"/>
            </a:pPr>
            <a:r>
              <a:rPr lang="en-US" sz="3200" dirty="0"/>
              <a:t>Primarily used on slaves and captured enemies</a:t>
            </a:r>
          </a:p>
          <a:p>
            <a:pPr marL="914400" lvl="3"/>
            <a:endParaRPr lang="en-US" sz="3200" dirty="0"/>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4890130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1354217"/>
          </a:xfrm>
          <a:prstGeom prst="rect">
            <a:avLst/>
          </a:prstGeom>
          <a:noFill/>
        </p:spPr>
        <p:txBody>
          <a:bodyPr wrap="square" rtlCol="0">
            <a:spAutoFit/>
          </a:bodyPr>
          <a:lstStyle/>
          <a:p>
            <a:r>
              <a:rPr lang="en-US" sz="3200" u="sng" dirty="0"/>
              <a:t>The Crucifixion --  Matthew 27</a:t>
            </a:r>
          </a:p>
          <a:p>
            <a:endParaRPr lang="en-US"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59391145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586418"/>
          </a:xfrm>
          <a:prstGeom prst="rect">
            <a:avLst/>
          </a:prstGeom>
          <a:noFill/>
        </p:spPr>
        <p:txBody>
          <a:bodyPr wrap="square" rtlCol="0">
            <a:spAutoFit/>
          </a:bodyPr>
          <a:lstStyle/>
          <a:p>
            <a:r>
              <a:rPr lang="en-US" sz="3200" u="sng" dirty="0"/>
              <a:t>The Crucifixion --  Psalms 22  -- Prophecy</a:t>
            </a:r>
          </a:p>
          <a:p>
            <a:endParaRPr lang="en-US" dirty="0"/>
          </a:p>
          <a:p>
            <a:r>
              <a:rPr lang="en-US" sz="2800" b="1" dirty="0">
                <a:hlinkClick r:id="rId3"/>
              </a:rPr>
              <a:t>1</a:t>
            </a:r>
            <a:r>
              <a:rPr lang="en-US" sz="2800" dirty="0"/>
              <a:t> </a:t>
            </a:r>
            <a:r>
              <a:rPr lang="en-US" sz="2800" dirty="0">
                <a:solidFill>
                  <a:schemeClr val="bg1"/>
                </a:solidFill>
                <a:highlight>
                  <a:srgbClr val="FFFF00"/>
                </a:highlight>
              </a:rPr>
              <a:t>My God, my God, why have you forsaken me? </a:t>
            </a:r>
            <a:r>
              <a:rPr lang="en-US" sz="2800" dirty="0"/>
              <a:t>Why are you so far from saving me, so far from my cries of anguish?</a:t>
            </a:r>
          </a:p>
          <a:p>
            <a:endParaRPr lang="en-US" sz="2800" dirty="0"/>
          </a:p>
          <a:p>
            <a:r>
              <a:rPr lang="en-US" sz="2800" b="1" dirty="0">
                <a:hlinkClick r:id="rId4"/>
              </a:rPr>
              <a:t>2 </a:t>
            </a:r>
            <a:r>
              <a:rPr lang="en-US" sz="2800" dirty="0"/>
              <a:t>My God, I cry out by day, but you do not answer, by night, but I find no rest.</a:t>
            </a:r>
          </a:p>
          <a:p>
            <a:endParaRPr lang="en-US" sz="2800" dirty="0"/>
          </a:p>
          <a:p>
            <a:r>
              <a:rPr lang="en-US" sz="2800" b="1" dirty="0">
                <a:hlinkClick r:id="rId5"/>
              </a:rPr>
              <a:t>3 </a:t>
            </a:r>
            <a:r>
              <a:rPr lang="en-US" sz="2800" dirty="0"/>
              <a:t>Yet you are enthroned as the Holy One; you are the one Israel praises.</a:t>
            </a:r>
          </a:p>
          <a:p>
            <a:endParaRPr lang="en-US" sz="2800" dirty="0"/>
          </a:p>
          <a:p>
            <a:r>
              <a:rPr lang="en-US" sz="2800" b="1" dirty="0">
                <a:hlinkClick r:id="rId6"/>
              </a:rPr>
              <a:t>4 </a:t>
            </a:r>
            <a:r>
              <a:rPr lang="en-US" sz="2800" dirty="0"/>
              <a:t>In you our ancestors put their trust; they trusted and you delivered them.</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02997444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586418"/>
          </a:xfrm>
          <a:prstGeom prst="rect">
            <a:avLst/>
          </a:prstGeom>
          <a:noFill/>
        </p:spPr>
        <p:txBody>
          <a:bodyPr wrap="square" rtlCol="0">
            <a:spAutoFit/>
          </a:bodyPr>
          <a:lstStyle/>
          <a:p>
            <a:r>
              <a:rPr lang="en-US" sz="3200" u="sng" dirty="0"/>
              <a:t>The Crucifixion --  Psalms 22  -- Prophecy</a:t>
            </a:r>
          </a:p>
          <a:p>
            <a:endParaRPr lang="en-US" dirty="0"/>
          </a:p>
          <a:p>
            <a:r>
              <a:rPr lang="en-US" sz="2800" b="1" dirty="0">
                <a:hlinkClick r:id="rId3"/>
              </a:rPr>
              <a:t>5 </a:t>
            </a:r>
            <a:r>
              <a:rPr lang="en-US" sz="2800" dirty="0"/>
              <a:t>To you they cried out and were saved; in you they trusted and were not put to shame.</a:t>
            </a:r>
          </a:p>
          <a:p>
            <a:endParaRPr lang="en-US" sz="2800" dirty="0"/>
          </a:p>
          <a:p>
            <a:r>
              <a:rPr lang="en-US" sz="2800" b="1" dirty="0">
                <a:hlinkClick r:id="rId4"/>
              </a:rPr>
              <a:t>6 </a:t>
            </a:r>
            <a:r>
              <a:rPr lang="en-US" sz="2800" dirty="0"/>
              <a:t>But I am a worm and not a man</a:t>
            </a:r>
            <a:r>
              <a:rPr lang="en-US" sz="2800" dirty="0">
                <a:solidFill>
                  <a:schemeClr val="bg1"/>
                </a:solidFill>
                <a:highlight>
                  <a:srgbClr val="FFFF00"/>
                </a:highlight>
              </a:rPr>
              <a:t>, scorned by everyone, despised by the people.</a:t>
            </a:r>
          </a:p>
          <a:p>
            <a:endParaRPr lang="en-US" sz="2800" dirty="0">
              <a:solidFill>
                <a:schemeClr val="bg1"/>
              </a:solidFill>
              <a:highlight>
                <a:srgbClr val="FFFF00"/>
              </a:highlight>
            </a:endParaRPr>
          </a:p>
          <a:p>
            <a:r>
              <a:rPr lang="en-US" sz="2800" b="1" dirty="0">
                <a:solidFill>
                  <a:schemeClr val="bg1"/>
                </a:solidFill>
                <a:highlight>
                  <a:srgbClr val="FFFF00"/>
                </a:highlight>
                <a:hlinkClick r:id="rId5">
                  <a:extLst>
                    <a:ext uri="{A12FA001-AC4F-418D-AE19-62706E023703}">
                      <ahyp:hlinkClr xmlns:ahyp="http://schemas.microsoft.com/office/drawing/2018/hyperlinkcolor" val="tx"/>
                    </a:ext>
                  </a:extLst>
                </a:hlinkClick>
              </a:rPr>
              <a:t>7 </a:t>
            </a:r>
            <a:r>
              <a:rPr lang="en-US" sz="2800" dirty="0">
                <a:solidFill>
                  <a:schemeClr val="bg1"/>
                </a:solidFill>
                <a:highlight>
                  <a:srgbClr val="FFFF00"/>
                </a:highlight>
              </a:rPr>
              <a:t>All who see me mock me; they hurl insults, shaking their heads.</a:t>
            </a:r>
          </a:p>
          <a:p>
            <a:endParaRPr lang="en-US" sz="2800" dirty="0">
              <a:solidFill>
                <a:schemeClr val="bg1"/>
              </a:solidFill>
              <a:highlight>
                <a:srgbClr val="FFFF00"/>
              </a:highlight>
            </a:endParaRPr>
          </a:p>
          <a:p>
            <a:r>
              <a:rPr lang="en-US" sz="2800" b="1" dirty="0">
                <a:solidFill>
                  <a:schemeClr val="bg1"/>
                </a:solidFill>
                <a:highlight>
                  <a:srgbClr val="FFFF00"/>
                </a:highlight>
                <a:hlinkClick r:id="rId6">
                  <a:extLst>
                    <a:ext uri="{A12FA001-AC4F-418D-AE19-62706E023703}">
                      <ahyp:hlinkClr xmlns:ahyp="http://schemas.microsoft.com/office/drawing/2018/hyperlinkcolor" val="tx"/>
                    </a:ext>
                  </a:extLst>
                </a:hlinkClick>
              </a:rPr>
              <a:t>8 </a:t>
            </a:r>
            <a:r>
              <a:rPr lang="en-US" sz="2800" dirty="0">
                <a:solidFill>
                  <a:schemeClr val="bg1"/>
                </a:solidFill>
                <a:highlight>
                  <a:srgbClr val="FFFF00"/>
                </a:highlight>
              </a:rPr>
              <a:t>“He trusts in the LORD,” they say, “let the LORD rescue him. Let him deliver him, since he delights in him.”</a:t>
            </a:r>
          </a:p>
          <a:p>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1987386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665442" y="355356"/>
            <a:ext cx="10676965" cy="6093976"/>
          </a:xfrm>
          <a:prstGeom prst="rect">
            <a:avLst/>
          </a:prstGeom>
          <a:noFill/>
        </p:spPr>
        <p:txBody>
          <a:bodyPr wrap="square" rtlCol="0">
            <a:spAutoFit/>
          </a:bodyPr>
          <a:lstStyle/>
          <a:p>
            <a:r>
              <a:rPr lang="en-US" sz="3200" u="sng" dirty="0"/>
              <a:t>The Crucifixion --  Psalms 22  --  Prophecy</a:t>
            </a:r>
          </a:p>
          <a:p>
            <a:r>
              <a:rPr lang="en-US" dirty="0"/>
              <a:t> </a:t>
            </a:r>
          </a:p>
          <a:p>
            <a:r>
              <a:rPr lang="en-US" sz="2800" b="1" dirty="0">
                <a:solidFill>
                  <a:schemeClr val="bg1"/>
                </a:solidFill>
                <a:highlight>
                  <a:srgbClr val="FFFF00"/>
                </a:highlight>
                <a:hlinkClick r:id="rId3">
                  <a:extLst>
                    <a:ext uri="{A12FA001-AC4F-418D-AE19-62706E023703}">
                      <ahyp:hlinkClr xmlns:ahyp="http://schemas.microsoft.com/office/drawing/2018/hyperlinkcolor" val="tx"/>
                    </a:ext>
                  </a:extLst>
                </a:hlinkClick>
              </a:rPr>
              <a:t>9 </a:t>
            </a:r>
            <a:r>
              <a:rPr lang="en-US" sz="2800" dirty="0">
                <a:solidFill>
                  <a:schemeClr val="bg1"/>
                </a:solidFill>
                <a:highlight>
                  <a:srgbClr val="FFFF00"/>
                </a:highlight>
              </a:rPr>
              <a:t>Yet you brought me out of the womb; you made me trust in you, even at my mother’s breast.</a:t>
            </a:r>
          </a:p>
          <a:p>
            <a:endParaRPr lang="en-US" sz="2800" dirty="0"/>
          </a:p>
          <a:p>
            <a:r>
              <a:rPr lang="en-US" sz="2800" b="1" dirty="0">
                <a:hlinkClick r:id="rId4"/>
              </a:rPr>
              <a:t>10 </a:t>
            </a:r>
            <a:r>
              <a:rPr lang="en-US" sz="2800" dirty="0"/>
              <a:t>From birth I was cast on you; from my mother’s womb you have been my God.</a:t>
            </a:r>
          </a:p>
          <a:p>
            <a:endParaRPr lang="en-US" sz="2800" dirty="0"/>
          </a:p>
          <a:p>
            <a:r>
              <a:rPr lang="en-US" sz="2800" b="1" dirty="0">
                <a:hlinkClick r:id="rId5"/>
              </a:rPr>
              <a:t>11 </a:t>
            </a:r>
            <a:r>
              <a:rPr lang="en-US" sz="2800" dirty="0"/>
              <a:t>Do not be far from me, for trouble is near and there is no one to help.</a:t>
            </a:r>
          </a:p>
          <a:p>
            <a:endParaRPr lang="en-US" sz="2800" dirty="0"/>
          </a:p>
          <a:p>
            <a:r>
              <a:rPr lang="en-US" sz="2800" b="1" dirty="0">
                <a:solidFill>
                  <a:schemeClr val="bg1"/>
                </a:solidFill>
                <a:highlight>
                  <a:srgbClr val="FFFF00"/>
                </a:highlight>
                <a:hlinkClick r:id="rId6">
                  <a:extLst>
                    <a:ext uri="{A12FA001-AC4F-418D-AE19-62706E023703}">
                      <ahyp:hlinkClr xmlns:ahyp="http://schemas.microsoft.com/office/drawing/2018/hyperlinkcolor" val="tx"/>
                    </a:ext>
                  </a:extLst>
                </a:hlinkClick>
              </a:rPr>
              <a:t>12 </a:t>
            </a:r>
            <a:r>
              <a:rPr lang="en-US" sz="2800" dirty="0">
                <a:solidFill>
                  <a:schemeClr val="bg1"/>
                </a:solidFill>
                <a:highlight>
                  <a:srgbClr val="FFFF00"/>
                </a:highlight>
              </a:rPr>
              <a:t>Many bulls surround me; strong bulls of Bashan encircle me.</a:t>
            </a:r>
          </a:p>
          <a:p>
            <a:endParaRPr lang="en-US" sz="28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938854236"/>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9194</TotalTime>
  <Words>1782</Words>
  <Application>Microsoft Office PowerPoint</Application>
  <PresentationFormat>Widescreen</PresentationFormat>
  <Paragraphs>278</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Bookman Old Style</vt:lpstr>
      <vt:lpstr>Goudy Old Style</vt:lpstr>
      <vt:lpstr>Rockwell</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Recommending a Strategy</dc:title>
  <dc:creator>Harrelson Computer</dc:creator>
  <cp:lastModifiedBy>John Harrelson</cp:lastModifiedBy>
  <cp:revision>26</cp:revision>
  <cp:lastPrinted>2026-07-12T20:03:41Z</cp:lastPrinted>
  <dcterms:created xsi:type="dcterms:W3CDTF">1998-04-14T16:29:50Z</dcterms:created>
  <dcterms:modified xsi:type="dcterms:W3CDTF">2026-07-19T19:41:33Z</dcterms:modified>
</cp:coreProperties>
</file>