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141" r:id="rId1"/>
  </p:sldMasterIdLst>
  <p:notesMasterIdLst>
    <p:notesMasterId r:id="rId42"/>
  </p:notesMasterIdLst>
  <p:handoutMasterIdLst>
    <p:handoutMasterId r:id="rId43"/>
  </p:handoutMasterIdLst>
  <p:sldIdLst>
    <p:sldId id="258" r:id="rId2"/>
    <p:sldId id="2504" r:id="rId3"/>
    <p:sldId id="2534" r:id="rId4"/>
    <p:sldId id="2599" r:id="rId5"/>
    <p:sldId id="2618" r:id="rId6"/>
    <p:sldId id="2571" r:id="rId7"/>
    <p:sldId id="2602" r:id="rId8"/>
    <p:sldId id="2620" r:id="rId9"/>
    <p:sldId id="2621" r:id="rId10"/>
    <p:sldId id="2625" r:id="rId11"/>
    <p:sldId id="2628" r:id="rId12"/>
    <p:sldId id="2627" r:id="rId13"/>
    <p:sldId id="2624" r:id="rId14"/>
    <p:sldId id="2626" r:id="rId15"/>
    <p:sldId id="2641" r:id="rId16"/>
    <p:sldId id="2642" r:id="rId17"/>
    <p:sldId id="2643" r:id="rId18"/>
    <p:sldId id="2644" r:id="rId19"/>
    <p:sldId id="2645" r:id="rId20"/>
    <p:sldId id="2629" r:id="rId21"/>
    <p:sldId id="2630" r:id="rId22"/>
    <p:sldId id="2631" r:id="rId23"/>
    <p:sldId id="2632" r:id="rId24"/>
    <p:sldId id="2633" r:id="rId25"/>
    <p:sldId id="2634" r:id="rId26"/>
    <p:sldId id="2635" r:id="rId27"/>
    <p:sldId id="2636" r:id="rId28"/>
    <p:sldId id="2637" r:id="rId29"/>
    <p:sldId id="2638" r:id="rId30"/>
    <p:sldId id="2603" r:id="rId31"/>
    <p:sldId id="2622" r:id="rId32"/>
    <p:sldId id="2619" r:id="rId33"/>
    <p:sldId id="2639" r:id="rId34"/>
    <p:sldId id="2640" r:id="rId35"/>
    <p:sldId id="2646" r:id="rId36"/>
    <p:sldId id="2647" r:id="rId37"/>
    <p:sldId id="2648" r:id="rId38"/>
    <p:sldId id="2649" r:id="rId39"/>
    <p:sldId id="2650" r:id="rId40"/>
    <p:sldId id="2651" r:id="rId41"/>
  </p:sldIdLst>
  <p:sldSz cx="12192000" cy="6858000"/>
  <p:notesSz cx="7102475" cy="9388475"/>
  <p:kinsoku lang="ja-JP" invalStChars="、。，．・：；？！゛゜ヽヾゝゞ々ー’”）〕］｝〉》」』】°‰′″℃￠％ぁぃぅぇぉっゃゅょゎァィゥェォッャュョヮヵヶ!%),.:;?]}｡｣､･ｧｨｩｪｫｬｭｮｯｰﾞﾟ" invalEndChars="‘“（〔［｛〈《「『【￥＄$([\{｢￡"/>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8000"/>
    <a:srgbClr val="3333FF"/>
    <a:srgbClr val="006600"/>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5" d="100"/>
          <a:sy n="85" d="100"/>
        </p:scale>
        <p:origin x="82" y="643"/>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99029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body" sz="quarter" idx="3"/>
          </p:nvPr>
        </p:nvSpPr>
        <p:spPr bwMode="auto">
          <a:xfrm>
            <a:off x="946150" y="4459288"/>
            <a:ext cx="5210175" cy="4224337"/>
          </a:xfrm>
          <a:prstGeom prst="rect">
            <a:avLst/>
          </a:prstGeom>
          <a:noFill/>
          <a:ln w="9525">
            <a:noFill/>
            <a:miter lim="800000"/>
            <a:headEnd/>
            <a:tailEnd/>
          </a:ln>
          <a:effectLst/>
        </p:spPr>
        <p:txBody>
          <a:bodyPr vert="horz" wrap="square" lIns="92370" tIns="45375" rIns="92370" bIns="45375" numCol="1" anchor="t" anchorCtr="0" compatLnSpc="1">
            <a:prstTxWarp prst="textNoShape">
              <a:avLst/>
            </a:prstTxWarp>
          </a:bodyPr>
          <a:lstStyle/>
          <a:p>
            <a:pPr lvl="0"/>
            <a:r>
              <a:rPr lang="en-US" noProof="0"/>
              <a:t>Click to edit Master notes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339" name="Rectangle 3"/>
          <p:cNvSpPr>
            <a:spLocks noGrp="1" noRot="1" noChangeAspect="1" noChangeArrowheads="1" noTextEdit="1"/>
          </p:cNvSpPr>
          <p:nvPr>
            <p:ph type="sldImg" idx="2"/>
          </p:nvPr>
        </p:nvSpPr>
        <p:spPr bwMode="auto">
          <a:xfrm>
            <a:off x="438150" y="709613"/>
            <a:ext cx="6235700" cy="350837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34130980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spect="1" noChangeArrowheads="1" noTextEdit="1"/>
          </p:cNvSpPr>
          <p:nvPr>
            <p:ph type="sldImg"/>
          </p:nvPr>
        </p:nvSpPr>
        <p:spPr>
          <a:xfrm>
            <a:off x="438150" y="709613"/>
            <a:ext cx="6235700" cy="3508375"/>
          </a:xfrm>
          <a:ln cap="flat"/>
        </p:spPr>
      </p:sp>
      <p:sp>
        <p:nvSpPr>
          <p:cNvPr id="153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21946112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20539584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38420391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4859596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7662666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1749137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28244601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19583493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12966329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3771929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8453012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38658761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7287385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835737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22288249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32171904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13221140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36637721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15749236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40509554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26909266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28918360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14930106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7948689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3552510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40777776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36202913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38627807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38546583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42591782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379310210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35816166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22633871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3283160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22459777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5724986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5985811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33115564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36E7A79-B255-4557-B88B-10C88EF7D515}" type="slidenum">
              <a:rPr lang="en-US" smtClean="0"/>
              <a:pPr>
                <a:defRPr/>
              </a:pPr>
              <a:t>‹#›</a:t>
            </a:fld>
            <a:endParaRPr lang="en-US"/>
          </a:p>
        </p:txBody>
      </p:sp>
    </p:spTree>
    <p:extLst>
      <p:ext uri="{BB962C8B-B14F-4D97-AF65-F5344CB8AC3E}">
        <p14:creationId xmlns:p14="http://schemas.microsoft.com/office/powerpoint/2010/main" val="139354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2475FBF-EB38-4C72-B136-732C35DDA2C5}" type="slidenum">
              <a:rPr lang="en-US" smtClean="0"/>
              <a:pPr>
                <a:defRPr/>
              </a:pPr>
              <a:t>‹#›</a:t>
            </a:fld>
            <a:endParaRPr lang="en-US"/>
          </a:p>
        </p:txBody>
      </p:sp>
    </p:spTree>
    <p:extLst>
      <p:ext uri="{BB962C8B-B14F-4D97-AF65-F5344CB8AC3E}">
        <p14:creationId xmlns:p14="http://schemas.microsoft.com/office/powerpoint/2010/main" val="229261606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2475FBF-EB38-4C72-B136-732C35DDA2C5}" type="slidenum">
              <a:rPr lang="en-US" smtClean="0"/>
              <a:pPr>
                <a:defRPr/>
              </a:pPr>
              <a:t>‹#›</a:t>
            </a:fld>
            <a:endParaRPr lang="en-US"/>
          </a:p>
        </p:txBody>
      </p:sp>
    </p:spTree>
    <p:extLst>
      <p:ext uri="{BB962C8B-B14F-4D97-AF65-F5344CB8AC3E}">
        <p14:creationId xmlns:p14="http://schemas.microsoft.com/office/powerpoint/2010/main" val="311282014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2475FBF-EB38-4C72-B136-732C35DDA2C5}" type="slidenum">
              <a:rPr lang="en-US" smtClean="0"/>
              <a:pPr>
                <a:defRPr/>
              </a:pPr>
              <a:t>‹#›</a:t>
            </a:fld>
            <a:endParaRPr 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Tree>
    <p:extLst>
      <p:ext uri="{BB962C8B-B14F-4D97-AF65-F5344CB8AC3E}">
        <p14:creationId xmlns:p14="http://schemas.microsoft.com/office/powerpoint/2010/main" val="82524989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2475FBF-EB38-4C72-B136-732C35DDA2C5}" type="slidenum">
              <a:rPr lang="en-US" smtClean="0"/>
              <a:pPr>
                <a:defRPr/>
              </a:pPr>
              <a:t>‹#›</a:t>
            </a:fld>
            <a:endParaRPr lang="en-US"/>
          </a:p>
        </p:txBody>
      </p:sp>
    </p:spTree>
    <p:extLst>
      <p:ext uri="{BB962C8B-B14F-4D97-AF65-F5344CB8AC3E}">
        <p14:creationId xmlns:p14="http://schemas.microsoft.com/office/powerpoint/2010/main" val="213566583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22475FBF-EB38-4C72-B136-732C35DDA2C5}" type="slidenum">
              <a:rPr lang="en-US" smtClean="0"/>
              <a:pPr>
                <a:defRPr/>
              </a:pPr>
              <a:t>‹#›</a:t>
            </a:fld>
            <a:endParaRPr lang="en-US"/>
          </a:p>
        </p:txBody>
      </p:sp>
    </p:spTree>
    <p:extLst>
      <p:ext uri="{BB962C8B-B14F-4D97-AF65-F5344CB8AC3E}">
        <p14:creationId xmlns:p14="http://schemas.microsoft.com/office/powerpoint/2010/main" val="542577820"/>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22475FBF-EB38-4C72-B136-732C35DDA2C5}" type="slidenum">
              <a:rPr lang="en-US" smtClean="0"/>
              <a:pPr>
                <a:defRPr/>
              </a:pPr>
              <a:t>‹#›</a:t>
            </a:fld>
            <a:endParaRPr lang="en-US"/>
          </a:p>
        </p:txBody>
      </p:sp>
    </p:spTree>
    <p:extLst>
      <p:ext uri="{BB962C8B-B14F-4D97-AF65-F5344CB8AC3E}">
        <p14:creationId xmlns:p14="http://schemas.microsoft.com/office/powerpoint/2010/main" val="2009391791"/>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95F0541-9276-4DF9-AB6A-44F44611E035}" type="slidenum">
              <a:rPr lang="en-US" smtClean="0"/>
              <a:pPr>
                <a:defRPr/>
              </a:pPr>
              <a:t>‹#›</a:t>
            </a:fld>
            <a:endParaRPr lang="en-US"/>
          </a:p>
        </p:txBody>
      </p:sp>
    </p:spTree>
    <p:extLst>
      <p:ext uri="{BB962C8B-B14F-4D97-AF65-F5344CB8AC3E}">
        <p14:creationId xmlns:p14="http://schemas.microsoft.com/office/powerpoint/2010/main" val="41726495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CA490AD-8348-4531-9D9D-6EDEC31C1C03}" type="slidenum">
              <a:rPr lang="en-US" smtClean="0"/>
              <a:pPr>
                <a:defRPr/>
              </a:pPr>
              <a:t>‹#›</a:t>
            </a:fld>
            <a:endParaRPr lang="en-US"/>
          </a:p>
        </p:txBody>
      </p:sp>
    </p:spTree>
    <p:extLst>
      <p:ext uri="{BB962C8B-B14F-4D97-AF65-F5344CB8AC3E}">
        <p14:creationId xmlns:p14="http://schemas.microsoft.com/office/powerpoint/2010/main" val="4224144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163E022-C3C5-479F-B9B3-F5B37C7ACD44}" type="slidenum">
              <a:rPr lang="en-US" smtClean="0"/>
              <a:pPr>
                <a:defRPr/>
              </a:pPr>
              <a:t>‹#›</a:t>
            </a:fld>
            <a:endParaRPr lang="en-US"/>
          </a:p>
        </p:txBody>
      </p:sp>
    </p:spTree>
    <p:extLst>
      <p:ext uri="{BB962C8B-B14F-4D97-AF65-F5344CB8AC3E}">
        <p14:creationId xmlns:p14="http://schemas.microsoft.com/office/powerpoint/2010/main" val="1274205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2053175-9E8B-4908-A95A-3791F4C0C31C}" type="slidenum">
              <a:rPr lang="en-US" smtClean="0"/>
              <a:pPr>
                <a:defRPr/>
              </a:pPr>
              <a:t>‹#›</a:t>
            </a:fld>
            <a:endParaRPr lang="en-US"/>
          </a:p>
        </p:txBody>
      </p:sp>
    </p:spTree>
    <p:extLst>
      <p:ext uri="{BB962C8B-B14F-4D97-AF65-F5344CB8AC3E}">
        <p14:creationId xmlns:p14="http://schemas.microsoft.com/office/powerpoint/2010/main" val="986136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p>
        </p:txBody>
      </p:sp>
      <p:sp>
        <p:nvSpPr>
          <p:cNvPr id="3" name="Content Placeholder 2"/>
          <p:cNvSpPr>
            <a:spLocks noGrp="1"/>
          </p:cNvSpPr>
          <p:nvPr>
            <p:ph sz="half" idx="1"/>
          </p:nvPr>
        </p:nvSpPr>
        <p:spPr>
          <a:xfrm>
            <a:off x="913795" y="2088319"/>
            <a:ext cx="5106004" cy="37028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3403" y="2088319"/>
            <a:ext cx="5094154" cy="37028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FA7B0F1-8761-47A1-BD9C-189064AF1A59}" type="slidenum">
              <a:rPr lang="en-US" smtClean="0"/>
              <a:pPr>
                <a:defRPr/>
              </a:pPr>
              <a:t>‹#›</a:t>
            </a:fld>
            <a:endParaRPr lang="en-US"/>
          </a:p>
        </p:txBody>
      </p:sp>
    </p:spTree>
    <p:extLst>
      <p:ext uri="{BB962C8B-B14F-4D97-AF65-F5344CB8AC3E}">
        <p14:creationId xmlns:p14="http://schemas.microsoft.com/office/powerpoint/2010/main" val="2323549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D28F2D80-99B8-42FF-8D95-67B2D5E01E3C}" type="slidenum">
              <a:rPr lang="en-US" smtClean="0"/>
              <a:pPr>
                <a:defRPr/>
              </a:pPr>
              <a:t>‹#›</a:t>
            </a:fld>
            <a:endParaRPr lang="en-US"/>
          </a:p>
        </p:txBody>
      </p:sp>
    </p:spTree>
    <p:extLst>
      <p:ext uri="{BB962C8B-B14F-4D97-AF65-F5344CB8AC3E}">
        <p14:creationId xmlns:p14="http://schemas.microsoft.com/office/powerpoint/2010/main" val="695078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DE2E8869-E9D6-4F9A-BCA9-758C5B13937E}" type="slidenum">
              <a:rPr lang="en-US" smtClean="0"/>
              <a:pPr>
                <a:defRPr/>
              </a:pPr>
              <a:t>‹#›</a:t>
            </a:fld>
            <a:endParaRPr lang="en-US"/>
          </a:p>
        </p:txBody>
      </p:sp>
    </p:spTree>
    <p:extLst>
      <p:ext uri="{BB962C8B-B14F-4D97-AF65-F5344CB8AC3E}">
        <p14:creationId xmlns:p14="http://schemas.microsoft.com/office/powerpoint/2010/main" val="1207110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C354118A-B675-455C-AE08-C00DA0C42FCD}" type="slidenum">
              <a:rPr lang="en-US" smtClean="0"/>
              <a:pPr>
                <a:defRPr/>
              </a:pPr>
              <a:t>‹#›</a:t>
            </a:fld>
            <a:endParaRPr lang="en-US"/>
          </a:p>
        </p:txBody>
      </p:sp>
    </p:spTree>
    <p:extLst>
      <p:ext uri="{BB962C8B-B14F-4D97-AF65-F5344CB8AC3E}">
        <p14:creationId xmlns:p14="http://schemas.microsoft.com/office/powerpoint/2010/main" val="3628234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p>
        </p:txBody>
      </p:sp>
      <p:sp>
        <p:nvSpPr>
          <p:cNvPr id="3" name="Content Placeholder 2"/>
          <p:cNvSpPr>
            <a:spLocks noGrp="1"/>
          </p:cNvSpPr>
          <p:nvPr>
            <p:ph idx="1"/>
          </p:nvPr>
        </p:nvSpPr>
        <p:spPr>
          <a:xfrm>
            <a:off x="5078064" y="609600"/>
            <a:ext cx="6189492" cy="5181600"/>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6DC1A78E-9F2C-4C96-992E-B13FD75E5692}" type="slidenum">
              <a:rPr lang="en-US" smtClean="0"/>
              <a:pPr>
                <a:defRPr/>
              </a:pPr>
              <a:t>‹#›</a:t>
            </a:fld>
            <a:endParaRPr lang="en-US"/>
          </a:p>
        </p:txBody>
      </p:sp>
    </p:spTree>
    <p:extLst>
      <p:ext uri="{BB962C8B-B14F-4D97-AF65-F5344CB8AC3E}">
        <p14:creationId xmlns:p14="http://schemas.microsoft.com/office/powerpoint/2010/main" val="689500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D4B1B4A4-CFD4-494E-B45E-30280426BF87}" type="slidenum">
              <a:rPr lang="en-US" smtClean="0"/>
              <a:pPr>
                <a:defRPr/>
              </a:pPr>
              <a:t>‹#›</a:t>
            </a:fld>
            <a:endParaRPr lang="en-US"/>
          </a:p>
        </p:txBody>
      </p:sp>
    </p:spTree>
    <p:extLst>
      <p:ext uri="{BB962C8B-B14F-4D97-AF65-F5344CB8AC3E}">
        <p14:creationId xmlns:p14="http://schemas.microsoft.com/office/powerpoint/2010/main" val="21167495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pPr>
              <a:defRPr/>
            </a:pPr>
            <a:fld id="{22475FBF-EB38-4C72-B136-732C35DDA2C5}" type="slidenum">
              <a:rPr lang="en-US" smtClean="0"/>
              <a:pPr>
                <a:defRPr/>
              </a:pPr>
              <a:t>‹#›</a:t>
            </a:fld>
            <a:endParaRPr lang="en-US"/>
          </a:p>
        </p:txBody>
      </p:sp>
    </p:spTree>
    <p:extLst>
      <p:ext uri="{BB962C8B-B14F-4D97-AF65-F5344CB8AC3E}">
        <p14:creationId xmlns:p14="http://schemas.microsoft.com/office/powerpoint/2010/main" val="118950141"/>
      </p:ext>
    </p:extLst>
  </p:cSld>
  <p:clrMap bg1="dk1" tx1="lt1" bg2="dk2" tx2="lt2" accent1="accent1" accent2="accent2" accent3="accent3" accent4="accent4" accent5="accent5" accent6="accent6" hlink="hlink" folHlink="folHlink"/>
  <p:sldLayoutIdLst>
    <p:sldLayoutId id="2147484142" r:id="rId1"/>
    <p:sldLayoutId id="2147484143" r:id="rId2"/>
    <p:sldLayoutId id="2147484144" r:id="rId3"/>
    <p:sldLayoutId id="2147484145" r:id="rId4"/>
    <p:sldLayoutId id="2147484146" r:id="rId5"/>
    <p:sldLayoutId id="2147484147" r:id="rId6"/>
    <p:sldLayoutId id="2147484148" r:id="rId7"/>
    <p:sldLayoutId id="2147484149" r:id="rId8"/>
    <p:sldLayoutId id="2147484150" r:id="rId9"/>
    <p:sldLayoutId id="2147484151" r:id="rId10"/>
    <p:sldLayoutId id="2147484152" r:id="rId11"/>
    <p:sldLayoutId id="2147484153" r:id="rId12"/>
    <p:sldLayoutId id="2147484154" r:id="rId13"/>
    <p:sldLayoutId id="2147484155" r:id="rId14"/>
    <p:sldLayoutId id="2147484156" r:id="rId15"/>
    <p:sldLayoutId id="2147484157" r:id="rId16"/>
    <p:sldLayoutId id="2147484158" r:id="rId17"/>
  </p:sldLayoutIdLst>
  <p:hf hdr="0" ftr="0" dt="0"/>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hyperlink" Target="https://www.biblestudytools.com/genesis/3-14.html"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www.biblestudytools.com/genesis/3-14.html"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biblestudytools.com/genesis/3-14.html"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biblestudytools.com/genesis/3-14.html"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www.biblestudytools.com/genesis/3-14.html"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www.biblestudytools.com/genesis/3-14.html"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www.biblestudytools.com/genesis/3-14.html"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www.biblestudytools.com/genesis/3-14.html"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www.biblestudytools.com/genesis/3-14.html"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www.biblestudytools.com/genesis/3-14.html"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www.biblestudytools.com/genesis/3-14.html"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www.biblestudytools.com/genesis/3-14.html"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s://www.biblestudytools.com/genesis/3-14.html"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s://www.biblestudytools.com/genesis/3-14.html"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www.biblestudytools.com/genesis/3-14.html" TargetMode="External"/><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s://www.biblestudytools.com/genesis/3-14.html"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www.biblestudytools.com/genesis/3-14.html"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s://www.biblestudytools.com/genesis/3-14.html"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s://www.biblestudytools.com/genesis/3-14.html" TargetMode="External"/><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www.biblestudytools.com/genesis/3-14.html"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biblegateway.com/passage/?search=Isaiah+44%3A6-8%3B+46%3A9-10%3B+48%3A5-6&amp;version=ESV"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https://www.biblestudytools.com/genesis/3-14.html"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hyperlink" Target="https://www.biblestudytools.com/genesis/3-14.html" TargetMode="External"/><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https://www.biblestudytools.com/genesis/3-14.html" TargetMode="External"/><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s://www.biblestudytools.com/genesis/3-14.html" TargetMode="External"/><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https://www.biblestudytools.com/genesis/3-14.html" TargetMode="External"/><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hyperlink" Target="https://www.biblestudytools.com/genesis/3-14.html" TargetMode="External"/><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hyperlink" Target="https://www.biblestudytools.com/genesis/3-14.html" TargetMode="External"/><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s://www.biblestudytools.com/genesis/3-14.html" TargetMode="External"/><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75BA665-AFD2-CBF3-1E14-CDC3C83E9438}"/>
              </a:ext>
            </a:extLst>
          </p:cNvPr>
          <p:cNvSpPr>
            <a:spLocks noGrp="1"/>
          </p:cNvSpPr>
          <p:nvPr>
            <p:ph sz="half" idx="1"/>
          </p:nvPr>
        </p:nvSpPr>
        <p:spPr>
          <a:xfrm>
            <a:off x="838200" y="1825625"/>
            <a:ext cx="3145221" cy="4351338"/>
          </a:xfrm>
        </p:spPr>
        <p:txBody>
          <a:bodyPr/>
          <a:lstStyle/>
          <a:p>
            <a:pPr marL="0" indent="0">
              <a:buNone/>
            </a:pPr>
            <a:endParaRPr lang="en-US">
              <a:solidFill>
                <a:srgbClr val="FFC000"/>
              </a:solidFill>
            </a:endParaRPr>
          </a:p>
          <a:p>
            <a:pPr marL="0" indent="0">
              <a:buNone/>
            </a:pPr>
            <a:r>
              <a:rPr lang="en-US">
                <a:solidFill>
                  <a:srgbClr val="FFC000"/>
                </a:solidFill>
              </a:rPr>
              <a:t>Ezekiel</a:t>
            </a:r>
          </a:p>
        </p:txBody>
      </p:sp>
      <p:sp>
        <p:nvSpPr>
          <p:cNvPr id="5" name="Content Placeholder 4">
            <a:extLst>
              <a:ext uri="{FF2B5EF4-FFF2-40B4-BE49-F238E27FC236}">
                <a16:creationId xmlns:a16="http://schemas.microsoft.com/office/drawing/2014/main" id="{1D2DC564-BBCD-509E-545C-FE8299E74D3F}"/>
              </a:ext>
            </a:extLst>
          </p:cNvPr>
          <p:cNvSpPr>
            <a:spLocks noGrp="1"/>
          </p:cNvSpPr>
          <p:nvPr>
            <p:ph sz="half" idx="2"/>
          </p:nvPr>
        </p:nvSpPr>
        <p:spPr>
          <a:xfrm>
            <a:off x="4135821" y="1822450"/>
            <a:ext cx="3694386" cy="4351338"/>
          </a:xfrm>
        </p:spPr>
        <p:txBody>
          <a:bodyPr/>
          <a:lstStyle/>
          <a:p>
            <a:pPr marL="0" indent="0">
              <a:buNone/>
            </a:pPr>
            <a:endParaRPr lang="en-US">
              <a:solidFill>
                <a:srgbClr val="FFC000"/>
              </a:solidFill>
            </a:endParaRPr>
          </a:p>
          <a:p>
            <a:pPr marL="0" indent="0">
              <a:buNone/>
            </a:pPr>
            <a:r>
              <a:rPr lang="en-US">
                <a:solidFill>
                  <a:srgbClr val="FFC000"/>
                </a:solidFill>
              </a:rPr>
              <a:t>Isaiah</a:t>
            </a:r>
          </a:p>
        </p:txBody>
      </p:sp>
      <p:pic>
        <p:nvPicPr>
          <p:cNvPr id="6" name="Picture 5">
            <a:extLst>
              <a:ext uri="{FF2B5EF4-FFF2-40B4-BE49-F238E27FC236}">
                <a16:creationId xmlns:a16="http://schemas.microsoft.com/office/drawing/2014/main" id="{8726D094-0660-3E49-EBD0-7DE920B3207C}"/>
              </a:ext>
            </a:extLst>
          </p:cNvPr>
          <p:cNvPicPr>
            <a:picLocks noChangeAspect="1"/>
          </p:cNvPicPr>
          <p:nvPr/>
        </p:nvPicPr>
        <p:blipFill>
          <a:blip r:embed="rId2"/>
          <a:stretch>
            <a:fillRect/>
          </a:stretch>
        </p:blipFill>
        <p:spPr>
          <a:xfrm>
            <a:off x="8113986" y="1822450"/>
            <a:ext cx="3239814" cy="4351338"/>
          </a:xfrm>
          <a:prstGeom prst="rect">
            <a:avLst/>
          </a:prstGeom>
        </p:spPr>
      </p:pic>
      <p:pic>
        <p:nvPicPr>
          <p:cNvPr id="7" name="Content Placeholder 4">
            <a:extLst>
              <a:ext uri="{FF2B5EF4-FFF2-40B4-BE49-F238E27FC236}">
                <a16:creationId xmlns:a16="http://schemas.microsoft.com/office/drawing/2014/main" id="{EA878FE3-967F-AA27-5552-5FCCE69EC10E}"/>
              </a:ext>
            </a:extLst>
          </p:cNvPr>
          <p:cNvPicPr>
            <a:picLocks noChangeAspect="1"/>
          </p:cNvPicPr>
          <p:nvPr/>
        </p:nvPicPr>
        <p:blipFill>
          <a:blip r:embed="rId3"/>
          <a:stretch>
            <a:fillRect/>
          </a:stretch>
        </p:blipFill>
        <p:spPr>
          <a:xfrm>
            <a:off x="7982607" y="3195780"/>
            <a:ext cx="3371193" cy="2978007"/>
          </a:xfrm>
          <a:prstGeom prst="rect">
            <a:avLst/>
          </a:prstGeom>
        </p:spPr>
      </p:pic>
      <p:pic>
        <p:nvPicPr>
          <p:cNvPr id="8" name="Picture 7">
            <a:extLst>
              <a:ext uri="{FF2B5EF4-FFF2-40B4-BE49-F238E27FC236}">
                <a16:creationId xmlns:a16="http://schemas.microsoft.com/office/drawing/2014/main" id="{5DBAB66A-969C-38C4-AF62-55E95C8F30DC}"/>
              </a:ext>
            </a:extLst>
          </p:cNvPr>
          <p:cNvPicPr>
            <a:picLocks noChangeAspect="1"/>
          </p:cNvPicPr>
          <p:nvPr/>
        </p:nvPicPr>
        <p:blipFill>
          <a:blip r:embed="rId4"/>
          <a:stretch>
            <a:fillRect/>
          </a:stretch>
        </p:blipFill>
        <p:spPr>
          <a:xfrm>
            <a:off x="4135821" y="3182682"/>
            <a:ext cx="3620813" cy="2978006"/>
          </a:xfrm>
          <a:prstGeom prst="rect">
            <a:avLst/>
          </a:prstGeom>
        </p:spPr>
      </p:pic>
      <p:sp>
        <p:nvSpPr>
          <p:cNvPr id="9" name="TextBox 8">
            <a:extLst>
              <a:ext uri="{FF2B5EF4-FFF2-40B4-BE49-F238E27FC236}">
                <a16:creationId xmlns:a16="http://schemas.microsoft.com/office/drawing/2014/main" id="{C6A51F02-6751-F573-B91F-BE3DA7BE5881}"/>
              </a:ext>
            </a:extLst>
          </p:cNvPr>
          <p:cNvSpPr txBox="1"/>
          <p:nvPr/>
        </p:nvSpPr>
        <p:spPr>
          <a:xfrm>
            <a:off x="8113986" y="1896341"/>
            <a:ext cx="1268723" cy="954107"/>
          </a:xfrm>
          <a:prstGeom prst="rect">
            <a:avLst/>
          </a:prstGeom>
          <a:noFill/>
        </p:spPr>
        <p:txBody>
          <a:bodyPr wrap="square" rtlCol="0">
            <a:spAutoFit/>
          </a:bodyPr>
          <a:lstStyle/>
          <a:p>
            <a:endParaRPr lang="en-US" sz="2800">
              <a:solidFill>
                <a:srgbClr val="FFC000"/>
              </a:solidFill>
            </a:endParaRPr>
          </a:p>
          <a:p>
            <a:r>
              <a:rPr lang="en-US" sz="2800">
                <a:solidFill>
                  <a:srgbClr val="FFC000"/>
                </a:solidFill>
              </a:rPr>
              <a:t>Jesus</a:t>
            </a:r>
          </a:p>
        </p:txBody>
      </p:sp>
      <p:pic>
        <p:nvPicPr>
          <p:cNvPr id="10" name="Picture 9">
            <a:extLst>
              <a:ext uri="{FF2B5EF4-FFF2-40B4-BE49-F238E27FC236}">
                <a16:creationId xmlns:a16="http://schemas.microsoft.com/office/drawing/2014/main" id="{E42A5780-BA79-0AD2-8BC9-B21FD4BCC5B1}"/>
              </a:ext>
            </a:extLst>
          </p:cNvPr>
          <p:cNvPicPr>
            <a:picLocks noChangeAspect="1"/>
          </p:cNvPicPr>
          <p:nvPr/>
        </p:nvPicPr>
        <p:blipFill>
          <a:blip r:embed="rId5"/>
          <a:stretch>
            <a:fillRect/>
          </a:stretch>
        </p:blipFill>
        <p:spPr>
          <a:xfrm>
            <a:off x="838200" y="3169585"/>
            <a:ext cx="3013842" cy="3004201"/>
          </a:xfrm>
          <a:prstGeom prst="rect">
            <a:avLst/>
          </a:prstGeom>
        </p:spPr>
      </p:pic>
      <p:grpSp>
        <p:nvGrpSpPr>
          <p:cNvPr id="17" name="Group 16">
            <a:extLst>
              <a:ext uri="{FF2B5EF4-FFF2-40B4-BE49-F238E27FC236}">
                <a16:creationId xmlns:a16="http://schemas.microsoft.com/office/drawing/2014/main" id="{C43AF5F2-C61A-25C5-EF00-425E80C986AA}"/>
              </a:ext>
            </a:extLst>
          </p:cNvPr>
          <p:cNvGrpSpPr/>
          <p:nvPr/>
        </p:nvGrpSpPr>
        <p:grpSpPr>
          <a:xfrm>
            <a:off x="740345" y="-487018"/>
            <a:ext cx="4137891" cy="3170099"/>
            <a:chOff x="729673" y="0"/>
            <a:chExt cx="4137891" cy="3170099"/>
          </a:xfrm>
        </p:grpSpPr>
        <p:sp>
          <p:nvSpPr>
            <p:cNvPr id="18" name="TextBox 17">
              <a:extLst>
                <a:ext uri="{FF2B5EF4-FFF2-40B4-BE49-F238E27FC236}">
                  <a16:creationId xmlns:a16="http://schemas.microsoft.com/office/drawing/2014/main" id="{7F0459D8-11C4-34D5-D884-D73ACBA3A36B}"/>
                </a:ext>
              </a:extLst>
            </p:cNvPr>
            <p:cNvSpPr txBox="1"/>
            <p:nvPr/>
          </p:nvSpPr>
          <p:spPr>
            <a:xfrm>
              <a:off x="729673" y="1538161"/>
              <a:ext cx="1348509" cy="923330"/>
            </a:xfrm>
            <a:prstGeom prst="rect">
              <a:avLst/>
            </a:prstGeom>
            <a:noFill/>
          </p:spPr>
          <p:txBody>
            <a:bodyPr wrap="square" rtlCol="0">
              <a:spAutoFit/>
            </a:bodyPr>
            <a:lstStyle/>
            <a:p>
              <a:r>
                <a:rPr lang="en-US" b="1">
                  <a:latin typeface="Goudy Old Style" panose="02020502050305020303" pitchFamily="18" charset="0"/>
                </a:rPr>
                <a:t>Prophecies to Jesus Christ</a:t>
              </a:r>
            </a:p>
          </p:txBody>
        </p:sp>
        <p:grpSp>
          <p:nvGrpSpPr>
            <p:cNvPr id="19" name="Group 18">
              <a:extLst>
                <a:ext uri="{FF2B5EF4-FFF2-40B4-BE49-F238E27FC236}">
                  <a16:creationId xmlns:a16="http://schemas.microsoft.com/office/drawing/2014/main" id="{1504A82E-E5AF-F355-9230-61F74254D947}"/>
                </a:ext>
              </a:extLst>
            </p:cNvPr>
            <p:cNvGrpSpPr/>
            <p:nvPr/>
          </p:nvGrpSpPr>
          <p:grpSpPr>
            <a:xfrm>
              <a:off x="1625601" y="0"/>
              <a:ext cx="3241963" cy="3170099"/>
              <a:chOff x="563419" y="55418"/>
              <a:chExt cx="3241963" cy="3170099"/>
            </a:xfrm>
          </p:grpSpPr>
          <p:sp>
            <p:nvSpPr>
              <p:cNvPr id="20" name="TextBox 19">
                <a:extLst>
                  <a:ext uri="{FF2B5EF4-FFF2-40B4-BE49-F238E27FC236}">
                    <a16:creationId xmlns:a16="http://schemas.microsoft.com/office/drawing/2014/main" id="{9B784820-5DE8-A209-9716-D72D7B9E7091}"/>
                  </a:ext>
                </a:extLst>
              </p:cNvPr>
              <p:cNvSpPr txBox="1"/>
              <p:nvPr/>
            </p:nvSpPr>
            <p:spPr>
              <a:xfrm>
                <a:off x="563419" y="55418"/>
                <a:ext cx="2789382" cy="3170099"/>
              </a:xfrm>
              <a:prstGeom prst="rect">
                <a:avLst/>
              </a:prstGeom>
              <a:noFill/>
            </p:spPr>
            <p:txBody>
              <a:bodyPr wrap="square" rtlCol="0">
                <a:spAutoFit/>
              </a:bodyPr>
              <a:lstStyle/>
              <a:p>
                <a:r>
                  <a:rPr lang="en-US" sz="20000" i="1">
                    <a:solidFill>
                      <a:srgbClr val="FFC000"/>
                    </a:solidFill>
                    <a:latin typeface="Goudy Old Style" panose="02020502050305020303" pitchFamily="18" charset="0"/>
                  </a:rPr>
                  <a:t>F</a:t>
                </a:r>
              </a:p>
            </p:txBody>
          </p:sp>
          <p:sp>
            <p:nvSpPr>
              <p:cNvPr id="21" name="TextBox 20">
                <a:extLst>
                  <a:ext uri="{FF2B5EF4-FFF2-40B4-BE49-F238E27FC236}">
                    <a16:creationId xmlns:a16="http://schemas.microsoft.com/office/drawing/2014/main" id="{F21B86CF-C6F3-D782-362D-D5B42047345F}"/>
                  </a:ext>
                </a:extLst>
              </p:cNvPr>
              <p:cNvSpPr txBox="1"/>
              <p:nvPr/>
            </p:nvSpPr>
            <p:spPr>
              <a:xfrm>
                <a:off x="1865745" y="1223528"/>
                <a:ext cx="1939637" cy="584775"/>
              </a:xfrm>
              <a:prstGeom prst="rect">
                <a:avLst/>
              </a:prstGeom>
              <a:noFill/>
            </p:spPr>
            <p:txBody>
              <a:bodyPr wrap="square" rtlCol="0">
                <a:spAutoFit/>
              </a:bodyPr>
              <a:lstStyle/>
              <a:p>
                <a:r>
                  <a:rPr lang="en-US" sz="3200" err="1">
                    <a:solidFill>
                      <a:srgbClr val="FFC000"/>
                    </a:solidFill>
                    <a:latin typeface="Goudy Old Style" panose="02020502050305020303" pitchFamily="18" charset="0"/>
                  </a:rPr>
                  <a:t>oretold</a:t>
                </a:r>
                <a:r>
                  <a:rPr lang="en-US" sz="3200">
                    <a:solidFill>
                      <a:srgbClr val="FFC000"/>
                    </a:solidFill>
                    <a:latin typeface="Goudy Old Style" panose="02020502050305020303" pitchFamily="18" charset="0"/>
                  </a:rPr>
                  <a:t> &amp;</a:t>
                </a:r>
                <a:endParaRPr lang="en-US" sz="3200">
                  <a:solidFill>
                    <a:srgbClr val="FFC000"/>
                  </a:solidFill>
                </a:endParaRPr>
              </a:p>
            </p:txBody>
          </p:sp>
          <p:sp>
            <p:nvSpPr>
              <p:cNvPr id="22" name="TextBox 21">
                <a:extLst>
                  <a:ext uri="{FF2B5EF4-FFF2-40B4-BE49-F238E27FC236}">
                    <a16:creationId xmlns:a16="http://schemas.microsoft.com/office/drawing/2014/main" id="{395D9012-291F-F74F-0C52-F5AFC9A0CA24}"/>
                  </a:ext>
                </a:extLst>
              </p:cNvPr>
              <p:cNvSpPr txBox="1"/>
              <p:nvPr/>
            </p:nvSpPr>
            <p:spPr>
              <a:xfrm>
                <a:off x="1302328" y="1932134"/>
                <a:ext cx="2050473" cy="584775"/>
              </a:xfrm>
              <a:prstGeom prst="rect">
                <a:avLst/>
              </a:prstGeom>
              <a:noFill/>
            </p:spPr>
            <p:txBody>
              <a:bodyPr wrap="square" rtlCol="0">
                <a:spAutoFit/>
              </a:bodyPr>
              <a:lstStyle/>
              <a:p>
                <a:r>
                  <a:rPr lang="en-US" sz="3200" err="1">
                    <a:solidFill>
                      <a:srgbClr val="FFC000"/>
                    </a:solidFill>
                    <a:latin typeface="Goudy Old Style" panose="02020502050305020303" pitchFamily="18" charset="0"/>
                  </a:rPr>
                  <a:t>ulfilled</a:t>
                </a:r>
                <a:endParaRPr lang="en-US" sz="3200">
                  <a:solidFill>
                    <a:srgbClr val="FFC000"/>
                  </a:solidFill>
                  <a:latin typeface="Goudy Old Style" panose="02020502050305020303" pitchFamily="18" charset="0"/>
                </a:endParaRPr>
              </a:p>
            </p:txBody>
          </p:sp>
        </p:grpSp>
      </p:grpSp>
    </p:spTree>
    <p:extLst>
      <p:ext uri="{BB962C8B-B14F-4D97-AF65-F5344CB8AC3E}">
        <p14:creationId xmlns:p14="http://schemas.microsoft.com/office/powerpoint/2010/main" val="29147998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10</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641350"/>
            <a:ext cx="9897533" cy="5570756"/>
          </a:xfrm>
          <a:prstGeom prst="rect">
            <a:avLst/>
          </a:prstGeom>
          <a:noFill/>
        </p:spPr>
        <p:txBody>
          <a:bodyPr wrap="square" rtlCol="0">
            <a:spAutoFit/>
          </a:bodyPr>
          <a:lstStyle/>
          <a:p>
            <a:r>
              <a:rPr lang="en-US" sz="4000" u="sng" dirty="0"/>
              <a:t>Messenger</a:t>
            </a:r>
          </a:p>
          <a:p>
            <a:endParaRPr lang="en-US" sz="3200" dirty="0">
              <a:hlinkClick r:id="rId3"/>
            </a:endParaRPr>
          </a:p>
          <a:p>
            <a:r>
              <a:rPr lang="en-US" sz="2800" dirty="0"/>
              <a:t>1 “I will send my messenger, who will prepare the way before me. Then suddenly the Lord you are seeking will come to his temple; the messenger of the covenant, whom you desire, will come,” says the LORD Almighty.</a:t>
            </a:r>
          </a:p>
          <a:p>
            <a:endParaRPr lang="en-US" sz="2800" dirty="0"/>
          </a:p>
          <a:p>
            <a:r>
              <a:rPr lang="en-US" sz="2800" dirty="0"/>
              <a:t>2 But who can endure the day of his coming? Who can stand when he appears? For he will be like a refiner’s fire or a launderer’s soap.</a:t>
            </a:r>
          </a:p>
          <a:p>
            <a:r>
              <a:rPr lang="en-US" sz="2800" dirty="0"/>
              <a:t>Malachi 3</a:t>
            </a:r>
            <a:endParaRPr lang="en-US" sz="3200" dirty="0"/>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300046188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11</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320675"/>
            <a:ext cx="9897533" cy="6432530"/>
          </a:xfrm>
          <a:prstGeom prst="rect">
            <a:avLst/>
          </a:prstGeom>
          <a:noFill/>
        </p:spPr>
        <p:txBody>
          <a:bodyPr wrap="square" rtlCol="0">
            <a:spAutoFit/>
          </a:bodyPr>
          <a:lstStyle/>
          <a:p>
            <a:r>
              <a:rPr lang="en-US" sz="4000" u="sng" dirty="0"/>
              <a:t>Messenger</a:t>
            </a:r>
          </a:p>
          <a:p>
            <a:endParaRPr lang="en-US" sz="3200" dirty="0">
              <a:hlinkClick r:id="rId3"/>
            </a:endParaRPr>
          </a:p>
          <a:p>
            <a:r>
              <a:rPr lang="en-US" sz="2800" dirty="0"/>
              <a:t>3 A voice of one calling: “In the wilderness prepare the way for the LORD ; make straight in the desert a highway for our God.</a:t>
            </a:r>
          </a:p>
          <a:p>
            <a:endParaRPr lang="en-US" sz="2800" dirty="0"/>
          </a:p>
          <a:p>
            <a:r>
              <a:rPr lang="en-US" sz="2800" dirty="0"/>
              <a:t>4 Every valley shall be raised up, every mountain and hill made low; the rough ground shall become level, the rugged places a plain.</a:t>
            </a:r>
          </a:p>
          <a:p>
            <a:endParaRPr lang="en-US" sz="2800" dirty="0"/>
          </a:p>
          <a:p>
            <a:r>
              <a:rPr lang="en-US" sz="2800" dirty="0"/>
              <a:t>5 And the glory of the LORD will be revealed, and all people will see it together. For the mouth of the LORD has spoken.”</a:t>
            </a:r>
            <a:endParaRPr lang="en-US" sz="3200" dirty="0"/>
          </a:p>
          <a:p>
            <a:r>
              <a:rPr lang="en-US" sz="3200" dirty="0"/>
              <a:t>Isaiah 40</a:t>
            </a:r>
            <a:endParaRPr lang="en-US" sz="2800" dirty="0"/>
          </a:p>
        </p:txBody>
      </p:sp>
    </p:spTree>
    <p:extLst>
      <p:ext uri="{BB962C8B-B14F-4D97-AF65-F5344CB8AC3E}">
        <p14:creationId xmlns:p14="http://schemas.microsoft.com/office/powerpoint/2010/main" val="323635056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12</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641350"/>
            <a:ext cx="9897533" cy="6063198"/>
          </a:xfrm>
          <a:prstGeom prst="rect">
            <a:avLst/>
          </a:prstGeom>
          <a:noFill/>
        </p:spPr>
        <p:txBody>
          <a:bodyPr wrap="square" rtlCol="0">
            <a:spAutoFit/>
          </a:bodyPr>
          <a:lstStyle/>
          <a:p>
            <a:r>
              <a:rPr lang="en-US" sz="4000" u="sng" dirty="0"/>
              <a:t>Messenger - Fulfilled</a:t>
            </a:r>
          </a:p>
          <a:p>
            <a:endParaRPr lang="en-US" sz="3200" dirty="0">
              <a:hlinkClick r:id="rId3"/>
            </a:endParaRPr>
          </a:p>
          <a:p>
            <a:r>
              <a:rPr lang="en-US" sz="2800" dirty="0"/>
              <a:t>2 as it is written in Isaiah the prophet: “I will send my messenger ahead of you, who will prepare your way” —</a:t>
            </a:r>
          </a:p>
          <a:p>
            <a:endParaRPr lang="en-US" sz="2800" dirty="0"/>
          </a:p>
          <a:p>
            <a:r>
              <a:rPr lang="en-US" sz="2800" dirty="0"/>
              <a:t>3 “a voice of one calling in the wilderness, ‘Prepare the way for the Lord, make straight paths for him.’ ”</a:t>
            </a:r>
          </a:p>
          <a:p>
            <a:endParaRPr lang="en-US" sz="2800" dirty="0"/>
          </a:p>
          <a:p>
            <a:r>
              <a:rPr lang="en-US" sz="2800" dirty="0"/>
              <a:t>4 And so John the Baptist appeared in the wilderness, preaching a baptism of repentance for the forgiveness of sins.</a:t>
            </a:r>
          </a:p>
          <a:p>
            <a:r>
              <a:rPr lang="en-US" sz="2800" dirty="0"/>
              <a:t>Mark 1</a:t>
            </a:r>
            <a:endParaRPr lang="en-US" sz="3200" dirty="0"/>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121457691"/>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13</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641350"/>
            <a:ext cx="9897533" cy="4708981"/>
          </a:xfrm>
          <a:prstGeom prst="rect">
            <a:avLst/>
          </a:prstGeom>
          <a:noFill/>
        </p:spPr>
        <p:txBody>
          <a:bodyPr wrap="square" rtlCol="0">
            <a:spAutoFit/>
          </a:bodyPr>
          <a:lstStyle/>
          <a:p>
            <a:r>
              <a:rPr lang="en-US" sz="4000" u="sng" dirty="0"/>
              <a:t>Messenger - Fulfilled</a:t>
            </a:r>
          </a:p>
          <a:p>
            <a:endParaRPr lang="en-US" sz="3200" dirty="0">
              <a:hlinkClick r:id="rId3"/>
            </a:endParaRPr>
          </a:p>
          <a:p>
            <a:r>
              <a:rPr lang="en-US" sz="2800" dirty="0"/>
              <a:t>5 The whole Judean countryside and all the people of Jerusalem went out to him. Confessing their sins, they were baptized by him in the Jordan River.</a:t>
            </a:r>
          </a:p>
          <a:p>
            <a:endParaRPr lang="en-US" sz="2800" dirty="0"/>
          </a:p>
          <a:p>
            <a:r>
              <a:rPr lang="en-US" sz="2800" dirty="0"/>
              <a:t>6 John wore clothing made of camel’s hair, with a leather belt around his waist, and he ate locusts and wild honey.</a:t>
            </a:r>
          </a:p>
          <a:p>
            <a:r>
              <a:rPr lang="en-US" sz="2800" dirty="0"/>
              <a:t>Mark 1</a:t>
            </a:r>
            <a:endParaRPr lang="en-US" sz="3200" dirty="0"/>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362500429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14</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641350"/>
            <a:ext cx="9897533" cy="4708981"/>
          </a:xfrm>
          <a:prstGeom prst="rect">
            <a:avLst/>
          </a:prstGeom>
          <a:noFill/>
        </p:spPr>
        <p:txBody>
          <a:bodyPr wrap="square" rtlCol="0">
            <a:spAutoFit/>
          </a:bodyPr>
          <a:lstStyle/>
          <a:p>
            <a:r>
              <a:rPr lang="en-US" sz="4000" u="sng" dirty="0"/>
              <a:t>Messenger - Fulfilled</a:t>
            </a:r>
          </a:p>
          <a:p>
            <a:endParaRPr lang="en-US" sz="3200" dirty="0">
              <a:hlinkClick r:id="rId3"/>
            </a:endParaRPr>
          </a:p>
          <a:p>
            <a:r>
              <a:rPr lang="en-US" sz="2800" dirty="0"/>
              <a:t>7 And this was his message: “After me comes the one more powerful than I, the straps of whose sandals I am not worthy to stoop down and untie.</a:t>
            </a:r>
          </a:p>
          <a:p>
            <a:endParaRPr lang="en-US" sz="2800" dirty="0"/>
          </a:p>
          <a:p>
            <a:r>
              <a:rPr lang="en-US" sz="2800" dirty="0"/>
              <a:t>8 I baptize you with water, but he will baptize you with the Holy Spirit.”</a:t>
            </a:r>
          </a:p>
          <a:p>
            <a:r>
              <a:rPr lang="en-US" sz="2800" dirty="0"/>
              <a:t>Mark 1</a:t>
            </a:r>
            <a:endParaRPr lang="en-US" sz="3200" dirty="0"/>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2983092561"/>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15</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320675"/>
            <a:ext cx="9897533" cy="5139869"/>
          </a:xfrm>
          <a:prstGeom prst="rect">
            <a:avLst/>
          </a:prstGeom>
          <a:noFill/>
        </p:spPr>
        <p:txBody>
          <a:bodyPr wrap="square" rtlCol="0">
            <a:spAutoFit/>
          </a:bodyPr>
          <a:lstStyle/>
          <a:p>
            <a:r>
              <a:rPr lang="en-US" sz="4000" u="sng" dirty="0"/>
              <a:t>Jesus </a:t>
            </a:r>
            <a:r>
              <a:rPr lang="en-US" sz="4000" u="sng" dirty="0" err="1"/>
              <a:t>Annointed</a:t>
            </a:r>
            <a:r>
              <a:rPr lang="en-US" sz="4000" u="sng" dirty="0"/>
              <a:t> with the Spirit</a:t>
            </a:r>
          </a:p>
          <a:p>
            <a:endParaRPr lang="en-US" sz="3200" dirty="0">
              <a:hlinkClick r:id="rId3"/>
            </a:endParaRPr>
          </a:p>
          <a:p>
            <a:r>
              <a:rPr lang="en-US" sz="2800" dirty="0"/>
              <a:t>1 The Spirit of the Sovereign LORD is on me, because the LORD has anointed me to proclaim good news to the poor. He has sent me to bind up the brokenhearted, to proclaim freedom for the captives and release from darkness for the prisoners,</a:t>
            </a:r>
          </a:p>
          <a:p>
            <a:endParaRPr lang="en-US" sz="2800" dirty="0"/>
          </a:p>
          <a:p>
            <a:r>
              <a:rPr lang="en-US" sz="2800" dirty="0"/>
              <a:t>2 to proclaim the year of the LORD’s favor and the day of vengeance of our God, to comfort all who mourn,</a:t>
            </a:r>
          </a:p>
          <a:p>
            <a:r>
              <a:rPr lang="en-US" sz="3200" dirty="0"/>
              <a:t>Isaiah 61</a:t>
            </a:r>
            <a:endParaRPr lang="en-US" sz="2800" dirty="0"/>
          </a:p>
        </p:txBody>
      </p:sp>
    </p:spTree>
    <p:extLst>
      <p:ext uri="{BB962C8B-B14F-4D97-AF65-F5344CB8AC3E}">
        <p14:creationId xmlns:p14="http://schemas.microsoft.com/office/powerpoint/2010/main" val="1160495528"/>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16</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320675"/>
            <a:ext cx="9897533" cy="3847207"/>
          </a:xfrm>
          <a:prstGeom prst="rect">
            <a:avLst/>
          </a:prstGeom>
          <a:noFill/>
        </p:spPr>
        <p:txBody>
          <a:bodyPr wrap="square" rtlCol="0">
            <a:spAutoFit/>
          </a:bodyPr>
          <a:lstStyle/>
          <a:p>
            <a:r>
              <a:rPr lang="en-US" sz="4000" u="sng" dirty="0"/>
              <a:t>Jesus </a:t>
            </a:r>
            <a:r>
              <a:rPr lang="en-US" sz="4000" u="sng" dirty="0" err="1"/>
              <a:t>Annointed</a:t>
            </a:r>
            <a:r>
              <a:rPr lang="en-US" sz="4000" u="sng" dirty="0"/>
              <a:t> with the Spirit</a:t>
            </a:r>
          </a:p>
          <a:p>
            <a:endParaRPr lang="en-US" sz="3200" dirty="0">
              <a:hlinkClick r:id="rId3"/>
            </a:endParaRPr>
          </a:p>
          <a:p>
            <a:r>
              <a:rPr lang="en-US" sz="2800" dirty="0"/>
              <a:t>3 and provide for those who grieve in Zion— to bestow on them a crown of beauty instead of ashes, the oil of joy instead of mourning, and a garment of praise instead of a spirit of despair. They will be called oaks of righteousness, a planting of the LORD for the display of his splendor.</a:t>
            </a:r>
          </a:p>
          <a:p>
            <a:r>
              <a:rPr lang="en-US" sz="3200" dirty="0"/>
              <a:t>Isaiah 61</a:t>
            </a:r>
            <a:endParaRPr lang="en-US" sz="2800" dirty="0"/>
          </a:p>
        </p:txBody>
      </p:sp>
    </p:spTree>
    <p:extLst>
      <p:ext uri="{BB962C8B-B14F-4D97-AF65-F5344CB8AC3E}">
        <p14:creationId xmlns:p14="http://schemas.microsoft.com/office/powerpoint/2010/main" val="3132880483"/>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17</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320675"/>
            <a:ext cx="9897533" cy="5570756"/>
          </a:xfrm>
          <a:prstGeom prst="rect">
            <a:avLst/>
          </a:prstGeom>
          <a:noFill/>
        </p:spPr>
        <p:txBody>
          <a:bodyPr wrap="square" rtlCol="0">
            <a:spAutoFit/>
          </a:bodyPr>
          <a:lstStyle/>
          <a:p>
            <a:r>
              <a:rPr lang="en-US" sz="4000" u="sng" dirty="0"/>
              <a:t>Jesus </a:t>
            </a:r>
            <a:r>
              <a:rPr lang="en-US" sz="4000" u="sng" dirty="0" err="1"/>
              <a:t>Annointed</a:t>
            </a:r>
            <a:r>
              <a:rPr lang="en-US" sz="4000" u="sng" dirty="0"/>
              <a:t> with the Spirit - Fulfilled</a:t>
            </a:r>
          </a:p>
          <a:p>
            <a:endParaRPr lang="en-US" sz="3200" dirty="0">
              <a:hlinkClick r:id="rId3"/>
            </a:endParaRPr>
          </a:p>
          <a:p>
            <a:r>
              <a:rPr lang="en-US" sz="2800" dirty="0"/>
              <a:t>14 Jesus returned to Galilee in the power of the Spirit, and news about him spread through the whole countryside.</a:t>
            </a:r>
          </a:p>
          <a:p>
            <a:endParaRPr lang="en-US" sz="2800" dirty="0"/>
          </a:p>
          <a:p>
            <a:r>
              <a:rPr lang="en-US" sz="2800" dirty="0"/>
              <a:t>15 He was teaching in their synagogues, and everyone praised him.</a:t>
            </a:r>
          </a:p>
          <a:p>
            <a:endParaRPr lang="en-US" sz="2800" dirty="0"/>
          </a:p>
          <a:p>
            <a:r>
              <a:rPr lang="en-US" sz="2800" dirty="0"/>
              <a:t>16 He went to Nazareth, where he had been brought up, and on the Sabbath day he went into the synagogue, as was his custom. He stood up to read,</a:t>
            </a:r>
          </a:p>
          <a:p>
            <a:r>
              <a:rPr lang="en-US" sz="3200" dirty="0"/>
              <a:t>Luke 4</a:t>
            </a:r>
            <a:endParaRPr lang="en-US" sz="2800" dirty="0"/>
          </a:p>
        </p:txBody>
      </p:sp>
    </p:spTree>
    <p:extLst>
      <p:ext uri="{BB962C8B-B14F-4D97-AF65-F5344CB8AC3E}">
        <p14:creationId xmlns:p14="http://schemas.microsoft.com/office/powerpoint/2010/main" val="312230866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18</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320675"/>
            <a:ext cx="9897533" cy="4708981"/>
          </a:xfrm>
          <a:prstGeom prst="rect">
            <a:avLst/>
          </a:prstGeom>
          <a:noFill/>
        </p:spPr>
        <p:txBody>
          <a:bodyPr wrap="square" rtlCol="0">
            <a:spAutoFit/>
          </a:bodyPr>
          <a:lstStyle/>
          <a:p>
            <a:r>
              <a:rPr lang="en-US" sz="4000" u="sng" dirty="0"/>
              <a:t>Jesus </a:t>
            </a:r>
            <a:r>
              <a:rPr lang="en-US" sz="4000" u="sng" dirty="0" err="1"/>
              <a:t>Annointed</a:t>
            </a:r>
            <a:r>
              <a:rPr lang="en-US" sz="4000" u="sng" dirty="0"/>
              <a:t> with the Spirit - Fulfilled</a:t>
            </a:r>
          </a:p>
          <a:p>
            <a:endParaRPr lang="en-US" sz="3200" dirty="0">
              <a:hlinkClick r:id="rId3"/>
            </a:endParaRPr>
          </a:p>
          <a:p>
            <a:r>
              <a:rPr lang="en-US" sz="2800" dirty="0"/>
              <a:t>17 and the scroll of the prophet Isaiah was handed to him. Unrolling it, he found the place where it is written:</a:t>
            </a:r>
          </a:p>
          <a:p>
            <a:endParaRPr lang="en-US" sz="2800" dirty="0"/>
          </a:p>
          <a:p>
            <a:r>
              <a:rPr lang="en-US" sz="2800" dirty="0"/>
              <a:t>18 “The Spirit of the Lord is on me, because he has anointed me to proclaim good news to the poor. He has sent me to proclaim freedom for the prisoners and recovery of sight for the blind, to set the oppressed free,</a:t>
            </a:r>
          </a:p>
          <a:p>
            <a:r>
              <a:rPr lang="en-US" sz="3200" dirty="0"/>
              <a:t>Luke 4</a:t>
            </a:r>
            <a:endParaRPr lang="en-US" sz="2800" dirty="0"/>
          </a:p>
        </p:txBody>
      </p:sp>
    </p:spTree>
    <p:extLst>
      <p:ext uri="{BB962C8B-B14F-4D97-AF65-F5344CB8AC3E}">
        <p14:creationId xmlns:p14="http://schemas.microsoft.com/office/powerpoint/2010/main" val="4070859631"/>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19</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320675"/>
            <a:ext cx="9897533" cy="5139869"/>
          </a:xfrm>
          <a:prstGeom prst="rect">
            <a:avLst/>
          </a:prstGeom>
          <a:noFill/>
        </p:spPr>
        <p:txBody>
          <a:bodyPr wrap="square" rtlCol="0">
            <a:spAutoFit/>
          </a:bodyPr>
          <a:lstStyle/>
          <a:p>
            <a:r>
              <a:rPr lang="en-US" sz="4000" u="sng" dirty="0"/>
              <a:t>Jesus </a:t>
            </a:r>
            <a:r>
              <a:rPr lang="en-US" sz="4000" u="sng" dirty="0" err="1"/>
              <a:t>Annointed</a:t>
            </a:r>
            <a:r>
              <a:rPr lang="en-US" sz="4000" u="sng" dirty="0"/>
              <a:t> with the Spirit - Fulfilled</a:t>
            </a:r>
          </a:p>
          <a:p>
            <a:endParaRPr lang="en-US" sz="3200" dirty="0">
              <a:hlinkClick r:id="rId3"/>
            </a:endParaRPr>
          </a:p>
          <a:p>
            <a:r>
              <a:rPr lang="en-US" sz="2800" dirty="0"/>
              <a:t>19 to proclaim the year of the Lord’s favor.”</a:t>
            </a:r>
          </a:p>
          <a:p>
            <a:endParaRPr lang="en-US" sz="2800" dirty="0"/>
          </a:p>
          <a:p>
            <a:r>
              <a:rPr lang="en-US" sz="2800" dirty="0"/>
              <a:t>20 Then he rolled up the scroll, gave it back to the attendant and sat down. The eyes of everyone in the synagogue were fastened on him.</a:t>
            </a:r>
          </a:p>
          <a:p>
            <a:endParaRPr lang="en-US" sz="2800" dirty="0"/>
          </a:p>
          <a:p>
            <a:r>
              <a:rPr lang="en-US" sz="2800" dirty="0"/>
              <a:t>21 He began by saying to them, “Today this scripture is fulfilled in your hearing.”</a:t>
            </a:r>
          </a:p>
          <a:p>
            <a:r>
              <a:rPr lang="en-US" sz="3200" dirty="0"/>
              <a:t>Luke 4</a:t>
            </a:r>
            <a:endParaRPr lang="en-US" sz="2800" dirty="0"/>
          </a:p>
        </p:txBody>
      </p:sp>
    </p:spTree>
    <p:extLst>
      <p:ext uri="{BB962C8B-B14F-4D97-AF65-F5344CB8AC3E}">
        <p14:creationId xmlns:p14="http://schemas.microsoft.com/office/powerpoint/2010/main" val="227505067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2"/>
          <p:cNvSpPr>
            <a:spLocks noChangeArrowheads="1"/>
          </p:cNvSpPr>
          <p:nvPr/>
        </p:nvSpPr>
        <p:spPr bwMode="auto">
          <a:xfrm>
            <a:off x="3609975" y="3200400"/>
            <a:ext cx="50292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866" tIns="33338" rIns="67866" bIns="33338"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eaLnBrk="1" hangingPunct="1"/>
            <a:endParaRPr lang="en-US" altLang="en-US">
              <a:latin typeface="Arial" charset="0"/>
              <a:cs typeface="Arial" charset="0"/>
            </a:endParaRPr>
          </a:p>
        </p:txBody>
      </p:sp>
      <p:sp>
        <p:nvSpPr>
          <p:cNvPr id="3077" name="TextBox 1"/>
          <p:cNvSpPr txBox="1">
            <a:spLocks noChangeArrowheads="1"/>
          </p:cNvSpPr>
          <p:nvPr/>
        </p:nvSpPr>
        <p:spPr bwMode="auto">
          <a:xfrm>
            <a:off x="991507" y="458109"/>
            <a:ext cx="8007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altLang="en-US" sz="3600" b="1" i="1">
                <a:latin typeface="+mj-lt"/>
                <a:cs typeface="Arial" charset="0"/>
              </a:rPr>
              <a:t>FBC Liberty Small Group</a:t>
            </a:r>
          </a:p>
        </p:txBody>
      </p:sp>
      <p:sp>
        <p:nvSpPr>
          <p:cNvPr id="6" name="Rectangle 2"/>
          <p:cNvSpPr txBox="1">
            <a:spLocks noChangeArrowheads="1"/>
          </p:cNvSpPr>
          <p:nvPr/>
        </p:nvSpPr>
        <p:spPr bwMode="auto">
          <a:xfrm>
            <a:off x="508000" y="1470212"/>
            <a:ext cx="7224272" cy="4256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7866" tIns="33338" rIns="67866" bIns="33338" anchor="ctr"/>
          <a:lstStyle>
            <a:lvl1pPr algn="l" rtl="0" eaLnBrk="0" fontAlgn="base" hangingPunct="0">
              <a:spcBef>
                <a:spcPct val="0"/>
              </a:spcBef>
              <a:spcAft>
                <a:spcPct val="0"/>
              </a:spcAft>
              <a:defRPr sz="4000" b="1" i="1">
                <a:solidFill>
                  <a:schemeClr val="tx2"/>
                </a:solidFill>
                <a:latin typeface="+mj-lt"/>
                <a:ea typeface="+mj-ea"/>
                <a:cs typeface="+mj-cs"/>
              </a:defRPr>
            </a:lvl1pPr>
            <a:lvl2pPr algn="l" rtl="0" eaLnBrk="0" fontAlgn="base" hangingPunct="0">
              <a:spcBef>
                <a:spcPct val="0"/>
              </a:spcBef>
              <a:spcAft>
                <a:spcPct val="0"/>
              </a:spcAft>
              <a:defRPr sz="4000" b="1" i="1">
                <a:solidFill>
                  <a:schemeClr val="tx2"/>
                </a:solidFill>
                <a:latin typeface="Arial" charset="0"/>
              </a:defRPr>
            </a:lvl2pPr>
            <a:lvl3pPr algn="l" rtl="0" eaLnBrk="0" fontAlgn="base" hangingPunct="0">
              <a:spcBef>
                <a:spcPct val="0"/>
              </a:spcBef>
              <a:spcAft>
                <a:spcPct val="0"/>
              </a:spcAft>
              <a:defRPr sz="4000" b="1" i="1">
                <a:solidFill>
                  <a:schemeClr val="tx2"/>
                </a:solidFill>
                <a:latin typeface="Arial" charset="0"/>
              </a:defRPr>
            </a:lvl3pPr>
            <a:lvl4pPr algn="l" rtl="0" eaLnBrk="0" fontAlgn="base" hangingPunct="0">
              <a:spcBef>
                <a:spcPct val="0"/>
              </a:spcBef>
              <a:spcAft>
                <a:spcPct val="0"/>
              </a:spcAft>
              <a:defRPr sz="4000" b="1" i="1">
                <a:solidFill>
                  <a:schemeClr val="tx2"/>
                </a:solidFill>
                <a:latin typeface="Arial" charset="0"/>
              </a:defRPr>
            </a:lvl4pPr>
            <a:lvl5pPr algn="l" rtl="0" eaLnBrk="0" fontAlgn="base" hangingPunct="0">
              <a:spcBef>
                <a:spcPct val="0"/>
              </a:spcBef>
              <a:spcAft>
                <a:spcPct val="0"/>
              </a:spcAft>
              <a:defRPr sz="4000" b="1" i="1">
                <a:solidFill>
                  <a:schemeClr val="tx2"/>
                </a:solidFill>
                <a:latin typeface="Arial" charset="0"/>
              </a:defRPr>
            </a:lvl5pPr>
            <a:lvl6pPr marL="457200" algn="l" rtl="0" fontAlgn="base">
              <a:spcBef>
                <a:spcPct val="0"/>
              </a:spcBef>
              <a:spcAft>
                <a:spcPct val="0"/>
              </a:spcAft>
              <a:defRPr sz="4000" b="1" i="1">
                <a:solidFill>
                  <a:schemeClr val="tx2"/>
                </a:solidFill>
                <a:latin typeface="Arial" charset="0"/>
              </a:defRPr>
            </a:lvl6pPr>
            <a:lvl7pPr marL="914400" algn="l" rtl="0" fontAlgn="base">
              <a:spcBef>
                <a:spcPct val="0"/>
              </a:spcBef>
              <a:spcAft>
                <a:spcPct val="0"/>
              </a:spcAft>
              <a:defRPr sz="4000" b="1" i="1">
                <a:solidFill>
                  <a:schemeClr val="tx2"/>
                </a:solidFill>
                <a:latin typeface="Arial" charset="0"/>
              </a:defRPr>
            </a:lvl7pPr>
            <a:lvl8pPr marL="1371600" algn="l" rtl="0" fontAlgn="base">
              <a:spcBef>
                <a:spcPct val="0"/>
              </a:spcBef>
              <a:spcAft>
                <a:spcPct val="0"/>
              </a:spcAft>
              <a:defRPr sz="4000" b="1" i="1">
                <a:solidFill>
                  <a:schemeClr val="tx2"/>
                </a:solidFill>
                <a:latin typeface="Arial" charset="0"/>
              </a:defRPr>
            </a:lvl8pPr>
            <a:lvl9pPr marL="1828800" algn="l" rtl="0" fontAlgn="base">
              <a:spcBef>
                <a:spcPct val="0"/>
              </a:spcBef>
              <a:spcAft>
                <a:spcPct val="0"/>
              </a:spcAft>
              <a:defRPr sz="4000" b="1" i="1">
                <a:solidFill>
                  <a:schemeClr val="tx2"/>
                </a:solidFill>
                <a:latin typeface="Arial" charset="0"/>
              </a:defRPr>
            </a:lvl9pPr>
          </a:lstStyle>
          <a:p>
            <a:pPr algn="ctr" eaLnBrk="1" hangingPunct="1">
              <a:defRPr/>
            </a:pPr>
            <a:endParaRPr lang="en-US" altLang="en-US" sz="5400" i="0" kern="0" dirty="0">
              <a:solidFill>
                <a:schemeClr val="tx1"/>
              </a:solidFill>
              <a:latin typeface="+mn-lt"/>
            </a:endParaRPr>
          </a:p>
          <a:p>
            <a:pPr algn="ctr" eaLnBrk="1" hangingPunct="1">
              <a:defRPr/>
            </a:pPr>
            <a:r>
              <a:rPr lang="en-US" altLang="en-US" sz="5400" i="0" kern="0" dirty="0">
                <a:solidFill>
                  <a:schemeClr val="tx1"/>
                </a:solidFill>
                <a:latin typeface="+mn-lt"/>
              </a:rPr>
              <a:t>The Ministry of Jesus</a:t>
            </a:r>
          </a:p>
          <a:p>
            <a:pPr algn="ctr" eaLnBrk="1" hangingPunct="1">
              <a:defRPr/>
            </a:pPr>
            <a:endParaRPr lang="en-US" altLang="en-US" sz="5400" i="0" kern="0" dirty="0">
              <a:solidFill>
                <a:schemeClr val="tx1"/>
              </a:solidFill>
              <a:latin typeface="+mn-lt"/>
            </a:endParaRPr>
          </a:p>
          <a:p>
            <a:pPr algn="ctr" eaLnBrk="1" hangingPunct="1">
              <a:defRPr/>
            </a:pPr>
            <a:r>
              <a:rPr lang="en-US" altLang="en-US" i="0" kern="0" dirty="0">
                <a:solidFill>
                  <a:schemeClr val="tx1"/>
                </a:solidFill>
                <a:latin typeface="+mn-lt"/>
              </a:rPr>
              <a:t>Session #8     June 14, 2026</a:t>
            </a:r>
          </a:p>
          <a:p>
            <a:pPr algn="ctr" eaLnBrk="1" hangingPunct="1">
              <a:defRPr/>
            </a:pPr>
            <a:r>
              <a:rPr lang="en-US" altLang="en-US" i="0" kern="0" dirty="0">
                <a:solidFill>
                  <a:schemeClr val="tx1"/>
                </a:solidFill>
                <a:latin typeface="+mn-lt"/>
              </a:rPr>
              <a:t> </a:t>
            </a:r>
            <a:endParaRPr lang="en-US" altLang="en-US" sz="3075" kern="0" dirty="0">
              <a:solidFill>
                <a:schemeClr val="tx1"/>
              </a:solidFill>
            </a:endParaRPr>
          </a:p>
        </p:txBody>
      </p:sp>
      <p:grpSp>
        <p:nvGrpSpPr>
          <p:cNvPr id="2" name="Group 1">
            <a:extLst>
              <a:ext uri="{FF2B5EF4-FFF2-40B4-BE49-F238E27FC236}">
                <a16:creationId xmlns:a16="http://schemas.microsoft.com/office/drawing/2014/main" id="{498A9289-8DC0-2408-65E0-AF7AAF4DF0CA}"/>
              </a:ext>
            </a:extLst>
          </p:cNvPr>
          <p:cNvGrpSpPr/>
          <p:nvPr/>
        </p:nvGrpSpPr>
        <p:grpSpPr>
          <a:xfrm>
            <a:off x="7732272" y="0"/>
            <a:ext cx="4137891" cy="3170099"/>
            <a:chOff x="729673" y="0"/>
            <a:chExt cx="4137891" cy="3170099"/>
          </a:xfrm>
        </p:grpSpPr>
        <p:sp>
          <p:nvSpPr>
            <p:cNvPr id="3" name="TextBox 2">
              <a:extLst>
                <a:ext uri="{FF2B5EF4-FFF2-40B4-BE49-F238E27FC236}">
                  <a16:creationId xmlns:a16="http://schemas.microsoft.com/office/drawing/2014/main" id="{D6641CFA-1D28-82B4-FDA9-03A5B3C698CA}"/>
                </a:ext>
              </a:extLst>
            </p:cNvPr>
            <p:cNvSpPr txBox="1"/>
            <p:nvPr/>
          </p:nvSpPr>
          <p:spPr>
            <a:xfrm>
              <a:off x="729673" y="1538161"/>
              <a:ext cx="1348509" cy="923330"/>
            </a:xfrm>
            <a:prstGeom prst="rect">
              <a:avLst/>
            </a:prstGeom>
            <a:noFill/>
          </p:spPr>
          <p:txBody>
            <a:bodyPr wrap="square" rtlCol="0">
              <a:spAutoFit/>
            </a:bodyPr>
            <a:lstStyle/>
            <a:p>
              <a:r>
                <a:rPr lang="en-US" b="1">
                  <a:latin typeface="Goudy Old Style" panose="02020502050305020303" pitchFamily="18" charset="0"/>
                </a:rPr>
                <a:t>Prophecies to Jesus Christ</a:t>
              </a:r>
            </a:p>
          </p:txBody>
        </p:sp>
        <p:grpSp>
          <p:nvGrpSpPr>
            <p:cNvPr id="4" name="Group 3">
              <a:extLst>
                <a:ext uri="{FF2B5EF4-FFF2-40B4-BE49-F238E27FC236}">
                  <a16:creationId xmlns:a16="http://schemas.microsoft.com/office/drawing/2014/main" id="{02CA066B-276A-B5F2-E2D7-E487B6CA374E}"/>
                </a:ext>
              </a:extLst>
            </p:cNvPr>
            <p:cNvGrpSpPr/>
            <p:nvPr/>
          </p:nvGrpSpPr>
          <p:grpSpPr>
            <a:xfrm>
              <a:off x="1625601" y="0"/>
              <a:ext cx="3241963" cy="3170099"/>
              <a:chOff x="563419" y="55418"/>
              <a:chExt cx="3241963" cy="3170099"/>
            </a:xfrm>
          </p:grpSpPr>
          <p:sp>
            <p:nvSpPr>
              <p:cNvPr id="5" name="TextBox 4">
                <a:extLst>
                  <a:ext uri="{FF2B5EF4-FFF2-40B4-BE49-F238E27FC236}">
                    <a16:creationId xmlns:a16="http://schemas.microsoft.com/office/drawing/2014/main" id="{BE769B59-CD79-9598-89A8-F1A32D54C12E}"/>
                  </a:ext>
                </a:extLst>
              </p:cNvPr>
              <p:cNvSpPr txBox="1"/>
              <p:nvPr/>
            </p:nvSpPr>
            <p:spPr>
              <a:xfrm>
                <a:off x="563419" y="55418"/>
                <a:ext cx="2789382" cy="3170099"/>
              </a:xfrm>
              <a:prstGeom prst="rect">
                <a:avLst/>
              </a:prstGeom>
              <a:noFill/>
            </p:spPr>
            <p:txBody>
              <a:bodyPr wrap="square" rtlCol="0">
                <a:spAutoFit/>
              </a:bodyPr>
              <a:lstStyle/>
              <a:p>
                <a:r>
                  <a:rPr lang="en-US" sz="20000" i="1">
                    <a:solidFill>
                      <a:srgbClr val="FFC000"/>
                    </a:solidFill>
                    <a:latin typeface="Goudy Old Style" panose="02020502050305020303" pitchFamily="18" charset="0"/>
                  </a:rPr>
                  <a:t>F</a:t>
                </a:r>
              </a:p>
            </p:txBody>
          </p:sp>
          <p:sp>
            <p:nvSpPr>
              <p:cNvPr id="7" name="TextBox 6">
                <a:extLst>
                  <a:ext uri="{FF2B5EF4-FFF2-40B4-BE49-F238E27FC236}">
                    <a16:creationId xmlns:a16="http://schemas.microsoft.com/office/drawing/2014/main" id="{143EDC9C-911C-4DA4-0A22-ADD6502C83A6}"/>
                  </a:ext>
                </a:extLst>
              </p:cNvPr>
              <p:cNvSpPr txBox="1"/>
              <p:nvPr/>
            </p:nvSpPr>
            <p:spPr>
              <a:xfrm>
                <a:off x="1865745" y="1223528"/>
                <a:ext cx="1939637" cy="584775"/>
              </a:xfrm>
              <a:prstGeom prst="rect">
                <a:avLst/>
              </a:prstGeom>
              <a:noFill/>
            </p:spPr>
            <p:txBody>
              <a:bodyPr wrap="square" rtlCol="0">
                <a:spAutoFit/>
              </a:bodyPr>
              <a:lstStyle/>
              <a:p>
                <a:r>
                  <a:rPr lang="en-US" sz="3200" err="1">
                    <a:solidFill>
                      <a:srgbClr val="FFC000"/>
                    </a:solidFill>
                    <a:latin typeface="Goudy Old Style" panose="02020502050305020303" pitchFamily="18" charset="0"/>
                  </a:rPr>
                  <a:t>oretold</a:t>
                </a:r>
                <a:r>
                  <a:rPr lang="en-US" sz="3200">
                    <a:solidFill>
                      <a:srgbClr val="FFC000"/>
                    </a:solidFill>
                    <a:latin typeface="Goudy Old Style" panose="02020502050305020303" pitchFamily="18" charset="0"/>
                  </a:rPr>
                  <a:t> &amp;</a:t>
                </a:r>
                <a:endParaRPr lang="en-US" sz="3200">
                  <a:solidFill>
                    <a:srgbClr val="FFC000"/>
                  </a:solidFill>
                </a:endParaRPr>
              </a:p>
            </p:txBody>
          </p:sp>
          <p:sp>
            <p:nvSpPr>
              <p:cNvPr id="8" name="TextBox 7">
                <a:extLst>
                  <a:ext uri="{FF2B5EF4-FFF2-40B4-BE49-F238E27FC236}">
                    <a16:creationId xmlns:a16="http://schemas.microsoft.com/office/drawing/2014/main" id="{CF71BEB6-BD3C-EC2E-18E1-F77F4C7D53D9}"/>
                  </a:ext>
                </a:extLst>
              </p:cNvPr>
              <p:cNvSpPr txBox="1"/>
              <p:nvPr/>
            </p:nvSpPr>
            <p:spPr>
              <a:xfrm>
                <a:off x="1302328" y="1932134"/>
                <a:ext cx="2050473" cy="584775"/>
              </a:xfrm>
              <a:prstGeom prst="rect">
                <a:avLst/>
              </a:prstGeom>
              <a:noFill/>
            </p:spPr>
            <p:txBody>
              <a:bodyPr wrap="square" rtlCol="0">
                <a:spAutoFit/>
              </a:bodyPr>
              <a:lstStyle/>
              <a:p>
                <a:r>
                  <a:rPr lang="en-US" sz="3200" err="1">
                    <a:solidFill>
                      <a:srgbClr val="FFC000"/>
                    </a:solidFill>
                    <a:latin typeface="Goudy Old Style" panose="02020502050305020303" pitchFamily="18" charset="0"/>
                  </a:rPr>
                  <a:t>ulfilled</a:t>
                </a:r>
                <a:endParaRPr lang="en-US" sz="3200">
                  <a:solidFill>
                    <a:srgbClr val="FFC000"/>
                  </a:solidFill>
                  <a:latin typeface="Goudy Old Style" panose="02020502050305020303" pitchFamily="18" charset="0"/>
                </a:endParaRPr>
              </a:p>
            </p:txBody>
          </p:sp>
        </p:grpSp>
      </p:gr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20</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425470"/>
            <a:ext cx="9897533" cy="6432530"/>
          </a:xfrm>
          <a:prstGeom prst="rect">
            <a:avLst/>
          </a:prstGeom>
          <a:noFill/>
        </p:spPr>
        <p:txBody>
          <a:bodyPr wrap="square" rtlCol="0">
            <a:spAutoFit/>
          </a:bodyPr>
          <a:lstStyle/>
          <a:p>
            <a:r>
              <a:rPr lang="en-US" sz="4000" u="sng" dirty="0"/>
              <a:t>Jesus’ Healing the Lame &amp; Blind</a:t>
            </a:r>
          </a:p>
          <a:p>
            <a:endParaRPr lang="en-US" sz="3200" dirty="0">
              <a:hlinkClick r:id="rId3"/>
            </a:endParaRPr>
          </a:p>
          <a:p>
            <a:r>
              <a:rPr lang="en-US" sz="2800" dirty="0"/>
              <a:t>4 say to those with fearful hearts, “Be strong, do not fear; your God will come, he will come with vengeance; with divine retribution he will come to save you.”</a:t>
            </a:r>
          </a:p>
          <a:p>
            <a:endParaRPr lang="en-US" sz="2800" dirty="0"/>
          </a:p>
          <a:p>
            <a:r>
              <a:rPr lang="en-US" sz="2800" dirty="0"/>
              <a:t>5 Then will the eyes of the blind be opened and the ears of the deaf unstopped.</a:t>
            </a:r>
          </a:p>
          <a:p>
            <a:endParaRPr lang="en-US" sz="2800" dirty="0"/>
          </a:p>
          <a:p>
            <a:r>
              <a:rPr lang="en-US" sz="2800" dirty="0"/>
              <a:t>6 Then will the lame leap like a deer, and the mute tongue shout for joy. Water will gush forth in the wilderness and streams in the desert.</a:t>
            </a:r>
          </a:p>
          <a:p>
            <a:r>
              <a:rPr lang="en-US" sz="2800" dirty="0"/>
              <a:t>Isaiah 35</a:t>
            </a:r>
            <a:endParaRPr lang="en-US" sz="3200" dirty="0"/>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290228066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21</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425470"/>
            <a:ext cx="9897533" cy="6063198"/>
          </a:xfrm>
          <a:prstGeom prst="rect">
            <a:avLst/>
          </a:prstGeom>
          <a:noFill/>
        </p:spPr>
        <p:txBody>
          <a:bodyPr wrap="square" rtlCol="0">
            <a:spAutoFit/>
          </a:bodyPr>
          <a:lstStyle/>
          <a:p>
            <a:r>
              <a:rPr lang="en-US" sz="4000" u="sng" dirty="0"/>
              <a:t>Jesus’ Healing the Lame &amp; Blind - Fulfilled</a:t>
            </a:r>
          </a:p>
          <a:p>
            <a:endParaRPr lang="en-US" sz="3200" dirty="0">
              <a:hlinkClick r:id="rId3"/>
            </a:endParaRPr>
          </a:p>
          <a:p>
            <a:r>
              <a:rPr lang="en-US" sz="2800" dirty="0"/>
              <a:t>1 After Jesus had finished instructing his twelve disciples, he went on from there to teach and preach in the towns of Galilee.</a:t>
            </a:r>
          </a:p>
          <a:p>
            <a:endParaRPr lang="en-US" sz="2800" dirty="0"/>
          </a:p>
          <a:p>
            <a:r>
              <a:rPr lang="en-US" sz="2800" dirty="0"/>
              <a:t>2 When John, who was in prison, heard about the deeds of the Messiah, he sent his disciples</a:t>
            </a:r>
          </a:p>
          <a:p>
            <a:endParaRPr lang="en-US" sz="2800" dirty="0"/>
          </a:p>
          <a:p>
            <a:r>
              <a:rPr lang="en-US" sz="2800" dirty="0"/>
              <a:t>3 to ask him, “Are you the one who is to come, or should we expect someone else?”</a:t>
            </a:r>
          </a:p>
          <a:p>
            <a:r>
              <a:rPr lang="en-US" sz="2800" dirty="0"/>
              <a:t>Matthew 11</a:t>
            </a:r>
            <a:endParaRPr lang="en-US" sz="3200" dirty="0"/>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1616885744"/>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22</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425470"/>
            <a:ext cx="9897533" cy="6001643"/>
          </a:xfrm>
          <a:prstGeom prst="rect">
            <a:avLst/>
          </a:prstGeom>
          <a:noFill/>
        </p:spPr>
        <p:txBody>
          <a:bodyPr wrap="square" rtlCol="0">
            <a:spAutoFit/>
          </a:bodyPr>
          <a:lstStyle/>
          <a:p>
            <a:r>
              <a:rPr lang="en-US" sz="4000" u="sng" dirty="0"/>
              <a:t>Jesus’ Healing the Lame &amp; Blind - Fulfilled</a:t>
            </a:r>
          </a:p>
          <a:p>
            <a:endParaRPr lang="en-US" sz="3200" dirty="0">
              <a:hlinkClick r:id="rId3"/>
            </a:endParaRPr>
          </a:p>
          <a:p>
            <a:r>
              <a:rPr lang="en-US" sz="2800" dirty="0"/>
              <a:t>4 Jesus replied, “Go back and report to John what you hear and see:</a:t>
            </a:r>
          </a:p>
          <a:p>
            <a:endParaRPr lang="en-US" sz="2800" dirty="0"/>
          </a:p>
          <a:p>
            <a:r>
              <a:rPr lang="en-US" sz="2800" dirty="0"/>
              <a:t>5 The blind receive sight, the lame walk, those who have leprosy are cleansed, the deaf hear, the dead are raised, and the good news is proclaimed to the poor.</a:t>
            </a:r>
          </a:p>
          <a:p>
            <a:endParaRPr lang="en-US" sz="2800" dirty="0"/>
          </a:p>
          <a:p>
            <a:r>
              <a:rPr lang="en-US" sz="2800" dirty="0"/>
              <a:t>6 Blessed is anyone who does not stumble on account of me.”</a:t>
            </a:r>
          </a:p>
          <a:p>
            <a:r>
              <a:rPr lang="en-US" sz="2800" dirty="0"/>
              <a:t>Matthew 11</a:t>
            </a:r>
            <a:endParaRPr lang="en-US" sz="3200" dirty="0"/>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3312082151"/>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23</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425470"/>
            <a:ext cx="9897533" cy="6432530"/>
          </a:xfrm>
          <a:prstGeom prst="rect">
            <a:avLst/>
          </a:prstGeom>
          <a:noFill/>
        </p:spPr>
        <p:txBody>
          <a:bodyPr wrap="square" rtlCol="0">
            <a:spAutoFit/>
          </a:bodyPr>
          <a:lstStyle/>
          <a:p>
            <a:r>
              <a:rPr lang="en-US" sz="4000" u="sng" dirty="0"/>
              <a:t>Jesus’ Healing the Lame &amp; Blind - Fulfilled</a:t>
            </a:r>
          </a:p>
          <a:p>
            <a:endParaRPr lang="en-US" sz="3200" dirty="0">
              <a:hlinkClick r:id="rId3"/>
            </a:endParaRPr>
          </a:p>
          <a:p>
            <a:r>
              <a:rPr lang="en-US" sz="2800" dirty="0"/>
              <a:t>7 As John’s disciples were leaving, Jesus began to speak to the crowd about John: “What did you go out into the wilderness to see? A reed swayed by the wind?</a:t>
            </a:r>
          </a:p>
          <a:p>
            <a:endParaRPr lang="en-US" sz="2800" dirty="0"/>
          </a:p>
          <a:p>
            <a:r>
              <a:rPr lang="en-US" sz="2800" dirty="0"/>
              <a:t>8 If not, what did you go out to see? A man dressed in fine clothes? No, those who wear fine clothes are in kings’ palaces.</a:t>
            </a:r>
          </a:p>
          <a:p>
            <a:endParaRPr lang="en-US" sz="2800" dirty="0"/>
          </a:p>
          <a:p>
            <a:r>
              <a:rPr lang="en-US" sz="2800" dirty="0"/>
              <a:t>9 Then what did you go out to see? A prophet? Yes, I tell you, and more than a prophet.</a:t>
            </a:r>
          </a:p>
          <a:p>
            <a:r>
              <a:rPr lang="en-US" sz="2800" dirty="0"/>
              <a:t>Matthew 11</a:t>
            </a:r>
            <a:endParaRPr lang="en-US" sz="3200" dirty="0"/>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3071019141"/>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24</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425470"/>
            <a:ext cx="9897533" cy="6863417"/>
          </a:xfrm>
          <a:prstGeom prst="rect">
            <a:avLst/>
          </a:prstGeom>
          <a:noFill/>
        </p:spPr>
        <p:txBody>
          <a:bodyPr wrap="square" rtlCol="0">
            <a:spAutoFit/>
          </a:bodyPr>
          <a:lstStyle/>
          <a:p>
            <a:r>
              <a:rPr lang="en-US" sz="4000" u="sng" dirty="0"/>
              <a:t>Jesus’ Healing the Lame &amp; Blind - Fulfilled</a:t>
            </a:r>
          </a:p>
          <a:p>
            <a:endParaRPr lang="en-US" sz="3200" dirty="0">
              <a:hlinkClick r:id="rId3"/>
            </a:endParaRPr>
          </a:p>
          <a:p>
            <a:r>
              <a:rPr lang="en-US" sz="2800" dirty="0"/>
              <a:t>10 This is the one about whom it is written: “ ‘I will send my messenger ahead of you, who will prepare your way before you.’</a:t>
            </a:r>
          </a:p>
          <a:p>
            <a:endParaRPr lang="en-US" sz="2800" dirty="0"/>
          </a:p>
          <a:p>
            <a:r>
              <a:rPr lang="en-US" sz="2800" dirty="0"/>
              <a:t>11 Truly I tell you, among those born of women there has not risen anyone greater than John the Baptist; yet whoever is least in the kingdom of heaven is greater than he.</a:t>
            </a:r>
          </a:p>
          <a:p>
            <a:endParaRPr lang="en-US" sz="2800" dirty="0"/>
          </a:p>
          <a:p>
            <a:r>
              <a:rPr lang="en-US" sz="2800" dirty="0"/>
              <a:t>12 From the days of John the Baptist until now, the kingdom of heaven has been subjected to violence, and violent people have been raiding it.</a:t>
            </a:r>
          </a:p>
          <a:p>
            <a:r>
              <a:rPr lang="en-US" sz="2800" dirty="0"/>
              <a:t>Matthew 11</a:t>
            </a:r>
            <a:endParaRPr lang="en-US" sz="3200" dirty="0"/>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2567131491"/>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25</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425470"/>
            <a:ext cx="9897533" cy="6863417"/>
          </a:xfrm>
          <a:prstGeom prst="rect">
            <a:avLst/>
          </a:prstGeom>
          <a:noFill/>
        </p:spPr>
        <p:txBody>
          <a:bodyPr wrap="square" rtlCol="0">
            <a:spAutoFit/>
          </a:bodyPr>
          <a:lstStyle/>
          <a:p>
            <a:r>
              <a:rPr lang="en-US" sz="4000" u="sng" dirty="0"/>
              <a:t>Jesus’ Healing the Lame &amp; Blind - Fulfilled</a:t>
            </a:r>
          </a:p>
          <a:p>
            <a:endParaRPr lang="en-US" sz="3200" dirty="0">
              <a:hlinkClick r:id="rId3"/>
            </a:endParaRPr>
          </a:p>
          <a:p>
            <a:r>
              <a:rPr lang="en-US" sz="2800" dirty="0"/>
              <a:t>10 This is the one about whom it is written: “ ‘I will send my messenger ahead of you, who will prepare your way before you.’</a:t>
            </a:r>
          </a:p>
          <a:p>
            <a:endParaRPr lang="en-US" sz="2800" dirty="0"/>
          </a:p>
          <a:p>
            <a:r>
              <a:rPr lang="en-US" sz="2800" dirty="0"/>
              <a:t>11 Truly I tell you, among those born of women there has not risen anyone greater than John the Baptist; yet whoever is least in the kingdom of heaven is greater than he.</a:t>
            </a:r>
          </a:p>
          <a:p>
            <a:endParaRPr lang="en-US" sz="2800" dirty="0"/>
          </a:p>
          <a:p>
            <a:r>
              <a:rPr lang="en-US" sz="2800" dirty="0"/>
              <a:t>12 From the days of John the Baptist until now, the kingdom of heaven has been subjected to violence, and violent people have been raiding it.</a:t>
            </a:r>
          </a:p>
          <a:p>
            <a:r>
              <a:rPr lang="en-US" sz="2800" dirty="0"/>
              <a:t>Matthew 11</a:t>
            </a:r>
            <a:endParaRPr lang="en-US" sz="3200" dirty="0"/>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2809386831"/>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26</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425470"/>
            <a:ext cx="9897533" cy="6370975"/>
          </a:xfrm>
          <a:prstGeom prst="rect">
            <a:avLst/>
          </a:prstGeom>
          <a:noFill/>
        </p:spPr>
        <p:txBody>
          <a:bodyPr wrap="square" rtlCol="0">
            <a:spAutoFit/>
          </a:bodyPr>
          <a:lstStyle/>
          <a:p>
            <a:r>
              <a:rPr lang="en-US" sz="4000" u="sng" dirty="0"/>
              <a:t>Jesus’ &amp; Parables</a:t>
            </a:r>
            <a:endParaRPr lang="en-US" sz="3200" dirty="0">
              <a:hlinkClick r:id="rId3"/>
            </a:endParaRPr>
          </a:p>
          <a:p>
            <a:r>
              <a:rPr lang="en-US" sz="2800" dirty="0"/>
              <a:t>1 My people, hear my teaching; listen to the words of my mouth.</a:t>
            </a:r>
          </a:p>
          <a:p>
            <a:endParaRPr lang="en-US" sz="2800" dirty="0"/>
          </a:p>
          <a:p>
            <a:r>
              <a:rPr lang="en-US" sz="2800" dirty="0"/>
              <a:t>2 I will open my mouth with a parable; I will utter hidden things, things from of old—</a:t>
            </a:r>
          </a:p>
          <a:p>
            <a:endParaRPr lang="en-US" sz="2800" dirty="0"/>
          </a:p>
          <a:p>
            <a:r>
              <a:rPr lang="en-US" sz="2800" dirty="0"/>
              <a:t>3 things we have heard and known, things our ancestors have told us.</a:t>
            </a:r>
          </a:p>
          <a:p>
            <a:endParaRPr lang="en-US" sz="2800" dirty="0"/>
          </a:p>
          <a:p>
            <a:r>
              <a:rPr lang="en-US" sz="2800" dirty="0"/>
              <a:t>4 We will not hide them from their descendants; we will tell the next generation the praiseworthy deeds of the LORD, his power, and the wonders he has done.</a:t>
            </a:r>
          </a:p>
          <a:p>
            <a:r>
              <a:rPr lang="en-US" sz="2800" dirty="0"/>
              <a:t>Psalms 78</a:t>
            </a:r>
            <a:endParaRPr lang="en-US" sz="3200" dirty="0"/>
          </a:p>
        </p:txBody>
      </p:sp>
    </p:spTree>
    <p:extLst>
      <p:ext uri="{BB962C8B-B14F-4D97-AF65-F5344CB8AC3E}">
        <p14:creationId xmlns:p14="http://schemas.microsoft.com/office/powerpoint/2010/main" val="33188881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27</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425470"/>
            <a:ext cx="9897533" cy="6309420"/>
          </a:xfrm>
          <a:prstGeom prst="rect">
            <a:avLst/>
          </a:prstGeom>
          <a:noFill/>
        </p:spPr>
        <p:txBody>
          <a:bodyPr wrap="square" rtlCol="0">
            <a:spAutoFit/>
          </a:bodyPr>
          <a:lstStyle/>
          <a:p>
            <a:r>
              <a:rPr lang="en-US" sz="4000" u="sng" dirty="0"/>
              <a:t>Jesus’ &amp; Parables - Fulfilled</a:t>
            </a:r>
            <a:endParaRPr lang="en-US" sz="3200" dirty="0">
              <a:hlinkClick r:id="rId3"/>
            </a:endParaRPr>
          </a:p>
          <a:p>
            <a:r>
              <a:rPr lang="en-US" sz="2800" dirty="0"/>
              <a:t>31 He told them another parable: “The kingdom of heaven is like a mustard seed, which a man took and planted in his field.</a:t>
            </a:r>
          </a:p>
          <a:p>
            <a:endParaRPr lang="en-US" sz="2800" dirty="0"/>
          </a:p>
          <a:p>
            <a:r>
              <a:rPr lang="en-US" sz="2800" dirty="0"/>
              <a:t>32 Though it is the smallest of all seeds, yet when it grows, it is the largest of garden plants and becomes a tree, so that the birds come and perch in its branches.”</a:t>
            </a:r>
          </a:p>
          <a:p>
            <a:endParaRPr lang="en-US" sz="2800" dirty="0"/>
          </a:p>
          <a:p>
            <a:r>
              <a:rPr lang="en-US" sz="2800" dirty="0"/>
              <a:t>33 He told them still another parable: “The kingdom of heaven is like yeast that a woman took and mixed into about sixty pounds of flour until it worked all through the dough.”</a:t>
            </a:r>
          </a:p>
          <a:p>
            <a:r>
              <a:rPr lang="en-US" sz="2800" dirty="0"/>
              <a:t>Matthew 13</a:t>
            </a:r>
            <a:endParaRPr lang="en-US" sz="3200" dirty="0"/>
          </a:p>
        </p:txBody>
      </p:sp>
    </p:spTree>
    <p:extLst>
      <p:ext uri="{BB962C8B-B14F-4D97-AF65-F5344CB8AC3E}">
        <p14:creationId xmlns:p14="http://schemas.microsoft.com/office/powerpoint/2010/main" val="3213082604"/>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28</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425470"/>
            <a:ext cx="9897533" cy="4216539"/>
          </a:xfrm>
          <a:prstGeom prst="rect">
            <a:avLst/>
          </a:prstGeom>
          <a:noFill/>
        </p:spPr>
        <p:txBody>
          <a:bodyPr wrap="square" rtlCol="0">
            <a:spAutoFit/>
          </a:bodyPr>
          <a:lstStyle/>
          <a:p>
            <a:r>
              <a:rPr lang="en-US" sz="4000" u="sng" dirty="0"/>
              <a:t>Jesus’ &amp; Parables </a:t>
            </a:r>
            <a:r>
              <a:rPr lang="en-US" sz="4000" u="sng" dirty="0">
                <a:hlinkClick r:id="rId3"/>
              </a:rPr>
              <a:t>–</a:t>
            </a:r>
            <a:r>
              <a:rPr lang="en-US" sz="4000" u="sng" dirty="0"/>
              <a:t> Fulfilled</a:t>
            </a:r>
          </a:p>
          <a:p>
            <a:endParaRPr lang="en-US" sz="3200" dirty="0">
              <a:hlinkClick r:id="rId3"/>
            </a:endParaRPr>
          </a:p>
          <a:p>
            <a:r>
              <a:rPr lang="en-US" sz="2800" dirty="0"/>
              <a:t>34 Jesus spoke all these things to the crowd in parables; he did not say anything to them without using a parable.</a:t>
            </a:r>
          </a:p>
          <a:p>
            <a:endParaRPr lang="en-US" sz="2800" dirty="0"/>
          </a:p>
          <a:p>
            <a:r>
              <a:rPr lang="en-US" sz="2800" dirty="0"/>
              <a:t>35 So was fulfilled what was spoken through the prophet: “I will open my mouth in parables, I will utter things hidden since the creation of the world.”</a:t>
            </a:r>
          </a:p>
          <a:p>
            <a:r>
              <a:rPr lang="en-US" sz="2800" dirty="0"/>
              <a:t>Matthew 13</a:t>
            </a:r>
            <a:endParaRPr lang="en-US" sz="3200" dirty="0"/>
          </a:p>
        </p:txBody>
      </p:sp>
    </p:spTree>
    <p:extLst>
      <p:ext uri="{BB962C8B-B14F-4D97-AF65-F5344CB8AC3E}">
        <p14:creationId xmlns:p14="http://schemas.microsoft.com/office/powerpoint/2010/main" val="1738154200"/>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29</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425470"/>
            <a:ext cx="9897533" cy="5509200"/>
          </a:xfrm>
          <a:prstGeom prst="rect">
            <a:avLst/>
          </a:prstGeom>
          <a:noFill/>
        </p:spPr>
        <p:txBody>
          <a:bodyPr wrap="square" rtlCol="0">
            <a:spAutoFit/>
          </a:bodyPr>
          <a:lstStyle/>
          <a:p>
            <a:r>
              <a:rPr lang="en-US" sz="4000" u="sng" dirty="0"/>
              <a:t>Jesus’ Ministry in Galilee</a:t>
            </a:r>
          </a:p>
          <a:p>
            <a:endParaRPr lang="en-US" sz="3200" dirty="0">
              <a:hlinkClick r:id="rId3"/>
            </a:endParaRPr>
          </a:p>
          <a:p>
            <a:r>
              <a:rPr lang="en-US" sz="2800" dirty="0"/>
              <a:t>1 Nevertheless, there will be no more gloom for those who were in distress. In the past he humbled the land of Zebulun and the land of Naphtali, but in the future, he will honor Galilee of the nations, by the Way of the Sea, beyond the Jordan—</a:t>
            </a:r>
          </a:p>
          <a:p>
            <a:endParaRPr lang="en-US" sz="2800" dirty="0"/>
          </a:p>
          <a:p>
            <a:r>
              <a:rPr lang="en-US" sz="2800" dirty="0"/>
              <a:t>2 The people walking in darkness have seen a great light; on those living in the land of deep darkness a light has dawned.</a:t>
            </a:r>
          </a:p>
          <a:p>
            <a:r>
              <a:rPr lang="en-US" sz="2800" dirty="0"/>
              <a:t>Isaiah 9</a:t>
            </a:r>
            <a:endParaRPr lang="en-US" sz="3200" dirty="0"/>
          </a:p>
        </p:txBody>
      </p:sp>
    </p:spTree>
    <p:extLst>
      <p:ext uri="{BB962C8B-B14F-4D97-AF65-F5344CB8AC3E}">
        <p14:creationId xmlns:p14="http://schemas.microsoft.com/office/powerpoint/2010/main" val="216199986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3</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641350"/>
            <a:ext cx="9897533" cy="5509200"/>
          </a:xfrm>
          <a:prstGeom prst="rect">
            <a:avLst/>
          </a:prstGeom>
          <a:noFill/>
        </p:spPr>
        <p:txBody>
          <a:bodyPr wrap="square" rtlCol="0">
            <a:spAutoFit/>
          </a:bodyPr>
          <a:lstStyle/>
          <a:p>
            <a:r>
              <a:rPr lang="en-US" sz="3200" i="1" dirty="0"/>
              <a:t>Here is how you will know that I am the one true God,</a:t>
            </a:r>
          </a:p>
          <a:p>
            <a:endParaRPr lang="en-US" sz="3200" i="1" dirty="0"/>
          </a:p>
          <a:p>
            <a:r>
              <a:rPr lang="en-US" sz="3200" i="1" dirty="0"/>
              <a:t> and those so-called ‘gods’ are nothing: I will tell you </a:t>
            </a:r>
          </a:p>
          <a:p>
            <a:endParaRPr lang="en-US" sz="3200" i="1" dirty="0"/>
          </a:p>
          <a:p>
            <a:r>
              <a:rPr lang="en-US" sz="3200" i="1" dirty="0"/>
              <a:t>the end from the beginning; I will tell you what will </a:t>
            </a:r>
          </a:p>
          <a:p>
            <a:endParaRPr lang="en-US" sz="3200" i="1" dirty="0"/>
          </a:p>
          <a:p>
            <a:r>
              <a:rPr lang="en-US" sz="3200" i="1" dirty="0"/>
              <a:t>happen before it happens, and then when those </a:t>
            </a:r>
          </a:p>
          <a:p>
            <a:endParaRPr lang="en-US" sz="3200" i="1" dirty="0"/>
          </a:p>
          <a:p>
            <a:r>
              <a:rPr lang="en-US" sz="3200" i="1" dirty="0"/>
              <a:t>things come to pass, that will be the proof to you that I </a:t>
            </a:r>
          </a:p>
          <a:p>
            <a:endParaRPr lang="en-US" sz="3200" i="1" dirty="0"/>
          </a:p>
          <a:p>
            <a:r>
              <a:rPr lang="en-US" sz="3200" i="1" dirty="0"/>
              <a:t>alone am God.   </a:t>
            </a:r>
            <a:r>
              <a:rPr lang="en-US" sz="3200" dirty="0"/>
              <a:t> </a:t>
            </a:r>
            <a:r>
              <a:rPr lang="en-US" sz="3200" dirty="0">
                <a:hlinkClick r:id="rId3"/>
              </a:rPr>
              <a:t>Isaiah 44:6-8; 46:9-10; 48:5-6</a:t>
            </a:r>
            <a:endParaRPr lang="en-US" sz="3200" dirty="0"/>
          </a:p>
        </p:txBody>
      </p:sp>
    </p:spTree>
    <p:extLst>
      <p:ext uri="{BB962C8B-B14F-4D97-AF65-F5344CB8AC3E}">
        <p14:creationId xmlns:p14="http://schemas.microsoft.com/office/powerpoint/2010/main" val="3060472309"/>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30</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pic>
        <p:nvPicPr>
          <p:cNvPr id="6" name="Picture 5">
            <a:extLst>
              <a:ext uri="{FF2B5EF4-FFF2-40B4-BE49-F238E27FC236}">
                <a16:creationId xmlns:a16="http://schemas.microsoft.com/office/drawing/2014/main" id="{2E634A27-BDDB-1D07-15D0-5447F475B0F1}"/>
              </a:ext>
            </a:extLst>
          </p:cNvPr>
          <p:cNvPicPr>
            <a:picLocks noChangeAspect="1"/>
          </p:cNvPicPr>
          <p:nvPr/>
        </p:nvPicPr>
        <p:blipFill>
          <a:blip r:embed="rId3"/>
          <a:stretch>
            <a:fillRect/>
          </a:stretch>
        </p:blipFill>
        <p:spPr>
          <a:xfrm>
            <a:off x="3151991" y="1"/>
            <a:ext cx="6121101" cy="6857994"/>
          </a:xfrm>
          <a:prstGeom prst="rect">
            <a:avLst/>
          </a:prstGeom>
        </p:spPr>
      </p:pic>
    </p:spTree>
    <p:extLst>
      <p:ext uri="{BB962C8B-B14F-4D97-AF65-F5344CB8AC3E}">
        <p14:creationId xmlns:p14="http://schemas.microsoft.com/office/powerpoint/2010/main" val="3110190834"/>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31</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pic>
        <p:nvPicPr>
          <p:cNvPr id="3" name="Picture 2">
            <a:extLst>
              <a:ext uri="{FF2B5EF4-FFF2-40B4-BE49-F238E27FC236}">
                <a16:creationId xmlns:a16="http://schemas.microsoft.com/office/drawing/2014/main" id="{1C8B1983-44B1-AD3D-1F01-61C91C1F094D}"/>
              </a:ext>
            </a:extLst>
          </p:cNvPr>
          <p:cNvPicPr>
            <a:picLocks noChangeAspect="1"/>
          </p:cNvPicPr>
          <p:nvPr/>
        </p:nvPicPr>
        <p:blipFill>
          <a:blip r:embed="rId3"/>
          <a:stretch>
            <a:fillRect/>
          </a:stretch>
        </p:blipFill>
        <p:spPr>
          <a:xfrm>
            <a:off x="2537012" y="0"/>
            <a:ext cx="7126941" cy="6858000"/>
          </a:xfrm>
          <a:prstGeom prst="rect">
            <a:avLst/>
          </a:prstGeom>
        </p:spPr>
      </p:pic>
    </p:spTree>
    <p:extLst>
      <p:ext uri="{BB962C8B-B14F-4D97-AF65-F5344CB8AC3E}">
        <p14:creationId xmlns:p14="http://schemas.microsoft.com/office/powerpoint/2010/main" val="3843686061"/>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32</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pic>
        <p:nvPicPr>
          <p:cNvPr id="3" name="Picture 2">
            <a:extLst>
              <a:ext uri="{FF2B5EF4-FFF2-40B4-BE49-F238E27FC236}">
                <a16:creationId xmlns:a16="http://schemas.microsoft.com/office/drawing/2014/main" id="{2934A906-9EFC-D026-D450-50D2DC824D0D}"/>
              </a:ext>
            </a:extLst>
          </p:cNvPr>
          <p:cNvPicPr>
            <a:picLocks noChangeAspect="1"/>
          </p:cNvPicPr>
          <p:nvPr/>
        </p:nvPicPr>
        <p:blipFill>
          <a:blip r:embed="rId3"/>
          <a:stretch>
            <a:fillRect/>
          </a:stretch>
        </p:blipFill>
        <p:spPr>
          <a:xfrm>
            <a:off x="2751667" y="0"/>
            <a:ext cx="6604000" cy="6858000"/>
          </a:xfrm>
          <a:prstGeom prst="rect">
            <a:avLst/>
          </a:prstGeom>
        </p:spPr>
      </p:pic>
    </p:spTree>
    <p:extLst>
      <p:ext uri="{BB962C8B-B14F-4D97-AF65-F5344CB8AC3E}">
        <p14:creationId xmlns:p14="http://schemas.microsoft.com/office/powerpoint/2010/main" val="418412559"/>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33</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425470"/>
            <a:ext cx="9897533" cy="4647426"/>
          </a:xfrm>
          <a:prstGeom prst="rect">
            <a:avLst/>
          </a:prstGeom>
          <a:noFill/>
        </p:spPr>
        <p:txBody>
          <a:bodyPr wrap="square" rtlCol="0">
            <a:spAutoFit/>
          </a:bodyPr>
          <a:lstStyle/>
          <a:p>
            <a:r>
              <a:rPr lang="en-US" sz="4000" u="sng" dirty="0"/>
              <a:t>Jesus’ Ministry in Galilee - Fulfilled</a:t>
            </a:r>
          </a:p>
          <a:p>
            <a:endParaRPr lang="en-US" sz="3200" dirty="0">
              <a:hlinkClick r:id="rId3"/>
            </a:endParaRPr>
          </a:p>
          <a:p>
            <a:r>
              <a:rPr lang="en-US" sz="2800" dirty="0"/>
              <a:t>12 When Jesus heard that John had been put in prison, he withdrew to Galilee.</a:t>
            </a:r>
          </a:p>
          <a:p>
            <a:endParaRPr lang="en-US" sz="2800" dirty="0"/>
          </a:p>
          <a:p>
            <a:r>
              <a:rPr lang="en-US" sz="2800" dirty="0"/>
              <a:t>13 Leaving Nazareth, he went and lived in Capernaum, which was by the lake in the area of Zebulun and Naphtali—</a:t>
            </a:r>
          </a:p>
          <a:p>
            <a:endParaRPr lang="en-US" sz="2800" dirty="0"/>
          </a:p>
          <a:p>
            <a:r>
              <a:rPr lang="en-US" sz="2800" dirty="0"/>
              <a:t>14 to fulfill what was said through the prophet Isaiah:</a:t>
            </a:r>
          </a:p>
          <a:p>
            <a:r>
              <a:rPr lang="en-US" sz="2800" dirty="0"/>
              <a:t>Matthew 4</a:t>
            </a:r>
          </a:p>
        </p:txBody>
      </p:sp>
    </p:spTree>
    <p:extLst>
      <p:ext uri="{BB962C8B-B14F-4D97-AF65-F5344CB8AC3E}">
        <p14:creationId xmlns:p14="http://schemas.microsoft.com/office/powerpoint/2010/main" val="4151249652"/>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34</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425470"/>
            <a:ext cx="9897533" cy="5570756"/>
          </a:xfrm>
          <a:prstGeom prst="rect">
            <a:avLst/>
          </a:prstGeom>
          <a:noFill/>
        </p:spPr>
        <p:txBody>
          <a:bodyPr wrap="square" rtlCol="0">
            <a:spAutoFit/>
          </a:bodyPr>
          <a:lstStyle/>
          <a:p>
            <a:r>
              <a:rPr lang="en-US" sz="4000" u="sng" dirty="0"/>
              <a:t>Jesus’ Ministry in Galilee - Fulfilled</a:t>
            </a:r>
          </a:p>
          <a:p>
            <a:endParaRPr lang="en-US" sz="3200" dirty="0">
              <a:hlinkClick r:id="rId3"/>
            </a:endParaRPr>
          </a:p>
          <a:p>
            <a:r>
              <a:rPr lang="en-US" sz="2800" dirty="0"/>
              <a:t>15 “Land of Zebulun and land of Naphtali, the Way of the Sea, beyond the Jordan, Galilee of the Gentiles—</a:t>
            </a:r>
          </a:p>
          <a:p>
            <a:endParaRPr lang="en-US" sz="2800" dirty="0"/>
          </a:p>
          <a:p>
            <a:r>
              <a:rPr lang="en-US" sz="2800" dirty="0"/>
              <a:t>16 the people living in darkness have seen a great light; on those living in the land of the shadow of death a light has dawned.”.</a:t>
            </a:r>
          </a:p>
          <a:p>
            <a:endParaRPr lang="en-US" sz="2800" dirty="0"/>
          </a:p>
          <a:p>
            <a:r>
              <a:rPr lang="en-US" sz="2800" dirty="0"/>
              <a:t>17 From that time on Jesus began to preach, “Repent, for the kingdom of heaven has come near.”</a:t>
            </a:r>
          </a:p>
          <a:p>
            <a:r>
              <a:rPr lang="en-US" sz="2800" dirty="0"/>
              <a:t>Matthew 4</a:t>
            </a:r>
            <a:endParaRPr lang="en-US" sz="3200" dirty="0"/>
          </a:p>
        </p:txBody>
      </p:sp>
    </p:spTree>
    <p:extLst>
      <p:ext uri="{BB962C8B-B14F-4D97-AF65-F5344CB8AC3E}">
        <p14:creationId xmlns:p14="http://schemas.microsoft.com/office/powerpoint/2010/main" val="4116125767"/>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35</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425470"/>
            <a:ext cx="9897533" cy="5940088"/>
          </a:xfrm>
          <a:prstGeom prst="rect">
            <a:avLst/>
          </a:prstGeom>
          <a:noFill/>
        </p:spPr>
        <p:txBody>
          <a:bodyPr wrap="square" rtlCol="0">
            <a:spAutoFit/>
          </a:bodyPr>
          <a:lstStyle/>
          <a:p>
            <a:r>
              <a:rPr lang="en-US" sz="4000" u="sng" dirty="0"/>
              <a:t>Jesus’ &amp; the Donkey</a:t>
            </a:r>
          </a:p>
          <a:p>
            <a:endParaRPr lang="en-US" sz="3200" dirty="0">
              <a:hlinkClick r:id="rId3"/>
            </a:endParaRPr>
          </a:p>
          <a:p>
            <a:r>
              <a:rPr lang="en-US" sz="2800" dirty="0"/>
              <a:t>9 Rejoice greatly, Daughter Zion! Shout, Daughter Jerusalem! See, your king comes to you, righteous and victorious, lowly and riding on a donkey, on a colt, the foal of a donkey.</a:t>
            </a:r>
          </a:p>
          <a:p>
            <a:endParaRPr lang="en-US" sz="2800" dirty="0"/>
          </a:p>
          <a:p>
            <a:r>
              <a:rPr lang="en-US" sz="2800" dirty="0"/>
              <a:t>10 I will take away the chariots from Ephraim and the warhorses from Jerusalem, and the battle bow will be broken. He will proclaim peace to the nations. His rule will extend from sea to sea and from the River to the ends of the earth.</a:t>
            </a:r>
          </a:p>
          <a:p>
            <a:r>
              <a:rPr lang="en-US" sz="2800" dirty="0"/>
              <a:t> Zechariah 9</a:t>
            </a:r>
            <a:endParaRPr lang="en-US" sz="3200" dirty="0"/>
          </a:p>
        </p:txBody>
      </p:sp>
    </p:spTree>
    <p:extLst>
      <p:ext uri="{BB962C8B-B14F-4D97-AF65-F5344CB8AC3E}">
        <p14:creationId xmlns:p14="http://schemas.microsoft.com/office/powerpoint/2010/main" val="37566787"/>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36</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425470"/>
            <a:ext cx="9897533" cy="5509200"/>
          </a:xfrm>
          <a:prstGeom prst="rect">
            <a:avLst/>
          </a:prstGeom>
          <a:noFill/>
        </p:spPr>
        <p:txBody>
          <a:bodyPr wrap="square" rtlCol="0">
            <a:spAutoFit/>
          </a:bodyPr>
          <a:lstStyle/>
          <a:p>
            <a:r>
              <a:rPr lang="en-US" sz="4000" u="sng" dirty="0"/>
              <a:t>Jesus’ &amp; the Donkey - Fulfilled</a:t>
            </a:r>
          </a:p>
          <a:p>
            <a:endParaRPr lang="en-US" sz="3200" dirty="0">
              <a:hlinkClick r:id="rId3"/>
            </a:endParaRPr>
          </a:p>
          <a:p>
            <a:r>
              <a:rPr lang="en-US" sz="2800" dirty="0"/>
              <a:t>1 As they approached Jerusalem and came to Bethphage on the Mount of Olives, Jesus sent two disciples,</a:t>
            </a:r>
          </a:p>
          <a:p>
            <a:endParaRPr lang="en-US" sz="2800" dirty="0"/>
          </a:p>
          <a:p>
            <a:r>
              <a:rPr lang="en-US" sz="2800" dirty="0"/>
              <a:t>2 saying to them, “Go to the village ahead of you, and at once you will find a donkey tied there, with her colt by her. Untie them and bring them to me.</a:t>
            </a:r>
          </a:p>
          <a:p>
            <a:endParaRPr lang="en-US" sz="2800" dirty="0"/>
          </a:p>
          <a:p>
            <a:r>
              <a:rPr lang="en-US" sz="2800" dirty="0"/>
              <a:t>3 If anyone says anything to you, say that the Lord needs them, and he will send them right away.” </a:t>
            </a:r>
          </a:p>
          <a:p>
            <a:r>
              <a:rPr lang="en-US" sz="2800" dirty="0"/>
              <a:t>Matthew 21</a:t>
            </a:r>
            <a:endParaRPr lang="en-US" sz="3200" dirty="0"/>
          </a:p>
        </p:txBody>
      </p:sp>
    </p:spTree>
    <p:extLst>
      <p:ext uri="{BB962C8B-B14F-4D97-AF65-F5344CB8AC3E}">
        <p14:creationId xmlns:p14="http://schemas.microsoft.com/office/powerpoint/2010/main" val="1774123092"/>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37</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425470"/>
            <a:ext cx="9897533" cy="6370975"/>
          </a:xfrm>
          <a:prstGeom prst="rect">
            <a:avLst/>
          </a:prstGeom>
          <a:noFill/>
        </p:spPr>
        <p:txBody>
          <a:bodyPr wrap="square" rtlCol="0">
            <a:spAutoFit/>
          </a:bodyPr>
          <a:lstStyle/>
          <a:p>
            <a:r>
              <a:rPr lang="en-US" sz="4000" u="sng" dirty="0"/>
              <a:t>Jesus’ &amp; the Donkey - Fulfilled</a:t>
            </a:r>
          </a:p>
          <a:p>
            <a:endParaRPr lang="en-US" sz="3200" dirty="0">
              <a:hlinkClick r:id="rId3"/>
            </a:endParaRPr>
          </a:p>
          <a:p>
            <a:r>
              <a:rPr lang="en-US" sz="2800" dirty="0"/>
              <a:t>4 This took place to fulfill what was spoken through the prophet:</a:t>
            </a:r>
          </a:p>
          <a:p>
            <a:endParaRPr lang="en-US" sz="2800" dirty="0"/>
          </a:p>
          <a:p>
            <a:r>
              <a:rPr lang="en-US" sz="2800" dirty="0"/>
              <a:t>5 “Say to Daughter Zion, ‘See, your king comes to you, gentle and riding on a donkey, and on a colt, the foal of a donkey.’ ”</a:t>
            </a:r>
          </a:p>
          <a:p>
            <a:endParaRPr lang="en-US" sz="2800" dirty="0"/>
          </a:p>
          <a:p>
            <a:r>
              <a:rPr lang="en-US" sz="2800" dirty="0"/>
              <a:t>6 The disciples went and did as Jesus had instructed them.</a:t>
            </a:r>
          </a:p>
          <a:p>
            <a:endParaRPr lang="en-US" sz="2800" dirty="0"/>
          </a:p>
          <a:p>
            <a:r>
              <a:rPr lang="en-US" sz="2800" dirty="0"/>
              <a:t>7 They brought the donkey and the colt and placed their cloaks on them for Jesus to sit on.</a:t>
            </a:r>
          </a:p>
          <a:p>
            <a:r>
              <a:rPr lang="en-US" sz="2800" dirty="0"/>
              <a:t>Matthew 21</a:t>
            </a:r>
            <a:endParaRPr lang="en-US" sz="3200" dirty="0"/>
          </a:p>
        </p:txBody>
      </p:sp>
    </p:spTree>
    <p:extLst>
      <p:ext uri="{BB962C8B-B14F-4D97-AF65-F5344CB8AC3E}">
        <p14:creationId xmlns:p14="http://schemas.microsoft.com/office/powerpoint/2010/main" val="946462226"/>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38</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425470"/>
            <a:ext cx="9897533" cy="6370975"/>
          </a:xfrm>
          <a:prstGeom prst="rect">
            <a:avLst/>
          </a:prstGeom>
          <a:noFill/>
        </p:spPr>
        <p:txBody>
          <a:bodyPr wrap="square" rtlCol="0">
            <a:spAutoFit/>
          </a:bodyPr>
          <a:lstStyle/>
          <a:p>
            <a:r>
              <a:rPr lang="en-US" sz="4000" u="sng" dirty="0"/>
              <a:t>Jesus’ &amp; the Donkey - Fulfilled</a:t>
            </a:r>
          </a:p>
          <a:p>
            <a:endParaRPr lang="en-US" sz="3200" dirty="0">
              <a:hlinkClick r:id="rId3"/>
            </a:endParaRPr>
          </a:p>
          <a:p>
            <a:r>
              <a:rPr lang="en-US" sz="2800" dirty="0"/>
              <a:t>4 This took place to fulfill what was spoken through the prophet:</a:t>
            </a:r>
          </a:p>
          <a:p>
            <a:endParaRPr lang="en-US" sz="2800" dirty="0"/>
          </a:p>
          <a:p>
            <a:r>
              <a:rPr lang="en-US" sz="2800" dirty="0"/>
              <a:t>5 “Say to Daughter Zion, ‘See, your king comes to you, gentle and riding on a donkey, and on a colt, the foal of a donkey.’ ”</a:t>
            </a:r>
          </a:p>
          <a:p>
            <a:endParaRPr lang="en-US" sz="2800" dirty="0"/>
          </a:p>
          <a:p>
            <a:r>
              <a:rPr lang="en-US" sz="2800" dirty="0"/>
              <a:t>6 The disciples went and did as Jesus had instructed them.</a:t>
            </a:r>
          </a:p>
          <a:p>
            <a:endParaRPr lang="en-US" sz="2800" dirty="0"/>
          </a:p>
          <a:p>
            <a:r>
              <a:rPr lang="en-US" sz="2800" dirty="0"/>
              <a:t>7 They brought the donkey and the colt and placed their cloaks on them for Jesus to sit on.</a:t>
            </a:r>
          </a:p>
          <a:p>
            <a:r>
              <a:rPr lang="en-US" sz="2800" dirty="0"/>
              <a:t>Matthew 21</a:t>
            </a:r>
            <a:endParaRPr lang="en-US" sz="3200" dirty="0"/>
          </a:p>
        </p:txBody>
      </p:sp>
    </p:spTree>
    <p:extLst>
      <p:ext uri="{BB962C8B-B14F-4D97-AF65-F5344CB8AC3E}">
        <p14:creationId xmlns:p14="http://schemas.microsoft.com/office/powerpoint/2010/main" val="1135750246"/>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39</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425470"/>
            <a:ext cx="9897533" cy="5078313"/>
          </a:xfrm>
          <a:prstGeom prst="rect">
            <a:avLst/>
          </a:prstGeom>
          <a:noFill/>
        </p:spPr>
        <p:txBody>
          <a:bodyPr wrap="square" rtlCol="0">
            <a:spAutoFit/>
          </a:bodyPr>
          <a:lstStyle/>
          <a:p>
            <a:r>
              <a:rPr lang="en-US" sz="4000" u="sng" dirty="0"/>
              <a:t>Jesus’ &amp; the Donkey - Fulfilled</a:t>
            </a:r>
          </a:p>
          <a:p>
            <a:endParaRPr lang="en-US" sz="3200" dirty="0">
              <a:hlinkClick r:id="rId3"/>
            </a:endParaRPr>
          </a:p>
          <a:p>
            <a:r>
              <a:rPr lang="en-US" sz="2800" dirty="0"/>
              <a:t>8 A very large crowd spread their cloaks on the road, while others cut branches from the trees and spread them on the road.</a:t>
            </a:r>
          </a:p>
          <a:p>
            <a:endParaRPr lang="en-US" sz="2800" dirty="0"/>
          </a:p>
          <a:p>
            <a:r>
              <a:rPr lang="en-US" sz="2800" dirty="0"/>
              <a:t>9 The crowds that went ahead of him and those that followed shouted, “Hosanna to the Son of David!” “Blessed is he who comes in the name of the </a:t>
            </a:r>
            <a:r>
              <a:rPr lang="en-US" sz="2800" dirty="0" err="1"/>
              <a:t>Lord!”“Hosanna</a:t>
            </a:r>
            <a:r>
              <a:rPr lang="en-US" sz="2800" dirty="0"/>
              <a:t> in the highest heaven!”</a:t>
            </a:r>
          </a:p>
          <a:p>
            <a:r>
              <a:rPr lang="en-US" sz="2800" dirty="0"/>
              <a:t>Matthew 21</a:t>
            </a:r>
            <a:endParaRPr lang="en-US" sz="3200" dirty="0"/>
          </a:p>
        </p:txBody>
      </p:sp>
    </p:spTree>
    <p:extLst>
      <p:ext uri="{BB962C8B-B14F-4D97-AF65-F5344CB8AC3E}">
        <p14:creationId xmlns:p14="http://schemas.microsoft.com/office/powerpoint/2010/main" val="129941360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4</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641350"/>
            <a:ext cx="9897533" cy="5509200"/>
          </a:xfrm>
          <a:prstGeom prst="rect">
            <a:avLst/>
          </a:prstGeom>
          <a:noFill/>
        </p:spPr>
        <p:txBody>
          <a:bodyPr wrap="square" rtlCol="0">
            <a:spAutoFit/>
          </a:bodyPr>
          <a:lstStyle/>
          <a:p>
            <a:r>
              <a:rPr lang="en-US" sz="3200" dirty="0"/>
              <a:t>OT Prophecies are organized into 5 areas</a:t>
            </a:r>
          </a:p>
          <a:p>
            <a:pPr marL="457200"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Lineage of the Messiah</a:t>
            </a:r>
          </a:p>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Birth of the Messiah</a:t>
            </a:r>
          </a:p>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Ministry of the Messiah</a:t>
            </a:r>
          </a:p>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Suffering Servant</a:t>
            </a:r>
          </a:p>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The Crucifixion, Death, &amp; Resurrection</a:t>
            </a:r>
          </a:p>
        </p:txBody>
      </p:sp>
    </p:spTree>
    <p:extLst>
      <p:ext uri="{BB962C8B-B14F-4D97-AF65-F5344CB8AC3E}">
        <p14:creationId xmlns:p14="http://schemas.microsoft.com/office/powerpoint/2010/main" val="1771375760"/>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40</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425470"/>
            <a:ext cx="9897533" cy="3785652"/>
          </a:xfrm>
          <a:prstGeom prst="rect">
            <a:avLst/>
          </a:prstGeom>
          <a:noFill/>
        </p:spPr>
        <p:txBody>
          <a:bodyPr wrap="square" rtlCol="0">
            <a:spAutoFit/>
          </a:bodyPr>
          <a:lstStyle/>
          <a:p>
            <a:r>
              <a:rPr lang="en-US" sz="4000" u="sng" dirty="0"/>
              <a:t>Jesus’ &amp; the Donkey - Fulfilled</a:t>
            </a:r>
          </a:p>
          <a:p>
            <a:endParaRPr lang="en-US" sz="3200" dirty="0">
              <a:hlinkClick r:id="rId3"/>
            </a:endParaRPr>
          </a:p>
          <a:p>
            <a:r>
              <a:rPr lang="en-US" sz="2800" dirty="0"/>
              <a:t>10 When Jesus entered Jerusalem, the whole city was stirred and asked, “Who is this?”</a:t>
            </a:r>
          </a:p>
          <a:p>
            <a:endParaRPr lang="en-US" sz="2800" dirty="0"/>
          </a:p>
          <a:p>
            <a:r>
              <a:rPr lang="en-US" sz="2800" dirty="0"/>
              <a:t>11 The crowds answered, “This is Jesus, the prophet from Nazareth in Galilee.”</a:t>
            </a:r>
          </a:p>
          <a:p>
            <a:r>
              <a:rPr lang="en-US" sz="2800" dirty="0"/>
              <a:t>Matthew 21</a:t>
            </a:r>
            <a:endParaRPr lang="en-US" sz="3200" dirty="0"/>
          </a:p>
        </p:txBody>
      </p:sp>
    </p:spTree>
    <p:extLst>
      <p:ext uri="{BB962C8B-B14F-4D97-AF65-F5344CB8AC3E}">
        <p14:creationId xmlns:p14="http://schemas.microsoft.com/office/powerpoint/2010/main" val="325118859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5</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641350"/>
            <a:ext cx="9897533" cy="5509200"/>
          </a:xfrm>
          <a:prstGeom prst="rect">
            <a:avLst/>
          </a:prstGeom>
          <a:noFill/>
        </p:spPr>
        <p:txBody>
          <a:bodyPr wrap="square" rtlCol="0">
            <a:spAutoFit/>
          </a:bodyPr>
          <a:lstStyle/>
          <a:p>
            <a:r>
              <a:rPr lang="en-US" sz="3200" dirty="0"/>
              <a:t>OT Prophecies are organized into 5 areas</a:t>
            </a:r>
          </a:p>
          <a:p>
            <a:pPr marL="457200"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Lineage of the Messiah</a:t>
            </a:r>
          </a:p>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Birth of the Messiah</a:t>
            </a:r>
          </a:p>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solidFill>
                  <a:schemeClr val="bg1"/>
                </a:solidFill>
                <a:highlight>
                  <a:srgbClr val="FFFF00"/>
                </a:highlight>
              </a:rPr>
              <a:t>Ministry of the Messiah </a:t>
            </a:r>
          </a:p>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Suffering Servant</a:t>
            </a:r>
          </a:p>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The Crucifixion, Death, &amp; Resurrection</a:t>
            </a:r>
          </a:p>
        </p:txBody>
      </p:sp>
    </p:spTree>
    <p:extLst>
      <p:ext uri="{BB962C8B-B14F-4D97-AF65-F5344CB8AC3E}">
        <p14:creationId xmlns:p14="http://schemas.microsoft.com/office/powerpoint/2010/main" val="73044345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6</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641350"/>
            <a:ext cx="9897533" cy="4647426"/>
          </a:xfrm>
          <a:prstGeom prst="rect">
            <a:avLst/>
          </a:prstGeom>
          <a:noFill/>
        </p:spPr>
        <p:txBody>
          <a:bodyPr wrap="square" rtlCol="0">
            <a:spAutoFit/>
          </a:bodyPr>
          <a:lstStyle/>
          <a:p>
            <a:pPr lvl="1"/>
            <a:r>
              <a:rPr lang="en-US" sz="4000" b="1" u="sng" dirty="0"/>
              <a:t>Ministry of Jesus</a:t>
            </a:r>
          </a:p>
          <a:p>
            <a:pPr lvl="1"/>
            <a:endParaRPr lang="en-US" sz="3200" dirty="0"/>
          </a:p>
          <a:p>
            <a:pPr marL="1371600" lvl="2" indent="-457200">
              <a:buFont typeface="Arial" panose="020B0604020202020204" pitchFamily="34" charset="0"/>
              <a:buChar char="•"/>
            </a:pPr>
            <a:r>
              <a:rPr lang="en-US" sz="3200" dirty="0"/>
              <a:t>Isaiah, Zechariah, Malachi, Psalms, </a:t>
            </a:r>
          </a:p>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Prophecies:</a:t>
            </a:r>
          </a:p>
          <a:p>
            <a:pPr marL="1828800" lvl="3" indent="-457200">
              <a:buFont typeface="Arial" panose="020B0604020202020204" pitchFamily="34" charset="0"/>
              <a:buChar char="•"/>
            </a:pPr>
            <a:r>
              <a:rPr lang="en-US" sz="3200" dirty="0"/>
              <a:t>Jesus teaching in parables</a:t>
            </a:r>
          </a:p>
          <a:p>
            <a:pPr marL="1828800" lvl="3" indent="-457200">
              <a:buFont typeface="Arial" panose="020B0604020202020204" pitchFamily="34" charset="0"/>
              <a:buChar char="•"/>
            </a:pPr>
            <a:r>
              <a:rPr lang="en-US" sz="3200" dirty="0"/>
              <a:t>Miracles</a:t>
            </a:r>
          </a:p>
          <a:p>
            <a:pPr marL="1828800" lvl="3" indent="-457200">
              <a:buFont typeface="Arial" panose="020B0604020202020204" pitchFamily="34" charset="0"/>
              <a:buChar char="•"/>
            </a:pPr>
            <a:r>
              <a:rPr lang="en-US" sz="3200" dirty="0"/>
              <a:t>Jesus’ region of teaching</a:t>
            </a:r>
          </a:p>
          <a:p>
            <a:pPr marL="1828800" lvl="3" indent="-457200">
              <a:buFont typeface="Arial" panose="020B0604020202020204" pitchFamily="34" charset="0"/>
              <a:buChar char="•"/>
            </a:pPr>
            <a:r>
              <a:rPr lang="en-US" sz="3200" dirty="0"/>
              <a:t>Donkey</a:t>
            </a:r>
          </a:p>
        </p:txBody>
      </p:sp>
    </p:spTree>
    <p:extLst>
      <p:ext uri="{BB962C8B-B14F-4D97-AF65-F5344CB8AC3E}">
        <p14:creationId xmlns:p14="http://schemas.microsoft.com/office/powerpoint/2010/main" val="144096271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7</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641350"/>
            <a:ext cx="9897533" cy="4647426"/>
          </a:xfrm>
          <a:prstGeom prst="rect">
            <a:avLst/>
          </a:prstGeom>
          <a:noFill/>
        </p:spPr>
        <p:txBody>
          <a:bodyPr wrap="square" rtlCol="0">
            <a:spAutoFit/>
          </a:bodyPr>
          <a:lstStyle/>
          <a:p>
            <a:pPr lvl="1"/>
            <a:r>
              <a:rPr lang="en-US" sz="4000" b="1" u="sng" dirty="0"/>
              <a:t>Isaiah</a:t>
            </a:r>
          </a:p>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Prophesied from 740 BC to 686 BC to </a:t>
            </a:r>
          </a:p>
          <a:p>
            <a:pPr marL="2286000" lvl="4" indent="-457200">
              <a:buFont typeface="Arial" panose="020B0604020202020204" pitchFamily="34" charset="0"/>
              <a:buChar char="•"/>
            </a:pPr>
            <a:r>
              <a:rPr lang="en-US" sz="3200" dirty="0"/>
              <a:t>Uzziah</a:t>
            </a:r>
          </a:p>
          <a:p>
            <a:pPr marL="2286000" lvl="4" indent="-457200">
              <a:buFont typeface="Arial" panose="020B0604020202020204" pitchFamily="34" charset="0"/>
              <a:buChar char="•"/>
            </a:pPr>
            <a:r>
              <a:rPr lang="en-US" sz="3200" dirty="0"/>
              <a:t>Jotham</a:t>
            </a:r>
          </a:p>
          <a:p>
            <a:pPr marL="2286000" lvl="4" indent="-457200">
              <a:buFont typeface="Arial" panose="020B0604020202020204" pitchFamily="34" charset="0"/>
              <a:buChar char="•"/>
            </a:pPr>
            <a:r>
              <a:rPr lang="en-US" sz="3200" dirty="0"/>
              <a:t>Ahaz</a:t>
            </a:r>
          </a:p>
          <a:p>
            <a:pPr marL="2286000" lvl="4" indent="-457200">
              <a:buFont typeface="Arial" panose="020B0604020202020204" pitchFamily="34" charset="0"/>
              <a:buChar char="•"/>
            </a:pPr>
            <a:r>
              <a:rPr lang="en-US" sz="3200" dirty="0"/>
              <a:t>Hezekiah</a:t>
            </a:r>
          </a:p>
          <a:p>
            <a:pPr marL="2286000" lvl="4"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Kings of Judah</a:t>
            </a:r>
          </a:p>
        </p:txBody>
      </p:sp>
    </p:spTree>
    <p:extLst>
      <p:ext uri="{BB962C8B-B14F-4D97-AF65-F5344CB8AC3E}">
        <p14:creationId xmlns:p14="http://schemas.microsoft.com/office/powerpoint/2010/main" val="424623145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8</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641350"/>
            <a:ext cx="9897533" cy="3662541"/>
          </a:xfrm>
          <a:prstGeom prst="rect">
            <a:avLst/>
          </a:prstGeom>
          <a:noFill/>
        </p:spPr>
        <p:txBody>
          <a:bodyPr wrap="square" rtlCol="0">
            <a:spAutoFit/>
          </a:bodyPr>
          <a:lstStyle/>
          <a:p>
            <a:pPr lvl="1"/>
            <a:r>
              <a:rPr lang="en-US" sz="4000" b="1" u="sng" dirty="0"/>
              <a:t>Zechariah</a:t>
            </a:r>
          </a:p>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Prophesy began 540 BC to </a:t>
            </a:r>
          </a:p>
          <a:p>
            <a:pPr marL="2286000" lvl="4" indent="-457200">
              <a:buFont typeface="Arial" panose="020B0604020202020204" pitchFamily="34" charset="0"/>
              <a:buChar char="•"/>
            </a:pPr>
            <a:r>
              <a:rPr lang="en-US" sz="3200" dirty="0"/>
              <a:t>Darius the Great</a:t>
            </a:r>
          </a:p>
          <a:p>
            <a:pPr marL="2286000" lvl="4"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Main concern is the building of the 2</a:t>
            </a:r>
            <a:r>
              <a:rPr lang="en-US" sz="3200" baseline="30000" dirty="0"/>
              <a:t>nd</a:t>
            </a:r>
            <a:r>
              <a:rPr lang="en-US" sz="3200" dirty="0"/>
              <a:t> temple</a:t>
            </a:r>
          </a:p>
        </p:txBody>
      </p:sp>
    </p:spTree>
    <p:extLst>
      <p:ext uri="{BB962C8B-B14F-4D97-AF65-F5344CB8AC3E}">
        <p14:creationId xmlns:p14="http://schemas.microsoft.com/office/powerpoint/2010/main" val="2549492014"/>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9</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641350"/>
            <a:ext cx="9897533" cy="4154984"/>
          </a:xfrm>
          <a:prstGeom prst="rect">
            <a:avLst/>
          </a:prstGeom>
          <a:noFill/>
        </p:spPr>
        <p:txBody>
          <a:bodyPr wrap="square" rtlCol="0">
            <a:spAutoFit/>
          </a:bodyPr>
          <a:lstStyle/>
          <a:p>
            <a:pPr lvl="1"/>
            <a:r>
              <a:rPr lang="en-US" sz="4000" b="1" u="sng" dirty="0"/>
              <a:t>Malachi</a:t>
            </a:r>
          </a:p>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Prophesy somewhere between 516 BC and 312 BC, much doubt </a:t>
            </a:r>
          </a:p>
          <a:p>
            <a:pPr marL="2286000" lvl="4"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Malachi means “My messenger”</a:t>
            </a:r>
          </a:p>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Malachi was probably Ezra the Scribe</a:t>
            </a:r>
          </a:p>
        </p:txBody>
      </p:sp>
    </p:spTree>
    <p:extLst>
      <p:ext uri="{BB962C8B-B14F-4D97-AF65-F5344CB8AC3E}">
        <p14:creationId xmlns:p14="http://schemas.microsoft.com/office/powerpoint/2010/main" val="3508013803"/>
      </p:ext>
    </p:extLst>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TM04033921[[fn=Damask]]</Template>
  <TotalTime>23671</TotalTime>
  <Words>3567</Words>
  <Application>Microsoft Office PowerPoint</Application>
  <PresentationFormat>Widescreen</PresentationFormat>
  <Paragraphs>554</Paragraphs>
  <Slides>40</Slides>
  <Notes>39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Arial</vt:lpstr>
      <vt:lpstr>Bookman Old Style</vt:lpstr>
      <vt:lpstr>Goudy Old Style</vt:lpstr>
      <vt:lpstr>Rockwell</vt:lpstr>
      <vt:lpstr>Damask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Recommending a Strategy</dc:title>
  <dc:creator>Harrelson Computer</dc:creator>
  <cp:lastModifiedBy>John Harrelson</cp:lastModifiedBy>
  <cp:revision>35</cp:revision>
  <cp:lastPrinted>2026-04-29T00:23:13Z</cp:lastPrinted>
  <dcterms:created xsi:type="dcterms:W3CDTF">1998-04-14T16:29:50Z</dcterms:created>
  <dcterms:modified xsi:type="dcterms:W3CDTF">2026-06-14T20:59:11Z</dcterms:modified>
</cp:coreProperties>
</file>