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41" r:id="rId1"/>
  </p:sldMasterIdLst>
  <p:notesMasterIdLst>
    <p:notesMasterId r:id="rId24"/>
  </p:notesMasterIdLst>
  <p:handoutMasterIdLst>
    <p:handoutMasterId r:id="rId25"/>
  </p:handoutMasterIdLst>
  <p:sldIdLst>
    <p:sldId id="258" r:id="rId2"/>
    <p:sldId id="2504" r:id="rId3"/>
    <p:sldId id="2534" r:id="rId4"/>
    <p:sldId id="2599" r:id="rId5"/>
    <p:sldId id="2600" r:id="rId6"/>
    <p:sldId id="2601" r:id="rId7"/>
    <p:sldId id="2602" r:id="rId8"/>
    <p:sldId id="2605" r:id="rId9"/>
    <p:sldId id="2604" r:id="rId10"/>
    <p:sldId id="2603" r:id="rId11"/>
    <p:sldId id="2606" r:id="rId12"/>
    <p:sldId id="2607" r:id="rId13"/>
    <p:sldId id="2608" r:id="rId14"/>
    <p:sldId id="2609" r:id="rId15"/>
    <p:sldId id="2610" r:id="rId16"/>
    <p:sldId id="2611" r:id="rId17"/>
    <p:sldId id="2612" r:id="rId18"/>
    <p:sldId id="2613" r:id="rId19"/>
    <p:sldId id="2614" r:id="rId20"/>
    <p:sldId id="2615" r:id="rId21"/>
    <p:sldId id="2616" r:id="rId22"/>
    <p:sldId id="2617" r:id="rId23"/>
  </p:sldIdLst>
  <p:sldSz cx="12192000" cy="6858000"/>
  <p:notesSz cx="7102475" cy="9388475"/>
  <p:kinsoku lang="ja-JP" invalStChars="、。，．・：；？！゛゜ヽヾゝゞ々ー’”）〕］｝〉》」』】°‰′″℃￠％ぁぃぅぇぉっゃゅょゎァィゥェォッャュョヮヵヶ!%),.:;?]}｡｣､･ｧｨｩｪｫｬｭｮｯｰﾞﾟ" invalEndChars="‘“（〔［｛〈《「『【￥＄$([\{｢￡"/>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3333FF"/>
    <a:srgbClr val="0066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2" y="4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902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sz="quarter" idx="3"/>
          </p:nvPr>
        </p:nvSpPr>
        <p:spPr bwMode="auto">
          <a:xfrm>
            <a:off x="946150" y="4459288"/>
            <a:ext cx="5210175" cy="4224337"/>
          </a:xfrm>
          <a:prstGeom prst="rect">
            <a:avLst/>
          </a:prstGeom>
          <a:noFill/>
          <a:ln w="9525">
            <a:noFill/>
            <a:miter lim="800000"/>
            <a:headEnd/>
            <a:tailEnd/>
          </a:ln>
          <a:effectLst/>
        </p:spPr>
        <p:txBody>
          <a:bodyPr vert="horz" wrap="square" lIns="92370" tIns="45375" rIns="92370" bIns="45375"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39" name="Rectangle 3"/>
          <p:cNvSpPr>
            <a:spLocks noGrp="1" noRot="1" noChangeAspect="1" noChangeArrowheads="1" noTextEdit="1"/>
          </p:cNvSpPr>
          <p:nvPr>
            <p:ph type="sldImg" idx="2"/>
          </p:nvPr>
        </p:nvSpPr>
        <p:spPr bwMode="auto">
          <a:xfrm>
            <a:off x="438150" y="709613"/>
            <a:ext cx="6235700" cy="35083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4130980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438150" y="709613"/>
            <a:ext cx="6235700" cy="3508375"/>
          </a:xfrm>
          <a:ln cap="flat"/>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278402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615809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715520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967865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612916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61706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84992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575036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544157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35739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845301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258541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914112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891836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963222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3499687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746159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4089954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230421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438150" y="709613"/>
            <a:ext cx="6235700" cy="3508375"/>
          </a:xfrm>
          <a:ln cap="flat"/>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a:p>
            <a:endParaRPr lang="en-US" altLang="en-US"/>
          </a:p>
          <a:p>
            <a:endParaRPr lang="en-US" altLang="en-US"/>
          </a:p>
          <a:p>
            <a:pPr>
              <a:buFontTx/>
              <a:buChar char="•"/>
            </a:pPr>
            <a:r>
              <a:rPr lang="en-US" altLang="en-US" sz="1400" b="1"/>
              <a:t>The baseball diamond is used to represent the growth and progress as it relates to the Christian Life and Service Seminars.</a:t>
            </a:r>
          </a:p>
          <a:p>
            <a:endParaRPr lang="en-US" altLang="en-US" sz="1400" b="1"/>
          </a:p>
          <a:p>
            <a:pPr>
              <a:buFontTx/>
              <a:buChar char="•"/>
            </a:pPr>
            <a:r>
              <a:rPr lang="en-US" altLang="en-US" sz="1400" b="1"/>
              <a:t>Today’s Agenda/Housekeeping</a:t>
            </a:r>
          </a:p>
        </p:txBody>
      </p:sp>
    </p:spTree>
    <p:extLst>
      <p:ext uri="{BB962C8B-B14F-4D97-AF65-F5344CB8AC3E}">
        <p14:creationId xmlns:p14="http://schemas.microsoft.com/office/powerpoint/2010/main" val="1027707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36E7A79-B255-4557-B88B-10C88EF7D515}" type="slidenum">
              <a:rPr lang="en-US" smtClean="0"/>
              <a:pPr>
                <a:defRPr/>
              </a:pPr>
              <a:t>‹#›</a:t>
            </a:fld>
            <a:endParaRPr lang="en-US"/>
          </a:p>
        </p:txBody>
      </p:sp>
    </p:spTree>
    <p:extLst>
      <p:ext uri="{BB962C8B-B14F-4D97-AF65-F5344CB8AC3E}">
        <p14:creationId xmlns:p14="http://schemas.microsoft.com/office/powerpoint/2010/main" val="13935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29261606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31128201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8252498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13566583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5425778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200939179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5F0541-9276-4DF9-AB6A-44F44611E035}" type="slidenum">
              <a:rPr lang="en-US" smtClean="0"/>
              <a:pPr>
                <a:defRPr/>
              </a:pPr>
              <a:t>‹#›</a:t>
            </a:fld>
            <a:endParaRPr lang="en-US"/>
          </a:p>
        </p:txBody>
      </p:sp>
    </p:spTree>
    <p:extLst>
      <p:ext uri="{BB962C8B-B14F-4D97-AF65-F5344CB8AC3E}">
        <p14:creationId xmlns:p14="http://schemas.microsoft.com/office/powerpoint/2010/main" val="4172649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CA490AD-8348-4531-9D9D-6EDEC31C1C03}" type="slidenum">
              <a:rPr lang="en-US" smtClean="0"/>
              <a:pPr>
                <a:defRPr/>
              </a:pPr>
              <a:t>‹#›</a:t>
            </a:fld>
            <a:endParaRPr lang="en-US"/>
          </a:p>
        </p:txBody>
      </p:sp>
    </p:spTree>
    <p:extLst>
      <p:ext uri="{BB962C8B-B14F-4D97-AF65-F5344CB8AC3E}">
        <p14:creationId xmlns:p14="http://schemas.microsoft.com/office/powerpoint/2010/main" val="422414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163E022-C3C5-479F-B9B3-F5B37C7ACD44}" type="slidenum">
              <a:rPr lang="en-US" smtClean="0"/>
              <a:pPr>
                <a:defRPr/>
              </a:pPr>
              <a:t>‹#›</a:t>
            </a:fld>
            <a:endParaRPr lang="en-US"/>
          </a:p>
        </p:txBody>
      </p:sp>
    </p:spTree>
    <p:extLst>
      <p:ext uri="{BB962C8B-B14F-4D97-AF65-F5344CB8AC3E}">
        <p14:creationId xmlns:p14="http://schemas.microsoft.com/office/powerpoint/2010/main" val="127420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2053175-9E8B-4908-A95A-3791F4C0C31C}" type="slidenum">
              <a:rPr lang="en-US" smtClean="0"/>
              <a:pPr>
                <a:defRPr/>
              </a:pPr>
              <a:t>‹#›</a:t>
            </a:fld>
            <a:endParaRPr lang="en-US"/>
          </a:p>
        </p:txBody>
      </p:sp>
    </p:spTree>
    <p:extLst>
      <p:ext uri="{BB962C8B-B14F-4D97-AF65-F5344CB8AC3E}">
        <p14:creationId xmlns:p14="http://schemas.microsoft.com/office/powerpoint/2010/main" val="986136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A7B0F1-8761-47A1-BD9C-189064AF1A59}" type="slidenum">
              <a:rPr lang="en-US" smtClean="0"/>
              <a:pPr>
                <a:defRPr/>
              </a:pPr>
              <a:t>‹#›</a:t>
            </a:fld>
            <a:endParaRPr lang="en-US"/>
          </a:p>
        </p:txBody>
      </p:sp>
    </p:spTree>
    <p:extLst>
      <p:ext uri="{BB962C8B-B14F-4D97-AF65-F5344CB8AC3E}">
        <p14:creationId xmlns:p14="http://schemas.microsoft.com/office/powerpoint/2010/main" val="232354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28F2D80-99B8-42FF-8D95-67B2D5E01E3C}" type="slidenum">
              <a:rPr lang="en-US" smtClean="0"/>
              <a:pPr>
                <a:defRPr/>
              </a:pPr>
              <a:t>‹#›</a:t>
            </a:fld>
            <a:endParaRPr lang="en-US"/>
          </a:p>
        </p:txBody>
      </p:sp>
    </p:spTree>
    <p:extLst>
      <p:ext uri="{BB962C8B-B14F-4D97-AF65-F5344CB8AC3E}">
        <p14:creationId xmlns:p14="http://schemas.microsoft.com/office/powerpoint/2010/main" val="69507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E2E8869-E9D6-4F9A-BCA9-758C5B13937E}" type="slidenum">
              <a:rPr lang="en-US" smtClean="0"/>
              <a:pPr>
                <a:defRPr/>
              </a:pPr>
              <a:t>‹#›</a:t>
            </a:fld>
            <a:endParaRPr lang="en-US"/>
          </a:p>
        </p:txBody>
      </p:sp>
    </p:spTree>
    <p:extLst>
      <p:ext uri="{BB962C8B-B14F-4D97-AF65-F5344CB8AC3E}">
        <p14:creationId xmlns:p14="http://schemas.microsoft.com/office/powerpoint/2010/main" val="12071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4118A-B675-455C-AE08-C00DA0C42FCD}" type="slidenum">
              <a:rPr lang="en-US" smtClean="0"/>
              <a:pPr>
                <a:defRPr/>
              </a:pPr>
              <a:t>‹#›</a:t>
            </a:fld>
            <a:endParaRPr lang="en-US"/>
          </a:p>
        </p:txBody>
      </p:sp>
    </p:spTree>
    <p:extLst>
      <p:ext uri="{BB962C8B-B14F-4D97-AF65-F5344CB8AC3E}">
        <p14:creationId xmlns:p14="http://schemas.microsoft.com/office/powerpoint/2010/main" val="362823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C1A78E-9F2C-4C96-992E-B13FD75E5692}" type="slidenum">
              <a:rPr lang="en-US" smtClean="0"/>
              <a:pPr>
                <a:defRPr/>
              </a:pPr>
              <a:t>‹#›</a:t>
            </a:fld>
            <a:endParaRPr lang="en-US"/>
          </a:p>
        </p:txBody>
      </p:sp>
    </p:spTree>
    <p:extLst>
      <p:ext uri="{BB962C8B-B14F-4D97-AF65-F5344CB8AC3E}">
        <p14:creationId xmlns:p14="http://schemas.microsoft.com/office/powerpoint/2010/main" val="68950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4B1B4A4-CFD4-494E-B45E-30280426BF87}" type="slidenum">
              <a:rPr lang="en-US" smtClean="0"/>
              <a:pPr>
                <a:defRPr/>
              </a:pPr>
              <a:t>‹#›</a:t>
            </a:fld>
            <a:endParaRPr lang="en-US"/>
          </a:p>
        </p:txBody>
      </p:sp>
    </p:spTree>
    <p:extLst>
      <p:ext uri="{BB962C8B-B14F-4D97-AF65-F5344CB8AC3E}">
        <p14:creationId xmlns:p14="http://schemas.microsoft.com/office/powerpoint/2010/main" val="2116749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22475FBF-EB38-4C72-B136-732C35DDA2C5}" type="slidenum">
              <a:rPr lang="en-US" smtClean="0"/>
              <a:pPr>
                <a:defRPr/>
              </a:pPr>
              <a:t>‹#›</a:t>
            </a:fld>
            <a:endParaRPr lang="en-US"/>
          </a:p>
        </p:txBody>
      </p:sp>
    </p:spTree>
    <p:extLst>
      <p:ext uri="{BB962C8B-B14F-4D97-AF65-F5344CB8AC3E}">
        <p14:creationId xmlns:p14="http://schemas.microsoft.com/office/powerpoint/2010/main" val="118950141"/>
      </p:ext>
    </p:extLst>
  </p:cSld>
  <p:clrMap bg1="dk1" tx1="lt1" bg2="dk2" tx2="lt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 id="2147484153" r:id="rId12"/>
    <p:sldLayoutId id="2147484154" r:id="rId13"/>
    <p:sldLayoutId id="2147484155" r:id="rId14"/>
    <p:sldLayoutId id="2147484156" r:id="rId15"/>
    <p:sldLayoutId id="2147484157" r:id="rId16"/>
    <p:sldLayoutId id="2147484158"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iblegateway.com/passage/?search=Isaiah+44%3A6-8%3B+46%3A9-10%3B+48%3A5-6&amp;version=ESV"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75BA665-AFD2-CBF3-1E14-CDC3C83E9438}"/>
              </a:ext>
            </a:extLst>
          </p:cNvPr>
          <p:cNvSpPr>
            <a:spLocks noGrp="1"/>
          </p:cNvSpPr>
          <p:nvPr>
            <p:ph sz="half" idx="1"/>
          </p:nvPr>
        </p:nvSpPr>
        <p:spPr>
          <a:xfrm>
            <a:off x="838200" y="1825625"/>
            <a:ext cx="3145221" cy="4351338"/>
          </a:xfrm>
        </p:spPr>
        <p:txBody>
          <a:bodyPr/>
          <a:lstStyle/>
          <a:p>
            <a:pPr marL="0" indent="0">
              <a:buNone/>
            </a:pPr>
            <a:endParaRPr lang="en-US">
              <a:solidFill>
                <a:srgbClr val="FFC000"/>
              </a:solidFill>
            </a:endParaRPr>
          </a:p>
          <a:p>
            <a:pPr marL="0" indent="0">
              <a:buNone/>
            </a:pPr>
            <a:r>
              <a:rPr lang="en-US">
                <a:solidFill>
                  <a:srgbClr val="FFC000"/>
                </a:solidFill>
              </a:rPr>
              <a:t>Ezekiel</a:t>
            </a:r>
          </a:p>
        </p:txBody>
      </p:sp>
      <p:sp>
        <p:nvSpPr>
          <p:cNvPr id="5" name="Content Placeholder 4">
            <a:extLst>
              <a:ext uri="{FF2B5EF4-FFF2-40B4-BE49-F238E27FC236}">
                <a16:creationId xmlns:a16="http://schemas.microsoft.com/office/drawing/2014/main" id="{1D2DC564-BBCD-509E-545C-FE8299E74D3F}"/>
              </a:ext>
            </a:extLst>
          </p:cNvPr>
          <p:cNvSpPr>
            <a:spLocks noGrp="1"/>
          </p:cNvSpPr>
          <p:nvPr>
            <p:ph sz="half" idx="2"/>
          </p:nvPr>
        </p:nvSpPr>
        <p:spPr>
          <a:xfrm>
            <a:off x="4135821" y="1822450"/>
            <a:ext cx="3694386" cy="4351338"/>
          </a:xfrm>
        </p:spPr>
        <p:txBody>
          <a:bodyPr/>
          <a:lstStyle/>
          <a:p>
            <a:pPr marL="0" indent="0">
              <a:buNone/>
            </a:pPr>
            <a:endParaRPr lang="en-US">
              <a:solidFill>
                <a:srgbClr val="FFC000"/>
              </a:solidFill>
            </a:endParaRPr>
          </a:p>
          <a:p>
            <a:pPr marL="0" indent="0">
              <a:buNone/>
            </a:pPr>
            <a:r>
              <a:rPr lang="en-US">
                <a:solidFill>
                  <a:srgbClr val="FFC000"/>
                </a:solidFill>
              </a:rPr>
              <a:t>Isaiah</a:t>
            </a:r>
          </a:p>
        </p:txBody>
      </p:sp>
      <p:pic>
        <p:nvPicPr>
          <p:cNvPr id="6" name="Picture 5">
            <a:extLst>
              <a:ext uri="{FF2B5EF4-FFF2-40B4-BE49-F238E27FC236}">
                <a16:creationId xmlns:a16="http://schemas.microsoft.com/office/drawing/2014/main" id="{8726D094-0660-3E49-EBD0-7DE920B3207C}"/>
              </a:ext>
            </a:extLst>
          </p:cNvPr>
          <p:cNvPicPr>
            <a:picLocks noChangeAspect="1"/>
          </p:cNvPicPr>
          <p:nvPr/>
        </p:nvPicPr>
        <p:blipFill>
          <a:blip r:embed="rId2"/>
          <a:stretch>
            <a:fillRect/>
          </a:stretch>
        </p:blipFill>
        <p:spPr>
          <a:xfrm>
            <a:off x="8113986" y="1822450"/>
            <a:ext cx="3239814" cy="4351338"/>
          </a:xfrm>
          <a:prstGeom prst="rect">
            <a:avLst/>
          </a:prstGeom>
        </p:spPr>
      </p:pic>
      <p:pic>
        <p:nvPicPr>
          <p:cNvPr id="7" name="Content Placeholder 4">
            <a:extLst>
              <a:ext uri="{FF2B5EF4-FFF2-40B4-BE49-F238E27FC236}">
                <a16:creationId xmlns:a16="http://schemas.microsoft.com/office/drawing/2014/main" id="{EA878FE3-967F-AA27-5552-5FCCE69EC10E}"/>
              </a:ext>
            </a:extLst>
          </p:cNvPr>
          <p:cNvPicPr>
            <a:picLocks noChangeAspect="1"/>
          </p:cNvPicPr>
          <p:nvPr/>
        </p:nvPicPr>
        <p:blipFill>
          <a:blip r:embed="rId3"/>
          <a:stretch>
            <a:fillRect/>
          </a:stretch>
        </p:blipFill>
        <p:spPr>
          <a:xfrm>
            <a:off x="7982607" y="3195780"/>
            <a:ext cx="3371193" cy="2978007"/>
          </a:xfrm>
          <a:prstGeom prst="rect">
            <a:avLst/>
          </a:prstGeom>
        </p:spPr>
      </p:pic>
      <p:pic>
        <p:nvPicPr>
          <p:cNvPr id="8" name="Picture 7">
            <a:extLst>
              <a:ext uri="{FF2B5EF4-FFF2-40B4-BE49-F238E27FC236}">
                <a16:creationId xmlns:a16="http://schemas.microsoft.com/office/drawing/2014/main" id="{5DBAB66A-969C-38C4-AF62-55E95C8F30DC}"/>
              </a:ext>
            </a:extLst>
          </p:cNvPr>
          <p:cNvPicPr>
            <a:picLocks noChangeAspect="1"/>
          </p:cNvPicPr>
          <p:nvPr/>
        </p:nvPicPr>
        <p:blipFill>
          <a:blip r:embed="rId4"/>
          <a:stretch>
            <a:fillRect/>
          </a:stretch>
        </p:blipFill>
        <p:spPr>
          <a:xfrm>
            <a:off x="4135821" y="3182682"/>
            <a:ext cx="3620813" cy="2978006"/>
          </a:xfrm>
          <a:prstGeom prst="rect">
            <a:avLst/>
          </a:prstGeom>
        </p:spPr>
      </p:pic>
      <p:sp>
        <p:nvSpPr>
          <p:cNvPr id="9" name="TextBox 8">
            <a:extLst>
              <a:ext uri="{FF2B5EF4-FFF2-40B4-BE49-F238E27FC236}">
                <a16:creationId xmlns:a16="http://schemas.microsoft.com/office/drawing/2014/main" id="{C6A51F02-6751-F573-B91F-BE3DA7BE5881}"/>
              </a:ext>
            </a:extLst>
          </p:cNvPr>
          <p:cNvSpPr txBox="1"/>
          <p:nvPr/>
        </p:nvSpPr>
        <p:spPr>
          <a:xfrm>
            <a:off x="8113986" y="1896341"/>
            <a:ext cx="1268723" cy="954107"/>
          </a:xfrm>
          <a:prstGeom prst="rect">
            <a:avLst/>
          </a:prstGeom>
          <a:noFill/>
        </p:spPr>
        <p:txBody>
          <a:bodyPr wrap="square" rtlCol="0">
            <a:spAutoFit/>
          </a:bodyPr>
          <a:lstStyle/>
          <a:p>
            <a:endParaRPr lang="en-US" sz="2800">
              <a:solidFill>
                <a:srgbClr val="FFC000"/>
              </a:solidFill>
            </a:endParaRPr>
          </a:p>
          <a:p>
            <a:r>
              <a:rPr lang="en-US" sz="2800">
                <a:solidFill>
                  <a:srgbClr val="FFC000"/>
                </a:solidFill>
              </a:rPr>
              <a:t>Jesus</a:t>
            </a:r>
          </a:p>
        </p:txBody>
      </p:sp>
      <p:pic>
        <p:nvPicPr>
          <p:cNvPr id="10" name="Picture 9">
            <a:extLst>
              <a:ext uri="{FF2B5EF4-FFF2-40B4-BE49-F238E27FC236}">
                <a16:creationId xmlns:a16="http://schemas.microsoft.com/office/drawing/2014/main" id="{E42A5780-BA79-0AD2-8BC9-B21FD4BCC5B1}"/>
              </a:ext>
            </a:extLst>
          </p:cNvPr>
          <p:cNvPicPr>
            <a:picLocks noChangeAspect="1"/>
          </p:cNvPicPr>
          <p:nvPr/>
        </p:nvPicPr>
        <p:blipFill>
          <a:blip r:embed="rId5"/>
          <a:stretch>
            <a:fillRect/>
          </a:stretch>
        </p:blipFill>
        <p:spPr>
          <a:xfrm>
            <a:off x="838200" y="3169585"/>
            <a:ext cx="3013842" cy="3004201"/>
          </a:xfrm>
          <a:prstGeom prst="rect">
            <a:avLst/>
          </a:prstGeom>
        </p:spPr>
      </p:pic>
      <p:grpSp>
        <p:nvGrpSpPr>
          <p:cNvPr id="17" name="Group 16">
            <a:extLst>
              <a:ext uri="{FF2B5EF4-FFF2-40B4-BE49-F238E27FC236}">
                <a16:creationId xmlns:a16="http://schemas.microsoft.com/office/drawing/2014/main" id="{C43AF5F2-C61A-25C5-EF00-425E80C986AA}"/>
              </a:ext>
            </a:extLst>
          </p:cNvPr>
          <p:cNvGrpSpPr/>
          <p:nvPr/>
        </p:nvGrpSpPr>
        <p:grpSpPr>
          <a:xfrm>
            <a:off x="740345" y="-487018"/>
            <a:ext cx="4137891" cy="3170099"/>
            <a:chOff x="729673" y="0"/>
            <a:chExt cx="4137891" cy="3170099"/>
          </a:xfrm>
        </p:grpSpPr>
        <p:sp>
          <p:nvSpPr>
            <p:cNvPr id="18" name="TextBox 17">
              <a:extLst>
                <a:ext uri="{FF2B5EF4-FFF2-40B4-BE49-F238E27FC236}">
                  <a16:creationId xmlns:a16="http://schemas.microsoft.com/office/drawing/2014/main" id="{7F0459D8-11C4-34D5-D884-D73ACBA3A36B}"/>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19" name="Group 18">
              <a:extLst>
                <a:ext uri="{FF2B5EF4-FFF2-40B4-BE49-F238E27FC236}">
                  <a16:creationId xmlns:a16="http://schemas.microsoft.com/office/drawing/2014/main" id="{1504A82E-E5AF-F355-9230-61F74254D947}"/>
                </a:ext>
              </a:extLst>
            </p:cNvPr>
            <p:cNvGrpSpPr/>
            <p:nvPr/>
          </p:nvGrpSpPr>
          <p:grpSpPr>
            <a:xfrm>
              <a:off x="1625601" y="0"/>
              <a:ext cx="3241963" cy="3170099"/>
              <a:chOff x="563419" y="55418"/>
              <a:chExt cx="3241963" cy="3170099"/>
            </a:xfrm>
          </p:grpSpPr>
          <p:sp>
            <p:nvSpPr>
              <p:cNvPr id="20" name="TextBox 19">
                <a:extLst>
                  <a:ext uri="{FF2B5EF4-FFF2-40B4-BE49-F238E27FC236}">
                    <a16:creationId xmlns:a16="http://schemas.microsoft.com/office/drawing/2014/main" id="{9B784820-5DE8-A209-9716-D72D7B9E7091}"/>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21" name="TextBox 20">
                <a:extLst>
                  <a:ext uri="{FF2B5EF4-FFF2-40B4-BE49-F238E27FC236}">
                    <a16:creationId xmlns:a16="http://schemas.microsoft.com/office/drawing/2014/main" id="{F21B86CF-C6F3-D782-362D-D5B42047345F}"/>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22" name="TextBox 21">
                <a:extLst>
                  <a:ext uri="{FF2B5EF4-FFF2-40B4-BE49-F238E27FC236}">
                    <a16:creationId xmlns:a16="http://schemas.microsoft.com/office/drawing/2014/main" id="{395D9012-291F-F74F-0C52-F5AFC9A0CA24}"/>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extLst>
      <p:ext uri="{BB962C8B-B14F-4D97-AF65-F5344CB8AC3E}">
        <p14:creationId xmlns:p14="http://schemas.microsoft.com/office/powerpoint/2010/main" val="2914799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pic>
        <p:nvPicPr>
          <p:cNvPr id="3" name="Picture 2">
            <a:extLst>
              <a:ext uri="{FF2B5EF4-FFF2-40B4-BE49-F238E27FC236}">
                <a16:creationId xmlns:a16="http://schemas.microsoft.com/office/drawing/2014/main" id="{219D2D9C-0CEF-7A07-F989-87F14A050AB7}"/>
              </a:ext>
            </a:extLst>
          </p:cNvPr>
          <p:cNvPicPr>
            <a:picLocks noChangeAspect="1"/>
          </p:cNvPicPr>
          <p:nvPr/>
        </p:nvPicPr>
        <p:blipFill>
          <a:blip r:embed="rId3"/>
          <a:stretch>
            <a:fillRect/>
          </a:stretch>
        </p:blipFill>
        <p:spPr>
          <a:xfrm>
            <a:off x="1038225" y="0"/>
            <a:ext cx="10115550" cy="6858000"/>
          </a:xfrm>
          <a:prstGeom prst="rect">
            <a:avLst/>
          </a:prstGeom>
        </p:spPr>
      </p:pic>
    </p:spTree>
    <p:extLst>
      <p:ext uri="{BB962C8B-B14F-4D97-AF65-F5344CB8AC3E}">
        <p14:creationId xmlns:p14="http://schemas.microsoft.com/office/powerpoint/2010/main" val="285529731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5386090"/>
          </a:xfrm>
          <a:prstGeom prst="rect">
            <a:avLst/>
          </a:prstGeom>
          <a:noFill/>
        </p:spPr>
        <p:txBody>
          <a:bodyPr wrap="square" rtlCol="0">
            <a:spAutoFit/>
          </a:bodyPr>
          <a:lstStyle/>
          <a:p>
            <a:r>
              <a:rPr lang="en-US" sz="3200" dirty="0"/>
              <a:t>Paul, Barnabas, &amp; the Gentiles</a:t>
            </a:r>
          </a:p>
          <a:p>
            <a:pPr marL="457200" indent="-457200">
              <a:buFont typeface="Arial" panose="020B0604020202020204" pitchFamily="34" charset="0"/>
              <a:buChar char="•"/>
            </a:pPr>
            <a:endParaRPr lang="en-US" sz="3200" dirty="0"/>
          </a:p>
          <a:p>
            <a:r>
              <a:rPr lang="en-US" sz="2800" dirty="0"/>
              <a:t>1 Certain people came down from Judea to Antioch and were teaching the believers: “Unless you are circumcised, according to the custom taught by Moses, you cannot be saved.”</a:t>
            </a:r>
          </a:p>
          <a:p>
            <a:endParaRPr lang="en-US" sz="2800" dirty="0"/>
          </a:p>
          <a:p>
            <a:r>
              <a:rPr lang="en-US" sz="2800" dirty="0"/>
              <a:t>2 This brought Paul and Barnabas into sharp dispute and debate with them. So Paul and Barnabas were appointed, along with some other believers, to go up to Jerusalem to see the apostles and elders about this question.</a:t>
            </a:r>
          </a:p>
          <a:p>
            <a:r>
              <a:rPr lang="en-US" sz="2800" dirty="0"/>
              <a:t>Acts 15</a:t>
            </a:r>
          </a:p>
        </p:txBody>
      </p:sp>
    </p:spTree>
    <p:extLst>
      <p:ext uri="{BB962C8B-B14F-4D97-AF65-F5344CB8AC3E}">
        <p14:creationId xmlns:p14="http://schemas.microsoft.com/office/powerpoint/2010/main" val="15335256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6678751"/>
          </a:xfrm>
          <a:prstGeom prst="rect">
            <a:avLst/>
          </a:prstGeom>
          <a:noFill/>
        </p:spPr>
        <p:txBody>
          <a:bodyPr wrap="square" rtlCol="0">
            <a:spAutoFit/>
          </a:bodyPr>
          <a:lstStyle/>
          <a:p>
            <a:r>
              <a:rPr lang="en-US" sz="3200" dirty="0"/>
              <a:t>The Council of Jerusalem</a:t>
            </a:r>
          </a:p>
          <a:p>
            <a:pPr marL="457200" indent="-457200">
              <a:buFont typeface="Arial" panose="020B0604020202020204" pitchFamily="34" charset="0"/>
              <a:buChar char="•"/>
            </a:pPr>
            <a:endParaRPr lang="en-US" sz="3200" dirty="0"/>
          </a:p>
          <a:p>
            <a:r>
              <a:rPr lang="en-US" sz="2800" dirty="0"/>
              <a:t>3 The church sent them on their way, and as they traveled through Phoenicia and Samaria, they told how the Gentiles had been converted. This news made all the believers very glad.</a:t>
            </a:r>
          </a:p>
          <a:p>
            <a:endParaRPr lang="en-US" sz="2800" dirty="0"/>
          </a:p>
          <a:p>
            <a:r>
              <a:rPr lang="en-US" sz="2800" dirty="0"/>
              <a:t>4 When they came to Jerusalem, they were welcomed by the church and the apostles and elders, to whom they reported everything God had done through them.</a:t>
            </a:r>
          </a:p>
          <a:p>
            <a:endParaRPr lang="en-US" sz="2800" dirty="0"/>
          </a:p>
          <a:p>
            <a:r>
              <a:rPr lang="en-US" sz="2800" dirty="0"/>
              <a:t>5 Then some of the believers who belonged to the party of the Pharisees stood up and said, “The Gentiles must be circumcised and required to keep the law of Moses.”</a:t>
            </a:r>
          </a:p>
          <a:p>
            <a:r>
              <a:rPr lang="en-US" sz="2800" dirty="0"/>
              <a:t>Acts 15</a:t>
            </a:r>
          </a:p>
        </p:txBody>
      </p:sp>
    </p:spTree>
    <p:extLst>
      <p:ext uri="{BB962C8B-B14F-4D97-AF65-F5344CB8AC3E}">
        <p14:creationId xmlns:p14="http://schemas.microsoft.com/office/powerpoint/2010/main" val="156221321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5386090"/>
          </a:xfrm>
          <a:prstGeom prst="rect">
            <a:avLst/>
          </a:prstGeom>
          <a:noFill/>
        </p:spPr>
        <p:txBody>
          <a:bodyPr wrap="square" rtlCol="0">
            <a:spAutoFit/>
          </a:bodyPr>
          <a:lstStyle/>
          <a:p>
            <a:r>
              <a:rPr lang="en-US" sz="3200" dirty="0"/>
              <a:t>The Council of Jerusalem</a:t>
            </a:r>
          </a:p>
          <a:p>
            <a:pPr marL="457200" indent="-457200">
              <a:buFont typeface="Arial" panose="020B0604020202020204" pitchFamily="34" charset="0"/>
              <a:buChar char="•"/>
            </a:pPr>
            <a:endParaRPr lang="en-US" sz="3200" dirty="0"/>
          </a:p>
          <a:p>
            <a:r>
              <a:rPr lang="en-US" sz="2800" dirty="0"/>
              <a:t>6 The apostles and elders met to consider this question.</a:t>
            </a:r>
          </a:p>
          <a:p>
            <a:endParaRPr lang="en-US" sz="2800" dirty="0"/>
          </a:p>
          <a:p>
            <a:r>
              <a:rPr lang="en-US" sz="2800" dirty="0"/>
              <a:t>7 After much discussion, Peter got up and addressed them: “Brothers, you know that some time ago God made a choice among you that the Gentiles might hear from my lips the message of the gospel and believe.</a:t>
            </a:r>
          </a:p>
          <a:p>
            <a:endParaRPr lang="en-US" sz="2800" dirty="0"/>
          </a:p>
          <a:p>
            <a:r>
              <a:rPr lang="en-US" sz="2800" dirty="0"/>
              <a:t>8 God, who knows the heart, showed that he accepted them by giving the Holy Spirit to them, just as he did to us.</a:t>
            </a:r>
          </a:p>
          <a:p>
            <a:r>
              <a:rPr lang="en-US" sz="2800" dirty="0"/>
              <a:t>Acts 15</a:t>
            </a:r>
          </a:p>
        </p:txBody>
      </p:sp>
    </p:spTree>
    <p:extLst>
      <p:ext uri="{BB962C8B-B14F-4D97-AF65-F5344CB8AC3E}">
        <p14:creationId xmlns:p14="http://schemas.microsoft.com/office/powerpoint/2010/main" val="372480799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5386090"/>
          </a:xfrm>
          <a:prstGeom prst="rect">
            <a:avLst/>
          </a:prstGeom>
          <a:noFill/>
        </p:spPr>
        <p:txBody>
          <a:bodyPr wrap="square" rtlCol="0">
            <a:spAutoFit/>
          </a:bodyPr>
          <a:lstStyle/>
          <a:p>
            <a:r>
              <a:rPr lang="en-US" sz="3200" dirty="0"/>
              <a:t>The Council of Jerusalem</a:t>
            </a:r>
          </a:p>
          <a:p>
            <a:pPr marL="457200" indent="-457200">
              <a:buFont typeface="Arial" panose="020B0604020202020204" pitchFamily="34" charset="0"/>
              <a:buChar char="•"/>
            </a:pPr>
            <a:endParaRPr lang="en-US" sz="3200" dirty="0"/>
          </a:p>
          <a:p>
            <a:r>
              <a:rPr lang="en-US" sz="2800" dirty="0"/>
              <a:t>9 He did not discriminate between us and them, for he purified their hearts by faith.</a:t>
            </a:r>
          </a:p>
          <a:p>
            <a:endParaRPr lang="en-US" sz="2800" dirty="0"/>
          </a:p>
          <a:p>
            <a:r>
              <a:rPr lang="en-US" sz="2800" dirty="0"/>
              <a:t>10 Now then, why do you try to test God by putting on the necks of Gentiles a yoke that neither we nor our ancestors have been able to bear?</a:t>
            </a:r>
          </a:p>
          <a:p>
            <a:endParaRPr lang="en-US" sz="2800" dirty="0"/>
          </a:p>
          <a:p>
            <a:r>
              <a:rPr lang="en-US" sz="2800" dirty="0"/>
              <a:t>11 No! We believe it is through the grace of our Lord Jesus that we are saved, just as they are.”</a:t>
            </a:r>
          </a:p>
          <a:p>
            <a:r>
              <a:rPr lang="en-US" sz="2800" dirty="0"/>
              <a:t>Acts 15</a:t>
            </a:r>
          </a:p>
        </p:txBody>
      </p:sp>
    </p:spTree>
    <p:extLst>
      <p:ext uri="{BB962C8B-B14F-4D97-AF65-F5344CB8AC3E}">
        <p14:creationId xmlns:p14="http://schemas.microsoft.com/office/powerpoint/2010/main" val="3173110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5386090"/>
          </a:xfrm>
          <a:prstGeom prst="rect">
            <a:avLst/>
          </a:prstGeom>
          <a:noFill/>
        </p:spPr>
        <p:txBody>
          <a:bodyPr wrap="square" rtlCol="0">
            <a:spAutoFit/>
          </a:bodyPr>
          <a:lstStyle/>
          <a:p>
            <a:r>
              <a:rPr lang="en-US" sz="3200" dirty="0"/>
              <a:t>The Council of Jerusalem</a:t>
            </a:r>
          </a:p>
          <a:p>
            <a:pPr marL="457200" indent="-457200">
              <a:buFont typeface="Arial" panose="020B0604020202020204" pitchFamily="34" charset="0"/>
              <a:buChar char="•"/>
            </a:pPr>
            <a:endParaRPr lang="en-US" sz="3200" dirty="0"/>
          </a:p>
          <a:p>
            <a:r>
              <a:rPr lang="en-US" sz="2800" dirty="0"/>
              <a:t>12 The whole assembly became silent as they listened to Barnabas and Paul telling about the signs and wonders God had done among the Gentiles through them.</a:t>
            </a:r>
          </a:p>
          <a:p>
            <a:endParaRPr lang="en-US" sz="2800" dirty="0"/>
          </a:p>
          <a:p>
            <a:r>
              <a:rPr lang="en-US" sz="2800" dirty="0"/>
              <a:t>13 When they finished, James spoke up. “Brothers,” he said, “listen to me.</a:t>
            </a:r>
          </a:p>
          <a:p>
            <a:endParaRPr lang="en-US" sz="2800" dirty="0"/>
          </a:p>
          <a:p>
            <a:r>
              <a:rPr lang="en-US" sz="2800" dirty="0"/>
              <a:t>14 Simon has described to us how God first intervened to choose a people for his name from the Gentiles. </a:t>
            </a:r>
          </a:p>
          <a:p>
            <a:r>
              <a:rPr lang="en-US" sz="2800" dirty="0"/>
              <a:t>Acts 15</a:t>
            </a:r>
          </a:p>
        </p:txBody>
      </p:sp>
    </p:spTree>
    <p:extLst>
      <p:ext uri="{BB962C8B-B14F-4D97-AF65-F5344CB8AC3E}">
        <p14:creationId xmlns:p14="http://schemas.microsoft.com/office/powerpoint/2010/main" val="304004633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6247864"/>
          </a:xfrm>
          <a:prstGeom prst="rect">
            <a:avLst/>
          </a:prstGeom>
          <a:noFill/>
        </p:spPr>
        <p:txBody>
          <a:bodyPr wrap="square" rtlCol="0">
            <a:spAutoFit/>
          </a:bodyPr>
          <a:lstStyle/>
          <a:p>
            <a:r>
              <a:rPr lang="en-US" sz="3200" dirty="0"/>
              <a:t>The Council of Jerusalem</a:t>
            </a:r>
          </a:p>
          <a:p>
            <a:pPr marL="457200" indent="-457200">
              <a:buFont typeface="Arial" panose="020B0604020202020204" pitchFamily="34" charset="0"/>
              <a:buChar char="•"/>
            </a:pPr>
            <a:endParaRPr lang="en-US" sz="3200" dirty="0"/>
          </a:p>
          <a:p>
            <a:r>
              <a:rPr lang="en-US" sz="2800" dirty="0"/>
              <a:t>15 The words of the prophets are in agreement with this, as it is written:</a:t>
            </a:r>
          </a:p>
          <a:p>
            <a:endParaRPr lang="en-US" sz="2800" dirty="0"/>
          </a:p>
          <a:p>
            <a:r>
              <a:rPr lang="en-US" sz="2800" dirty="0"/>
              <a:t>16 “ ‘After this I will return and rebuild David’s fallen tent. Its ruins I will rebuild, and I will restore it,</a:t>
            </a:r>
          </a:p>
          <a:p>
            <a:endParaRPr lang="en-US" sz="2800" dirty="0"/>
          </a:p>
          <a:p>
            <a:r>
              <a:rPr lang="en-US" sz="2800" dirty="0"/>
              <a:t>17 that the rest of mankind may seek the Lord, even all the Gentiles who bear my name, says the Lord, who does these things’ —</a:t>
            </a:r>
          </a:p>
          <a:p>
            <a:endParaRPr lang="en-US" sz="2800" dirty="0"/>
          </a:p>
          <a:p>
            <a:r>
              <a:rPr lang="en-US" sz="2800" dirty="0"/>
              <a:t>18 things known from long ago.</a:t>
            </a:r>
          </a:p>
          <a:p>
            <a:r>
              <a:rPr lang="en-US" sz="2800" dirty="0"/>
              <a:t>Acts 15</a:t>
            </a:r>
          </a:p>
        </p:txBody>
      </p:sp>
    </p:spTree>
    <p:extLst>
      <p:ext uri="{BB962C8B-B14F-4D97-AF65-F5344CB8AC3E}">
        <p14:creationId xmlns:p14="http://schemas.microsoft.com/office/powerpoint/2010/main" val="25040140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6001643"/>
          </a:xfrm>
          <a:prstGeom prst="rect">
            <a:avLst/>
          </a:prstGeom>
          <a:noFill/>
        </p:spPr>
        <p:txBody>
          <a:bodyPr wrap="square" rtlCol="0">
            <a:spAutoFit/>
          </a:bodyPr>
          <a:lstStyle/>
          <a:p>
            <a:r>
              <a:rPr lang="en-US" sz="3200" dirty="0"/>
              <a:t>Amos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760 – 755 BC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Jeroboam &amp; Uzziah</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Same time as Hosea &amp; Isaiah</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Originally from Judah yet prophesied in Israel</a:t>
            </a:r>
          </a:p>
        </p:txBody>
      </p:sp>
      <p:pic>
        <p:nvPicPr>
          <p:cNvPr id="4" name="Picture 3">
            <a:extLst>
              <a:ext uri="{FF2B5EF4-FFF2-40B4-BE49-F238E27FC236}">
                <a16:creationId xmlns:a16="http://schemas.microsoft.com/office/drawing/2014/main" id="{8F321D82-7360-11B4-52EF-0B8CE98AE945}"/>
              </a:ext>
            </a:extLst>
          </p:cNvPr>
          <p:cNvPicPr>
            <a:picLocks noChangeAspect="1"/>
          </p:cNvPicPr>
          <p:nvPr/>
        </p:nvPicPr>
        <p:blipFill>
          <a:blip r:embed="rId3"/>
          <a:stretch>
            <a:fillRect/>
          </a:stretch>
        </p:blipFill>
        <p:spPr>
          <a:xfrm>
            <a:off x="7456643" y="394200"/>
            <a:ext cx="3819525" cy="4762500"/>
          </a:xfrm>
          <a:prstGeom prst="rect">
            <a:avLst/>
          </a:prstGeom>
        </p:spPr>
      </p:pic>
    </p:spTree>
    <p:extLst>
      <p:ext uri="{BB962C8B-B14F-4D97-AF65-F5344CB8AC3E}">
        <p14:creationId xmlns:p14="http://schemas.microsoft.com/office/powerpoint/2010/main" val="41825002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4585871"/>
          </a:xfrm>
          <a:prstGeom prst="rect">
            <a:avLst/>
          </a:prstGeom>
          <a:noFill/>
        </p:spPr>
        <p:txBody>
          <a:bodyPr wrap="square" rtlCol="0">
            <a:spAutoFit/>
          </a:bodyPr>
          <a:lstStyle/>
          <a:p>
            <a:r>
              <a:rPr lang="en-US" sz="3200" dirty="0"/>
              <a:t>Prophecy of Amos – NIV translation</a:t>
            </a:r>
          </a:p>
          <a:p>
            <a:endParaRPr lang="en-US" sz="3200" dirty="0"/>
          </a:p>
          <a:p>
            <a:r>
              <a:rPr lang="en-US" sz="3200" dirty="0"/>
              <a:t>11 </a:t>
            </a:r>
            <a:r>
              <a:rPr lang="en-US" sz="2800" dirty="0"/>
              <a:t>“In that day I will restore David’s fallen shelter— I will repair its broken walls and restore its ruins— and will rebuild it as it used to be,</a:t>
            </a:r>
          </a:p>
          <a:p>
            <a:pPr marL="514350" indent="-514350">
              <a:buAutoNum type="arabicPlain" startAt="12"/>
            </a:pPr>
            <a:endParaRPr lang="en-US" sz="2800" dirty="0"/>
          </a:p>
          <a:p>
            <a:r>
              <a:rPr lang="en-US" sz="2800" dirty="0">
                <a:solidFill>
                  <a:schemeClr val="bg1"/>
                </a:solidFill>
                <a:highlight>
                  <a:srgbClr val="FFFF00"/>
                </a:highlight>
              </a:rPr>
              <a:t>12 so that they may possess the remnant of Edom and all the nations that bear my name, ” declares the LORD, who will do these things.</a:t>
            </a:r>
          </a:p>
          <a:p>
            <a:r>
              <a:rPr lang="en-US" sz="2800" dirty="0"/>
              <a:t>Amos 9</a:t>
            </a:r>
          </a:p>
        </p:txBody>
      </p:sp>
    </p:spTree>
    <p:extLst>
      <p:ext uri="{BB962C8B-B14F-4D97-AF65-F5344CB8AC3E}">
        <p14:creationId xmlns:p14="http://schemas.microsoft.com/office/powerpoint/2010/main" val="29447569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19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4154984"/>
          </a:xfrm>
          <a:prstGeom prst="rect">
            <a:avLst/>
          </a:prstGeom>
          <a:noFill/>
        </p:spPr>
        <p:txBody>
          <a:bodyPr wrap="square" rtlCol="0">
            <a:spAutoFit/>
          </a:bodyPr>
          <a:lstStyle/>
          <a:p>
            <a:r>
              <a:rPr lang="en-US" sz="3200" dirty="0"/>
              <a:t>Prophecy of Amos – James translation</a:t>
            </a:r>
          </a:p>
          <a:p>
            <a:endParaRPr lang="en-US" sz="3200" dirty="0"/>
          </a:p>
          <a:p>
            <a:r>
              <a:rPr lang="en-US" sz="3200" dirty="0"/>
              <a:t>11 </a:t>
            </a:r>
            <a:r>
              <a:rPr lang="en-US" sz="2800" dirty="0"/>
              <a:t>"After this I will return, and I will rebuild the tent of David that has fallen;  I will rebuild its ruins, and I will restore it, </a:t>
            </a:r>
          </a:p>
          <a:p>
            <a:endParaRPr lang="en-US" sz="2800" dirty="0"/>
          </a:p>
          <a:p>
            <a:r>
              <a:rPr lang="en-US" sz="2800" dirty="0">
                <a:solidFill>
                  <a:schemeClr val="bg1"/>
                </a:solidFill>
                <a:highlight>
                  <a:srgbClr val="FFFF00"/>
                </a:highlight>
              </a:rPr>
              <a:t>12 that the remnant of mankind may seek the Lord, and all the Gentiles who are called by my name...“</a:t>
            </a:r>
          </a:p>
          <a:p>
            <a:r>
              <a:rPr lang="en-US" sz="2800" dirty="0"/>
              <a:t>Amos 9</a:t>
            </a:r>
          </a:p>
        </p:txBody>
      </p:sp>
    </p:spTree>
    <p:extLst>
      <p:ext uri="{BB962C8B-B14F-4D97-AF65-F5344CB8AC3E}">
        <p14:creationId xmlns:p14="http://schemas.microsoft.com/office/powerpoint/2010/main" val="16161898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ChangeArrowheads="1"/>
          </p:cNvSpPr>
          <p:nvPr/>
        </p:nvSpPr>
        <p:spPr bwMode="auto">
          <a:xfrm>
            <a:off x="3609975" y="3200400"/>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6" tIns="33338" rIns="67866" bIns="33338"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endParaRPr lang="en-US" altLang="en-US">
              <a:latin typeface="Arial" charset="0"/>
              <a:cs typeface="Arial" charset="0"/>
            </a:endParaRPr>
          </a:p>
        </p:txBody>
      </p:sp>
      <p:sp>
        <p:nvSpPr>
          <p:cNvPr id="3077" name="TextBox 1"/>
          <p:cNvSpPr txBox="1">
            <a:spLocks noChangeArrowheads="1"/>
          </p:cNvSpPr>
          <p:nvPr/>
        </p:nvSpPr>
        <p:spPr bwMode="auto">
          <a:xfrm>
            <a:off x="991507" y="458109"/>
            <a:ext cx="8007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r>
              <a:rPr lang="en-US" altLang="en-US" sz="3600" b="1" i="1">
                <a:latin typeface="+mj-lt"/>
                <a:cs typeface="Arial" charset="0"/>
              </a:rPr>
              <a:t>FBC Liberty Small Group</a:t>
            </a:r>
          </a:p>
        </p:txBody>
      </p:sp>
      <p:sp>
        <p:nvSpPr>
          <p:cNvPr id="6" name="Rectangle 2"/>
          <p:cNvSpPr txBox="1">
            <a:spLocks noChangeArrowheads="1"/>
          </p:cNvSpPr>
          <p:nvPr/>
        </p:nvSpPr>
        <p:spPr bwMode="auto">
          <a:xfrm>
            <a:off x="508000" y="1470212"/>
            <a:ext cx="7224272" cy="425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nchor="ctr"/>
          <a:lstStyle>
            <a:lvl1pPr algn="l" rtl="0" eaLnBrk="0" fontAlgn="base" hangingPunct="0">
              <a:spcBef>
                <a:spcPct val="0"/>
              </a:spcBef>
              <a:spcAft>
                <a:spcPct val="0"/>
              </a:spcAft>
              <a:defRPr sz="4000" b="1" i="1">
                <a:solidFill>
                  <a:schemeClr val="tx2"/>
                </a:solidFill>
                <a:latin typeface="+mj-lt"/>
                <a:ea typeface="+mj-ea"/>
                <a:cs typeface="+mj-cs"/>
              </a:defRPr>
            </a:lvl1pPr>
            <a:lvl2pPr algn="l" rtl="0" eaLnBrk="0" fontAlgn="base" hangingPunct="0">
              <a:spcBef>
                <a:spcPct val="0"/>
              </a:spcBef>
              <a:spcAft>
                <a:spcPct val="0"/>
              </a:spcAft>
              <a:defRPr sz="4000" b="1" i="1">
                <a:solidFill>
                  <a:schemeClr val="tx2"/>
                </a:solidFill>
                <a:latin typeface="Arial" charset="0"/>
              </a:defRPr>
            </a:lvl2pPr>
            <a:lvl3pPr algn="l" rtl="0" eaLnBrk="0" fontAlgn="base" hangingPunct="0">
              <a:spcBef>
                <a:spcPct val="0"/>
              </a:spcBef>
              <a:spcAft>
                <a:spcPct val="0"/>
              </a:spcAft>
              <a:defRPr sz="4000" b="1" i="1">
                <a:solidFill>
                  <a:schemeClr val="tx2"/>
                </a:solidFill>
                <a:latin typeface="Arial" charset="0"/>
              </a:defRPr>
            </a:lvl3pPr>
            <a:lvl4pPr algn="l" rtl="0" eaLnBrk="0" fontAlgn="base" hangingPunct="0">
              <a:spcBef>
                <a:spcPct val="0"/>
              </a:spcBef>
              <a:spcAft>
                <a:spcPct val="0"/>
              </a:spcAft>
              <a:defRPr sz="4000" b="1" i="1">
                <a:solidFill>
                  <a:schemeClr val="tx2"/>
                </a:solidFill>
                <a:latin typeface="Arial" charset="0"/>
              </a:defRPr>
            </a:lvl4pPr>
            <a:lvl5pPr algn="l" rtl="0" eaLnBrk="0" fontAlgn="base" hangingPunct="0">
              <a:spcBef>
                <a:spcPct val="0"/>
              </a:spcBef>
              <a:spcAft>
                <a:spcPct val="0"/>
              </a:spcAft>
              <a:defRPr sz="4000" b="1" i="1">
                <a:solidFill>
                  <a:schemeClr val="tx2"/>
                </a:solidFill>
                <a:latin typeface="Arial" charset="0"/>
              </a:defRPr>
            </a:lvl5pPr>
            <a:lvl6pPr marL="457200" algn="l" rtl="0" fontAlgn="base">
              <a:spcBef>
                <a:spcPct val="0"/>
              </a:spcBef>
              <a:spcAft>
                <a:spcPct val="0"/>
              </a:spcAft>
              <a:defRPr sz="4000" b="1" i="1">
                <a:solidFill>
                  <a:schemeClr val="tx2"/>
                </a:solidFill>
                <a:latin typeface="Arial" charset="0"/>
              </a:defRPr>
            </a:lvl6pPr>
            <a:lvl7pPr marL="914400" algn="l" rtl="0" fontAlgn="base">
              <a:spcBef>
                <a:spcPct val="0"/>
              </a:spcBef>
              <a:spcAft>
                <a:spcPct val="0"/>
              </a:spcAft>
              <a:defRPr sz="4000" b="1" i="1">
                <a:solidFill>
                  <a:schemeClr val="tx2"/>
                </a:solidFill>
                <a:latin typeface="Arial" charset="0"/>
              </a:defRPr>
            </a:lvl7pPr>
            <a:lvl8pPr marL="1371600" algn="l" rtl="0" fontAlgn="base">
              <a:spcBef>
                <a:spcPct val="0"/>
              </a:spcBef>
              <a:spcAft>
                <a:spcPct val="0"/>
              </a:spcAft>
              <a:defRPr sz="4000" b="1" i="1">
                <a:solidFill>
                  <a:schemeClr val="tx2"/>
                </a:solidFill>
                <a:latin typeface="Arial" charset="0"/>
              </a:defRPr>
            </a:lvl8pPr>
            <a:lvl9pPr marL="1828800" algn="l" rtl="0" fontAlgn="base">
              <a:spcBef>
                <a:spcPct val="0"/>
              </a:spcBef>
              <a:spcAft>
                <a:spcPct val="0"/>
              </a:spcAft>
              <a:defRPr sz="4000" b="1" i="1">
                <a:solidFill>
                  <a:schemeClr val="tx2"/>
                </a:solidFill>
                <a:latin typeface="Arial" charset="0"/>
              </a:defRPr>
            </a:lvl9pPr>
          </a:lstStyle>
          <a:p>
            <a:pPr algn="ctr" eaLnBrk="1" hangingPunct="1">
              <a:defRPr/>
            </a:pPr>
            <a:endParaRPr lang="en-US" altLang="en-US" sz="5400" i="0" kern="0" dirty="0">
              <a:solidFill>
                <a:schemeClr val="tx1"/>
              </a:solidFill>
              <a:latin typeface="+mn-lt"/>
            </a:endParaRPr>
          </a:p>
          <a:p>
            <a:pPr algn="ctr" eaLnBrk="1" hangingPunct="1">
              <a:defRPr/>
            </a:pPr>
            <a:r>
              <a:rPr lang="en-US" altLang="en-US" sz="5400" i="0" kern="0" dirty="0">
                <a:solidFill>
                  <a:schemeClr val="tx1"/>
                </a:solidFill>
                <a:latin typeface="+mn-lt"/>
              </a:rPr>
              <a:t>The Council of Jerusalem</a:t>
            </a:r>
          </a:p>
          <a:p>
            <a:pPr algn="ctr" eaLnBrk="1" hangingPunct="1">
              <a:defRPr/>
            </a:pPr>
            <a:endParaRPr lang="en-US" altLang="en-US" sz="5400" i="0" kern="0" dirty="0">
              <a:solidFill>
                <a:schemeClr val="tx1"/>
              </a:solidFill>
              <a:latin typeface="+mn-lt"/>
            </a:endParaRPr>
          </a:p>
          <a:p>
            <a:pPr algn="ctr" eaLnBrk="1" hangingPunct="1">
              <a:defRPr/>
            </a:pPr>
            <a:r>
              <a:rPr lang="en-US" altLang="en-US" i="0" kern="0" dirty="0">
                <a:solidFill>
                  <a:schemeClr val="tx1"/>
                </a:solidFill>
                <a:latin typeface="+mn-lt"/>
              </a:rPr>
              <a:t>Session #9     June 21, 2026</a:t>
            </a:r>
          </a:p>
          <a:p>
            <a:pPr algn="ctr" eaLnBrk="1" hangingPunct="1">
              <a:defRPr/>
            </a:pPr>
            <a:r>
              <a:rPr lang="en-US" altLang="en-US" i="0" kern="0" dirty="0">
                <a:solidFill>
                  <a:schemeClr val="tx1"/>
                </a:solidFill>
                <a:latin typeface="+mn-lt"/>
              </a:rPr>
              <a:t> </a:t>
            </a:r>
            <a:endParaRPr lang="en-US" altLang="en-US" sz="3075" kern="0" dirty="0">
              <a:solidFill>
                <a:schemeClr val="tx1"/>
              </a:solidFill>
            </a:endParaRPr>
          </a:p>
        </p:txBody>
      </p:sp>
      <p:grpSp>
        <p:nvGrpSpPr>
          <p:cNvPr id="2" name="Group 1">
            <a:extLst>
              <a:ext uri="{FF2B5EF4-FFF2-40B4-BE49-F238E27FC236}">
                <a16:creationId xmlns:a16="http://schemas.microsoft.com/office/drawing/2014/main" id="{498A9289-8DC0-2408-65E0-AF7AAF4DF0CA}"/>
              </a:ext>
            </a:extLst>
          </p:cNvPr>
          <p:cNvGrpSpPr/>
          <p:nvPr/>
        </p:nvGrpSpPr>
        <p:grpSpPr>
          <a:xfrm>
            <a:off x="7732272" y="0"/>
            <a:ext cx="4137891" cy="3170099"/>
            <a:chOff x="729673" y="0"/>
            <a:chExt cx="4137891" cy="3170099"/>
          </a:xfrm>
        </p:grpSpPr>
        <p:sp>
          <p:nvSpPr>
            <p:cNvPr id="3" name="TextBox 2">
              <a:extLst>
                <a:ext uri="{FF2B5EF4-FFF2-40B4-BE49-F238E27FC236}">
                  <a16:creationId xmlns:a16="http://schemas.microsoft.com/office/drawing/2014/main" id="{D6641CFA-1D28-82B4-FDA9-03A5B3C698CA}"/>
                </a:ext>
              </a:extLst>
            </p:cNvPr>
            <p:cNvSpPr txBox="1"/>
            <p:nvPr/>
          </p:nvSpPr>
          <p:spPr>
            <a:xfrm>
              <a:off x="729673" y="1538161"/>
              <a:ext cx="1348509" cy="923330"/>
            </a:xfrm>
            <a:prstGeom prst="rect">
              <a:avLst/>
            </a:prstGeom>
            <a:noFill/>
          </p:spPr>
          <p:txBody>
            <a:bodyPr wrap="square" rtlCol="0">
              <a:spAutoFit/>
            </a:bodyPr>
            <a:lstStyle/>
            <a:p>
              <a:r>
                <a:rPr lang="en-US" b="1">
                  <a:latin typeface="Goudy Old Style" panose="02020502050305020303" pitchFamily="18" charset="0"/>
                </a:rPr>
                <a:t>Prophecies to Jesus Christ</a:t>
              </a:r>
            </a:p>
          </p:txBody>
        </p:sp>
        <p:grpSp>
          <p:nvGrpSpPr>
            <p:cNvPr id="4" name="Group 3">
              <a:extLst>
                <a:ext uri="{FF2B5EF4-FFF2-40B4-BE49-F238E27FC236}">
                  <a16:creationId xmlns:a16="http://schemas.microsoft.com/office/drawing/2014/main" id="{02CA066B-276A-B5F2-E2D7-E487B6CA374E}"/>
                </a:ext>
              </a:extLst>
            </p:cNvPr>
            <p:cNvGrpSpPr/>
            <p:nvPr/>
          </p:nvGrpSpPr>
          <p:grpSpPr>
            <a:xfrm>
              <a:off x="1625601" y="0"/>
              <a:ext cx="3241963" cy="3170099"/>
              <a:chOff x="563419" y="55418"/>
              <a:chExt cx="3241963" cy="3170099"/>
            </a:xfrm>
          </p:grpSpPr>
          <p:sp>
            <p:nvSpPr>
              <p:cNvPr id="5" name="TextBox 4">
                <a:extLst>
                  <a:ext uri="{FF2B5EF4-FFF2-40B4-BE49-F238E27FC236}">
                    <a16:creationId xmlns:a16="http://schemas.microsoft.com/office/drawing/2014/main" id="{BE769B59-CD79-9598-89A8-F1A32D54C12E}"/>
                  </a:ext>
                </a:extLst>
              </p:cNvPr>
              <p:cNvSpPr txBox="1"/>
              <p:nvPr/>
            </p:nvSpPr>
            <p:spPr>
              <a:xfrm>
                <a:off x="563419" y="55418"/>
                <a:ext cx="2789382" cy="3170099"/>
              </a:xfrm>
              <a:prstGeom prst="rect">
                <a:avLst/>
              </a:prstGeom>
              <a:noFill/>
            </p:spPr>
            <p:txBody>
              <a:bodyPr wrap="square" rtlCol="0">
                <a:spAutoFit/>
              </a:bodyPr>
              <a:lstStyle/>
              <a:p>
                <a:r>
                  <a:rPr lang="en-US" sz="20000" i="1">
                    <a:solidFill>
                      <a:srgbClr val="FFC000"/>
                    </a:solidFill>
                    <a:latin typeface="Goudy Old Style" panose="02020502050305020303" pitchFamily="18" charset="0"/>
                  </a:rPr>
                  <a:t>F</a:t>
                </a:r>
              </a:p>
            </p:txBody>
          </p:sp>
          <p:sp>
            <p:nvSpPr>
              <p:cNvPr id="7" name="TextBox 6">
                <a:extLst>
                  <a:ext uri="{FF2B5EF4-FFF2-40B4-BE49-F238E27FC236}">
                    <a16:creationId xmlns:a16="http://schemas.microsoft.com/office/drawing/2014/main" id="{143EDC9C-911C-4DA4-0A22-ADD6502C83A6}"/>
                  </a:ext>
                </a:extLst>
              </p:cNvPr>
              <p:cNvSpPr txBox="1"/>
              <p:nvPr/>
            </p:nvSpPr>
            <p:spPr>
              <a:xfrm>
                <a:off x="1865745" y="1223528"/>
                <a:ext cx="1939637"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oretold</a:t>
                </a:r>
                <a:r>
                  <a:rPr lang="en-US" sz="3200">
                    <a:solidFill>
                      <a:srgbClr val="FFC000"/>
                    </a:solidFill>
                    <a:latin typeface="Goudy Old Style" panose="02020502050305020303" pitchFamily="18" charset="0"/>
                  </a:rPr>
                  <a:t> &amp;</a:t>
                </a:r>
                <a:endParaRPr lang="en-US" sz="3200">
                  <a:solidFill>
                    <a:srgbClr val="FFC000"/>
                  </a:solidFill>
                </a:endParaRPr>
              </a:p>
            </p:txBody>
          </p:sp>
          <p:sp>
            <p:nvSpPr>
              <p:cNvPr id="8" name="TextBox 7">
                <a:extLst>
                  <a:ext uri="{FF2B5EF4-FFF2-40B4-BE49-F238E27FC236}">
                    <a16:creationId xmlns:a16="http://schemas.microsoft.com/office/drawing/2014/main" id="{CF71BEB6-BD3C-EC2E-18E1-F77F4C7D53D9}"/>
                  </a:ext>
                </a:extLst>
              </p:cNvPr>
              <p:cNvSpPr txBox="1"/>
              <p:nvPr/>
            </p:nvSpPr>
            <p:spPr>
              <a:xfrm>
                <a:off x="1302328" y="1932134"/>
                <a:ext cx="2050473" cy="584775"/>
              </a:xfrm>
              <a:prstGeom prst="rect">
                <a:avLst/>
              </a:prstGeom>
              <a:noFill/>
            </p:spPr>
            <p:txBody>
              <a:bodyPr wrap="square" rtlCol="0">
                <a:spAutoFit/>
              </a:bodyPr>
              <a:lstStyle/>
              <a:p>
                <a:r>
                  <a:rPr lang="en-US" sz="3200" err="1">
                    <a:solidFill>
                      <a:srgbClr val="FFC000"/>
                    </a:solidFill>
                    <a:latin typeface="Goudy Old Style" panose="02020502050305020303" pitchFamily="18" charset="0"/>
                  </a:rPr>
                  <a:t>ulfilled</a:t>
                </a:r>
                <a:endParaRPr lang="en-US" sz="3200">
                  <a:solidFill>
                    <a:srgbClr val="FFC000"/>
                  </a:solidFill>
                  <a:latin typeface="Goudy Old Style" panose="02020502050305020303" pitchFamily="18" charset="0"/>
                </a:endParaRPr>
              </a:p>
            </p:txBody>
          </p:sp>
        </p:grpSp>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20</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15832" y="320675"/>
            <a:ext cx="9897533" cy="5016758"/>
          </a:xfrm>
          <a:prstGeom prst="rect">
            <a:avLst/>
          </a:prstGeom>
          <a:noFill/>
        </p:spPr>
        <p:txBody>
          <a:bodyPr wrap="square" rtlCol="0">
            <a:spAutoFit/>
          </a:bodyPr>
          <a:lstStyle/>
          <a:p>
            <a:r>
              <a:rPr lang="en-US" sz="3200" dirty="0"/>
              <a:t>Why Is This a Prophecy ?</a:t>
            </a:r>
          </a:p>
          <a:p>
            <a:endParaRPr lang="en-US" sz="3200" dirty="0"/>
          </a:p>
          <a:p>
            <a:r>
              <a:rPr lang="en-US" sz="3200" dirty="0"/>
              <a:t>James understood Jesus as the promised Davidic Messiah.</a:t>
            </a:r>
          </a:p>
          <a:p>
            <a:endParaRPr lang="en-US" sz="3200" dirty="0"/>
          </a:p>
          <a:p>
            <a:r>
              <a:rPr lang="en-US" sz="3200" dirty="0"/>
              <a:t>The "rebuilding of David's fallen tent" was being fulfilled through:</a:t>
            </a:r>
          </a:p>
          <a:p>
            <a:pPr marL="457200" indent="-457200">
              <a:buFont typeface="Arial" panose="020B0604020202020204" pitchFamily="34" charset="0"/>
              <a:buChar char="•"/>
            </a:pPr>
            <a:r>
              <a:rPr lang="en-US" sz="3200" dirty="0"/>
              <a:t>Jesus' death and resurrection.</a:t>
            </a:r>
          </a:p>
          <a:p>
            <a:pPr marL="457200" indent="-457200">
              <a:buFont typeface="Arial" panose="020B0604020202020204" pitchFamily="34" charset="0"/>
              <a:buChar char="•"/>
            </a:pPr>
            <a:r>
              <a:rPr lang="en-US" sz="3200" dirty="0"/>
              <a:t>His exaltation as David's heir.</a:t>
            </a:r>
          </a:p>
          <a:p>
            <a:pPr marL="457200" indent="-457200">
              <a:buFont typeface="Arial" panose="020B0604020202020204" pitchFamily="34" charset="0"/>
              <a:buChar char="•"/>
            </a:pPr>
            <a:r>
              <a:rPr lang="en-US" sz="3200" dirty="0"/>
              <a:t>The establishment of the Church.</a:t>
            </a:r>
            <a:endParaRPr lang="en-US" sz="2800" dirty="0"/>
          </a:p>
        </p:txBody>
      </p:sp>
    </p:spTree>
    <p:extLst>
      <p:ext uri="{BB962C8B-B14F-4D97-AF65-F5344CB8AC3E}">
        <p14:creationId xmlns:p14="http://schemas.microsoft.com/office/powerpoint/2010/main" val="131870884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21</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24797" y="847496"/>
            <a:ext cx="9897533" cy="4708981"/>
          </a:xfrm>
          <a:prstGeom prst="rect">
            <a:avLst/>
          </a:prstGeom>
          <a:noFill/>
        </p:spPr>
        <p:txBody>
          <a:bodyPr wrap="square" rtlCol="0">
            <a:spAutoFit/>
          </a:bodyPr>
          <a:lstStyle/>
          <a:p>
            <a:r>
              <a:rPr lang="en-US" sz="3200" dirty="0"/>
              <a:t>What Does This Mean to Christians ?</a:t>
            </a:r>
          </a:p>
          <a:p>
            <a:endParaRPr lang="en-US" sz="3200" dirty="0"/>
          </a:p>
          <a:p>
            <a:pPr marL="514350" indent="-514350">
              <a:buAutoNum type="arabicPeriod"/>
            </a:pPr>
            <a:r>
              <a:rPr lang="en-US" sz="3200" dirty="0"/>
              <a:t>Christianity Was Defined as Faith in Christ Rather Than Ethnic Identity</a:t>
            </a:r>
            <a:br>
              <a:rPr lang="en-US" sz="3200" dirty="0"/>
            </a:br>
            <a:endParaRPr lang="en-US" sz="3200" dirty="0"/>
          </a:p>
          <a:p>
            <a:pPr marL="514350" indent="-514350">
              <a:buAutoNum type="arabicPeriod"/>
            </a:pPr>
            <a:r>
              <a:rPr lang="en-US" sz="2800" dirty="0"/>
              <a:t>The Church Became a Multi-Ethnic People of God</a:t>
            </a:r>
            <a:br>
              <a:rPr lang="en-US" sz="2800" dirty="0"/>
            </a:br>
            <a:endParaRPr lang="en-US" sz="2800" dirty="0"/>
          </a:p>
          <a:p>
            <a:pPr marL="514350" indent="-514350">
              <a:buAutoNum type="arabicPeriod"/>
            </a:pPr>
            <a:r>
              <a:rPr lang="en-US" sz="2800" dirty="0"/>
              <a:t>The Gentile Mission Received Apostolic Approval</a:t>
            </a:r>
            <a:br>
              <a:rPr lang="en-US" sz="2800" dirty="0"/>
            </a:br>
            <a:endParaRPr lang="en-US" sz="2800" dirty="0"/>
          </a:p>
          <a:p>
            <a:pPr marL="514350" indent="-514350">
              <a:buAutoNum type="arabicPeriod"/>
            </a:pPr>
            <a:endParaRPr lang="en-US" sz="2800" dirty="0"/>
          </a:p>
        </p:txBody>
      </p:sp>
    </p:spTree>
    <p:extLst>
      <p:ext uri="{BB962C8B-B14F-4D97-AF65-F5344CB8AC3E}">
        <p14:creationId xmlns:p14="http://schemas.microsoft.com/office/powerpoint/2010/main" val="254445332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22</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924797" y="847496"/>
            <a:ext cx="10263156" cy="5816977"/>
          </a:xfrm>
          <a:prstGeom prst="rect">
            <a:avLst/>
          </a:prstGeom>
          <a:noFill/>
        </p:spPr>
        <p:txBody>
          <a:bodyPr wrap="square" rtlCol="0">
            <a:spAutoFit/>
          </a:bodyPr>
          <a:lstStyle/>
          <a:p>
            <a:r>
              <a:rPr lang="en-US" sz="2800" dirty="0"/>
              <a:t>What Does This Mean to Christians ?</a:t>
            </a:r>
          </a:p>
          <a:p>
            <a:endParaRPr lang="en-US" sz="3200" dirty="0"/>
          </a:p>
          <a:p>
            <a:r>
              <a:rPr lang="en-US" sz="3200" dirty="0"/>
              <a:t>4. </a:t>
            </a:r>
            <a:r>
              <a:rPr lang="en-US" sz="2800" dirty="0"/>
              <a:t>Scripture Was Interpreted with Christ as the Cornerstone</a:t>
            </a:r>
            <a:br>
              <a:rPr lang="en-US" sz="2800" dirty="0"/>
            </a:br>
            <a:endParaRPr lang="en-US" sz="2800" dirty="0"/>
          </a:p>
          <a:p>
            <a:pPr marL="1428750" lvl="2" indent="-514350">
              <a:buFont typeface="Arial" panose="020B0604020202020204" pitchFamily="34" charset="0"/>
              <a:buChar char="•"/>
            </a:pPr>
            <a:r>
              <a:rPr lang="en-US" sz="2800" dirty="0"/>
              <a:t>Jesus fulfills the Davidic promises.</a:t>
            </a:r>
          </a:p>
          <a:p>
            <a:pPr marL="1428750" lvl="2" indent="-514350">
              <a:buFont typeface="Arial" panose="020B0604020202020204" pitchFamily="34" charset="0"/>
              <a:buChar char="•"/>
            </a:pPr>
            <a:r>
              <a:rPr lang="en-US" sz="2800" dirty="0"/>
              <a:t>The restoration promised by the prophets begins in Christ.</a:t>
            </a:r>
          </a:p>
          <a:p>
            <a:pPr marL="1428750" lvl="2" indent="-514350">
              <a:buFont typeface="Arial" panose="020B0604020202020204" pitchFamily="34" charset="0"/>
              <a:buChar char="•"/>
            </a:pPr>
            <a:r>
              <a:rPr lang="en-US" sz="2800" dirty="0"/>
              <a:t>The gathering of the nations is evidence of messianic fulfillment.</a:t>
            </a:r>
          </a:p>
          <a:p>
            <a:pPr marL="1428750" lvl="2" indent="-514350">
              <a:buFont typeface="Arial" panose="020B0604020202020204" pitchFamily="34" charset="0"/>
              <a:buChar char="•"/>
            </a:pPr>
            <a:r>
              <a:rPr lang="en-US" sz="2800" dirty="0"/>
              <a:t>Thus prophecy was read through the lens of Christ's resurrection and reign.</a:t>
            </a:r>
            <a:br>
              <a:rPr lang="en-US" sz="2800" dirty="0"/>
            </a:br>
            <a:endParaRPr lang="en-US" sz="2800" dirty="0"/>
          </a:p>
          <a:p>
            <a:pPr marL="514350" indent="-514350">
              <a:buAutoNum type="arabicPeriod"/>
            </a:pPr>
            <a:endParaRPr lang="en-US" sz="2800" dirty="0"/>
          </a:p>
        </p:txBody>
      </p:sp>
    </p:spTree>
    <p:extLst>
      <p:ext uri="{BB962C8B-B14F-4D97-AF65-F5344CB8AC3E}">
        <p14:creationId xmlns:p14="http://schemas.microsoft.com/office/powerpoint/2010/main" val="13692204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3</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i="1" dirty="0"/>
              <a:t>Here is how you will know that I am the one true God,</a:t>
            </a:r>
          </a:p>
          <a:p>
            <a:endParaRPr lang="en-US" sz="3200" i="1" dirty="0"/>
          </a:p>
          <a:p>
            <a:r>
              <a:rPr lang="en-US" sz="3200" i="1" dirty="0"/>
              <a:t> and those so-called ‘gods’ are nothing: I will tell you </a:t>
            </a:r>
          </a:p>
          <a:p>
            <a:endParaRPr lang="en-US" sz="3200" i="1" dirty="0"/>
          </a:p>
          <a:p>
            <a:r>
              <a:rPr lang="en-US" sz="3200" i="1" dirty="0"/>
              <a:t>the end from the beginning; I will tell you what will </a:t>
            </a:r>
          </a:p>
          <a:p>
            <a:endParaRPr lang="en-US" sz="3200" i="1" dirty="0"/>
          </a:p>
          <a:p>
            <a:r>
              <a:rPr lang="en-US" sz="3200" i="1" dirty="0"/>
              <a:t>happen before it happens, and then when those </a:t>
            </a:r>
          </a:p>
          <a:p>
            <a:endParaRPr lang="en-US" sz="3200" i="1" dirty="0"/>
          </a:p>
          <a:p>
            <a:r>
              <a:rPr lang="en-US" sz="3200" i="1" dirty="0"/>
              <a:t>things come to pass, that will be the proof to you that I </a:t>
            </a:r>
          </a:p>
          <a:p>
            <a:endParaRPr lang="en-US" sz="3200" i="1" dirty="0"/>
          </a:p>
          <a:p>
            <a:r>
              <a:rPr lang="en-US" sz="3200" i="1" dirty="0"/>
              <a:t>alone am God.   </a:t>
            </a:r>
            <a:r>
              <a:rPr lang="en-US" sz="3200" dirty="0"/>
              <a:t> </a:t>
            </a:r>
            <a:r>
              <a:rPr lang="en-US" sz="3200" dirty="0">
                <a:hlinkClick r:id="rId3"/>
              </a:rPr>
              <a:t>Isaiah 44:6-8; 46:9-10; 48:5-6</a:t>
            </a:r>
            <a:endParaRPr lang="en-US" sz="3200" dirty="0"/>
          </a:p>
        </p:txBody>
      </p:sp>
    </p:spTree>
    <p:extLst>
      <p:ext uri="{BB962C8B-B14F-4D97-AF65-F5344CB8AC3E}">
        <p14:creationId xmlns:p14="http://schemas.microsoft.com/office/powerpoint/2010/main" val="306047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4</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OT Prophecies are organized into 5 areas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Lineage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Birth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Ministry of the Messiah</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Suffering Servant</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The Crucifixion, Death, &amp; Resurrection</a:t>
            </a:r>
          </a:p>
        </p:txBody>
      </p:sp>
    </p:spTree>
    <p:extLst>
      <p:ext uri="{BB962C8B-B14F-4D97-AF65-F5344CB8AC3E}">
        <p14:creationId xmlns:p14="http://schemas.microsoft.com/office/powerpoint/2010/main" val="177137576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5</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Prophecy of Acts 15</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Council of Jerusalem</a:t>
            </a:r>
          </a:p>
          <a:p>
            <a:pPr marL="1371600" lvl="2" indent="-457200">
              <a:buFont typeface="Arial" panose="020B0604020202020204" pitchFamily="34" charset="0"/>
              <a:buChar char="•"/>
            </a:pPr>
            <a:r>
              <a:rPr lang="en-US" sz="3200" dirty="0"/>
              <a:t>Instigated by Paul &amp; Barnabas</a:t>
            </a:r>
          </a:p>
          <a:p>
            <a:pPr marL="1371600" lvl="2" indent="-457200">
              <a:buFont typeface="Arial" panose="020B0604020202020204" pitchFamily="34" charset="0"/>
              <a:buChar char="•"/>
            </a:pPr>
            <a:r>
              <a:rPr lang="en-US" sz="3200" dirty="0"/>
              <a:t>Argument led by Paul, Peter, &amp; James</a:t>
            </a:r>
          </a:p>
          <a:p>
            <a:pPr marL="1371600" lvl="2" indent="-457200">
              <a:buFont typeface="Arial" panose="020B0604020202020204" pitchFamily="34" charset="0"/>
              <a:buChar char="•"/>
            </a:pPr>
            <a:r>
              <a:rPr lang="en-US" sz="3200" dirty="0"/>
              <a:t>Include the Gentiles as they are</a:t>
            </a:r>
          </a:p>
          <a:p>
            <a:pPr lvl="8"/>
            <a:r>
              <a:rPr lang="en-US" sz="3200" dirty="0"/>
              <a:t>OR</a:t>
            </a:r>
          </a:p>
          <a:p>
            <a:pPr marL="1371600" lvl="2" indent="-457200">
              <a:buFont typeface="Arial" panose="020B0604020202020204" pitchFamily="34" charset="0"/>
              <a:buChar char="•"/>
            </a:pPr>
            <a:r>
              <a:rPr lang="en-US" sz="3200" dirty="0"/>
              <a:t>Force new Christians to pass thru the Judaic principles first</a:t>
            </a:r>
          </a:p>
          <a:p>
            <a:pPr marL="2286000" lvl="4" indent="-457200">
              <a:buFont typeface="Arial" panose="020B0604020202020204" pitchFamily="34" charset="0"/>
              <a:buChar char="•"/>
            </a:pPr>
            <a:r>
              <a:rPr lang="en-US" sz="3200" dirty="0"/>
              <a:t>Circumcision</a:t>
            </a:r>
          </a:p>
          <a:p>
            <a:pPr marL="2286000" lvl="4" indent="-457200">
              <a:buFont typeface="Arial" panose="020B0604020202020204" pitchFamily="34" charset="0"/>
              <a:buChar char="•"/>
            </a:pPr>
            <a:r>
              <a:rPr lang="en-US" sz="3200" dirty="0"/>
              <a:t>Keep the law of Moses (be a good Jew)</a:t>
            </a:r>
          </a:p>
        </p:txBody>
      </p:sp>
    </p:spTree>
    <p:extLst>
      <p:ext uri="{BB962C8B-B14F-4D97-AF65-F5344CB8AC3E}">
        <p14:creationId xmlns:p14="http://schemas.microsoft.com/office/powerpoint/2010/main" val="429153120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6</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509200"/>
          </a:xfrm>
          <a:prstGeom prst="rect">
            <a:avLst/>
          </a:prstGeom>
          <a:noFill/>
        </p:spPr>
        <p:txBody>
          <a:bodyPr wrap="square" rtlCol="0">
            <a:spAutoFit/>
          </a:bodyPr>
          <a:lstStyle/>
          <a:p>
            <a:r>
              <a:rPr lang="en-US" sz="3200" dirty="0"/>
              <a:t>Paul &amp; Barnabas</a:t>
            </a:r>
          </a:p>
          <a:p>
            <a:pPr marL="457200"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Paul is a well-respected Pharisee Jew</a:t>
            </a:r>
          </a:p>
          <a:p>
            <a:pPr marL="1371600" lvl="2" indent="-457200">
              <a:buFont typeface="Arial" panose="020B0604020202020204" pitchFamily="34" charset="0"/>
              <a:buChar char="•"/>
            </a:pPr>
            <a:r>
              <a:rPr lang="en-US" sz="3200" dirty="0"/>
              <a:t>Paul oversees the persecution of Christians for years – present at the stoning of Stephen</a:t>
            </a:r>
          </a:p>
          <a:p>
            <a:pPr marL="1371600" lvl="2" indent="-457200">
              <a:buFont typeface="Arial" panose="020B0604020202020204" pitchFamily="34" charset="0"/>
              <a:buChar char="•"/>
            </a:pPr>
            <a:r>
              <a:rPr lang="en-US" sz="3200" dirty="0"/>
              <a:t>Paul converted on road to Damascus</a:t>
            </a:r>
          </a:p>
          <a:p>
            <a:pPr marL="1371600" lvl="2" indent="-457200">
              <a:buFont typeface="Arial" panose="020B0604020202020204" pitchFamily="34" charset="0"/>
              <a:buChar char="•"/>
            </a:pPr>
            <a:r>
              <a:rPr lang="en-US" sz="3200" dirty="0"/>
              <a:t>Spent 15 years preparing for his </a:t>
            </a:r>
          </a:p>
          <a:p>
            <a:pPr lvl="3"/>
            <a:r>
              <a:rPr lang="en-US" sz="3200" dirty="0"/>
              <a:t>Christ-charged ministry</a:t>
            </a:r>
          </a:p>
          <a:p>
            <a:pPr marL="1371600" lvl="2" indent="-457200">
              <a:buFont typeface="Arial" panose="020B0604020202020204" pitchFamily="34" charset="0"/>
              <a:buChar char="•"/>
            </a:pPr>
            <a:r>
              <a:rPr lang="en-US" sz="3200" dirty="0"/>
              <a:t>Apostles skeptical of Paul’s heart</a:t>
            </a:r>
          </a:p>
          <a:p>
            <a:pPr marL="1371600" lvl="2" indent="-457200">
              <a:buFont typeface="Arial" panose="020B0604020202020204" pitchFamily="34" charset="0"/>
              <a:buChar char="•"/>
            </a:pPr>
            <a:r>
              <a:rPr lang="en-US" sz="3200" dirty="0"/>
              <a:t>Barnabas takes chance on Paul</a:t>
            </a:r>
          </a:p>
          <a:p>
            <a:pPr marL="1371600" lvl="2" indent="-457200">
              <a:buFont typeface="Arial" panose="020B0604020202020204" pitchFamily="34" charset="0"/>
              <a:buChar char="•"/>
            </a:pPr>
            <a:r>
              <a:rPr lang="en-US" sz="3200" dirty="0"/>
              <a:t>Completed the 1</a:t>
            </a:r>
            <a:r>
              <a:rPr lang="en-US" sz="3200" baseline="30000" dirty="0"/>
              <a:t>st</a:t>
            </a:r>
            <a:r>
              <a:rPr lang="en-US" sz="3200" dirty="0"/>
              <a:t> Missionary journey</a:t>
            </a:r>
          </a:p>
        </p:txBody>
      </p:sp>
    </p:spTree>
    <p:extLst>
      <p:ext uri="{BB962C8B-B14F-4D97-AF65-F5344CB8AC3E}">
        <p14:creationId xmlns:p14="http://schemas.microsoft.com/office/powerpoint/2010/main" val="234176208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7</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pic>
        <p:nvPicPr>
          <p:cNvPr id="4" name="Picture 3">
            <a:extLst>
              <a:ext uri="{FF2B5EF4-FFF2-40B4-BE49-F238E27FC236}">
                <a16:creationId xmlns:a16="http://schemas.microsoft.com/office/drawing/2014/main" id="{339F592C-D7ED-82AC-0762-107FE4DA911B}"/>
              </a:ext>
            </a:extLst>
          </p:cNvPr>
          <p:cNvPicPr>
            <a:picLocks noChangeAspect="1"/>
          </p:cNvPicPr>
          <p:nvPr/>
        </p:nvPicPr>
        <p:blipFill>
          <a:blip r:embed="rId3"/>
          <a:stretch>
            <a:fillRect/>
          </a:stretch>
        </p:blipFill>
        <p:spPr>
          <a:xfrm>
            <a:off x="1407459" y="224119"/>
            <a:ext cx="9403976" cy="6391833"/>
          </a:xfrm>
          <a:prstGeom prst="rect">
            <a:avLst/>
          </a:prstGeom>
        </p:spPr>
      </p:pic>
    </p:spTree>
    <p:extLst>
      <p:ext uri="{BB962C8B-B14F-4D97-AF65-F5344CB8AC3E}">
        <p14:creationId xmlns:p14="http://schemas.microsoft.com/office/powerpoint/2010/main" val="29076825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8</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5816977"/>
          </a:xfrm>
          <a:prstGeom prst="rect">
            <a:avLst/>
          </a:prstGeom>
          <a:noFill/>
        </p:spPr>
        <p:txBody>
          <a:bodyPr wrap="square" rtlCol="0">
            <a:spAutoFit/>
          </a:bodyPr>
          <a:lstStyle/>
          <a:p>
            <a:r>
              <a:rPr lang="en-US" sz="3200" dirty="0"/>
              <a:t>Paul &amp; Barnabas part ways</a:t>
            </a:r>
          </a:p>
          <a:p>
            <a:pPr marL="457200" indent="-457200">
              <a:buFont typeface="Arial" panose="020B0604020202020204" pitchFamily="34" charset="0"/>
              <a:buChar char="•"/>
            </a:pPr>
            <a:endParaRPr lang="en-US" sz="3200" dirty="0"/>
          </a:p>
          <a:p>
            <a:r>
              <a:rPr lang="en-US" sz="2800" dirty="0"/>
              <a:t>36 Some time later Paul said to Barnabas, “Let us go back and visit the believers in all the towns where we preached the word of the Lord and see how they are doing.”</a:t>
            </a:r>
          </a:p>
          <a:p>
            <a:endParaRPr lang="en-US" sz="2800" dirty="0"/>
          </a:p>
          <a:p>
            <a:r>
              <a:rPr lang="en-US" sz="2800" dirty="0"/>
              <a:t>37 Barnabas wanted to take John, also called Mark, with them,</a:t>
            </a:r>
          </a:p>
          <a:p>
            <a:endParaRPr lang="en-US" sz="2800" dirty="0"/>
          </a:p>
          <a:p>
            <a:r>
              <a:rPr lang="en-US" sz="2800" dirty="0"/>
              <a:t>38 but Paul did not think it wise to take him, because he had deserted them in Pamphylia and had not continued with them in the work.</a:t>
            </a:r>
          </a:p>
          <a:p>
            <a:r>
              <a:rPr lang="en-US" sz="2800" dirty="0"/>
              <a:t>Acts 15</a:t>
            </a:r>
          </a:p>
        </p:txBody>
      </p:sp>
    </p:spTree>
    <p:extLst>
      <p:ext uri="{BB962C8B-B14F-4D97-AF65-F5344CB8AC3E}">
        <p14:creationId xmlns:p14="http://schemas.microsoft.com/office/powerpoint/2010/main" val="13413962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txBox="1">
            <a:spLocks noGrp="1"/>
          </p:cNvSpPr>
          <p:nvPr/>
        </p:nvSpPr>
        <p:spPr bwMode="auto">
          <a:xfrm>
            <a:off x="8077200" y="6245225"/>
            <a:ext cx="1981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fld id="{94BDC030-AB98-4DBC-AE03-5874ED648E10}" type="slidenum">
              <a:rPr lang="en-US" altLang="en-US" sz="1200"/>
              <a:pPr algn="r" eaLnBrk="1" hangingPunct="1"/>
              <a:t>9</a:t>
            </a:fld>
            <a:endParaRPr lang="en-US" altLang="en-US" sz="1200"/>
          </a:p>
        </p:txBody>
      </p:sp>
      <p:sp>
        <p:nvSpPr>
          <p:cNvPr id="5123" name="Rectangle 2"/>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4" name="Rectangle 3"/>
          <p:cNvSpPr>
            <a:spLocks noChangeArrowheads="1"/>
          </p:cNvSpPr>
          <p:nvPr/>
        </p:nvSpPr>
        <p:spPr bwMode="auto">
          <a:xfrm>
            <a:off x="463391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5" name="Rectangle 4"/>
          <p:cNvSpPr>
            <a:spLocks noChangeArrowheads="1"/>
          </p:cNvSpPr>
          <p:nvPr/>
        </p:nvSpPr>
        <p:spPr bwMode="auto">
          <a:xfrm>
            <a:off x="1524000" y="-928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endParaRPr lang="en-US" altLang="en-US"/>
          </a:p>
        </p:txBody>
      </p:sp>
      <p:sp>
        <p:nvSpPr>
          <p:cNvPr id="5128" name="Rectangle 18"/>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29" name="Rectangle 19"/>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0" name="Rectangle 20"/>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1" name="Rectangle 21"/>
          <p:cNvSpPr>
            <a:spLocks noChangeArrowheads="1"/>
          </p:cNvSpPr>
          <p:nvPr/>
        </p:nvSpPr>
        <p:spPr bwMode="auto">
          <a:xfrm>
            <a:off x="1524000" y="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5132" name="Rectangle 22"/>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n-US" altLang="en-US">
              <a:latin typeface="Arial" charset="0"/>
            </a:endParaRPr>
          </a:p>
          <a:p>
            <a:endParaRPr lang="en-US" altLang="en-US">
              <a:latin typeface="Arial" charset="0"/>
            </a:endParaRPr>
          </a:p>
        </p:txBody>
      </p:sp>
      <p:sp>
        <p:nvSpPr>
          <p:cNvPr id="3" name="TextBox 2">
            <a:extLst>
              <a:ext uri="{FF2B5EF4-FFF2-40B4-BE49-F238E27FC236}">
                <a16:creationId xmlns:a16="http://schemas.microsoft.com/office/drawing/2014/main" id="{D9050874-D7F1-ABD9-D054-8B688F085ECF}"/>
              </a:ext>
            </a:extLst>
          </p:cNvPr>
          <p:cNvSpPr txBox="1"/>
          <p:nvPr/>
        </p:nvSpPr>
        <p:spPr>
          <a:xfrm>
            <a:off x="871009" y="641350"/>
            <a:ext cx="9897533" cy="6001643"/>
          </a:xfrm>
          <a:prstGeom prst="rect">
            <a:avLst/>
          </a:prstGeom>
          <a:noFill/>
        </p:spPr>
        <p:txBody>
          <a:bodyPr wrap="square" rtlCol="0">
            <a:spAutoFit/>
          </a:bodyPr>
          <a:lstStyle/>
          <a:p>
            <a:r>
              <a:rPr lang="en-US" sz="3200" dirty="0"/>
              <a:t>Paul &amp; Barnabas part ways</a:t>
            </a:r>
          </a:p>
          <a:p>
            <a:pPr marL="457200" indent="-457200">
              <a:buFont typeface="Arial" panose="020B0604020202020204" pitchFamily="34" charset="0"/>
              <a:buChar char="•"/>
            </a:pPr>
            <a:endParaRPr lang="en-US" sz="3200" dirty="0"/>
          </a:p>
          <a:p>
            <a:r>
              <a:rPr lang="en-US" sz="3200" dirty="0"/>
              <a:t>39 They had such a sharp disagreement that they parted company. Barnabas took Mark and sailed for Cyprus,   (AND into obscurity)</a:t>
            </a:r>
          </a:p>
          <a:p>
            <a:endParaRPr lang="en-US" sz="3200" dirty="0"/>
          </a:p>
          <a:p>
            <a:r>
              <a:rPr lang="en-US" sz="3200" dirty="0"/>
              <a:t>40 but Paul chose Silas and left, commended by the believers to the grace of the Lord.</a:t>
            </a:r>
          </a:p>
          <a:p>
            <a:endParaRPr lang="en-US" sz="3200" dirty="0"/>
          </a:p>
          <a:p>
            <a:r>
              <a:rPr lang="en-US" sz="3200" dirty="0"/>
              <a:t>41 He went through Syria and Cilicia, strengthening the churches.</a:t>
            </a:r>
          </a:p>
          <a:p>
            <a:r>
              <a:rPr lang="en-US" sz="3200" dirty="0"/>
              <a:t>Acts 15</a:t>
            </a:r>
          </a:p>
        </p:txBody>
      </p:sp>
    </p:spTree>
    <p:extLst>
      <p:ext uri="{BB962C8B-B14F-4D97-AF65-F5344CB8AC3E}">
        <p14:creationId xmlns:p14="http://schemas.microsoft.com/office/powerpoint/2010/main" val="2300655216"/>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23787</TotalTime>
  <Words>1743</Words>
  <Application>Microsoft Office PowerPoint</Application>
  <PresentationFormat>Widescreen</PresentationFormat>
  <Paragraphs>310</Paragraphs>
  <Slides>22</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Bookman Old Style</vt:lpstr>
      <vt:lpstr>Goudy Old Style</vt:lpstr>
      <vt:lpstr>Rockwell</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Recommending a Strategy</dc:title>
  <dc:creator>Harrelson Computer</dc:creator>
  <cp:lastModifiedBy>John Harrelson</cp:lastModifiedBy>
  <cp:revision>37</cp:revision>
  <cp:lastPrinted>2026-04-29T00:23:13Z</cp:lastPrinted>
  <dcterms:created xsi:type="dcterms:W3CDTF">1998-04-14T16:29:50Z</dcterms:created>
  <dcterms:modified xsi:type="dcterms:W3CDTF">2026-06-21T19:32:51Z</dcterms:modified>
</cp:coreProperties>
</file>