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141" r:id="rId1"/>
  </p:sldMasterIdLst>
  <p:notesMasterIdLst>
    <p:notesMasterId r:id="rId20"/>
  </p:notesMasterIdLst>
  <p:handoutMasterIdLst>
    <p:handoutMasterId r:id="rId21"/>
  </p:handoutMasterIdLst>
  <p:sldIdLst>
    <p:sldId id="258" r:id="rId2"/>
    <p:sldId id="2504" r:id="rId3"/>
    <p:sldId id="2602" r:id="rId4"/>
    <p:sldId id="2622" r:id="rId5"/>
    <p:sldId id="2603" r:id="rId6"/>
    <p:sldId id="2612" r:id="rId7"/>
    <p:sldId id="2614" r:id="rId8"/>
    <p:sldId id="2617" r:id="rId9"/>
    <p:sldId id="2618" r:id="rId10"/>
    <p:sldId id="2619" r:id="rId11"/>
    <p:sldId id="2620" r:id="rId12"/>
    <p:sldId id="2613" r:id="rId13"/>
    <p:sldId id="2604" r:id="rId14"/>
    <p:sldId id="2605" r:id="rId15"/>
    <p:sldId id="2606" r:id="rId16"/>
    <p:sldId id="2607" r:id="rId17"/>
    <p:sldId id="2616" r:id="rId18"/>
    <p:sldId id="2621" r:id="rId19"/>
  </p:sldIdLst>
  <p:sldSz cx="12192000" cy="6858000"/>
  <p:notesSz cx="7102475" cy="93884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3333FF"/>
    <a:srgbClr val="0066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82" y="3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902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459288"/>
            <a:ext cx="5210175" cy="422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0" tIns="45375" rIns="92370" bIns="453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38150" y="709613"/>
            <a:ext cx="6235700" cy="3508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413098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3759401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2610102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2879079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2644921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521150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3660095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3624709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727664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1164150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3601739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23845614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206486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1643221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15967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20027145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9613"/>
            <a:ext cx="6235700" cy="3508375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sz="1400" b="1"/>
              <a:t>The baseball diamond is used to represent the growth and progress as it relates to the Christian Life and Service Seminars.</a:t>
            </a:r>
          </a:p>
          <a:p>
            <a:endParaRPr lang="en-US" altLang="en-US" sz="1400" b="1"/>
          </a:p>
          <a:p>
            <a:pPr>
              <a:buFontTx/>
              <a:buChar char="•"/>
            </a:pPr>
            <a:r>
              <a:rPr lang="en-US" altLang="en-US" sz="1400" b="1"/>
              <a:t>Today’s Agenda/Housekeeping</a:t>
            </a:r>
          </a:p>
        </p:txBody>
      </p:sp>
    </p:spTree>
    <p:extLst>
      <p:ext uri="{BB962C8B-B14F-4D97-AF65-F5344CB8AC3E}">
        <p14:creationId xmlns:p14="http://schemas.microsoft.com/office/powerpoint/2010/main" val="1043330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6E7A79-B255-4557-B88B-10C88EF7D5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63E022-C3C5-479F-B9B3-F5B37C7ACD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0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053175-9E8B-4908-A95A-3791F4C0C31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36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A7B0F1-8761-47A1-BD9C-189064AF1A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49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8F2D80-99B8-42FF-8D95-67B2D5E01E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78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2E8869-E9D6-4F9A-BCA9-758C5B1393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110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4118A-B675-455C-AE08-C00DA0C42F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34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C1A78E-9F2C-4C96-992E-B13FD75E56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0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B1B4A4-CFD4-494E-B45E-30280426BF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4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1606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2014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524989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6583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7782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9179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5F0541-9276-4DF9-AB6A-44F44611E0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49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A490AD-8348-4531-9D9D-6EDEC31C1C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4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475FBF-EB38-4C72-B136-732C35DDA2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0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  <p:sldLayoutId id="2147484153" r:id="rId12"/>
    <p:sldLayoutId id="2147484154" r:id="rId13"/>
    <p:sldLayoutId id="2147484155" r:id="rId14"/>
    <p:sldLayoutId id="2147484156" r:id="rId15"/>
    <p:sldLayoutId id="2147484157" r:id="rId16"/>
    <p:sldLayoutId id="2147484158" r:id="rId1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niel praying lions den">
            <a:extLst>
              <a:ext uri="{FF2B5EF4-FFF2-40B4-BE49-F238E27FC236}">
                <a16:creationId xmlns:a16="http://schemas.microsoft.com/office/drawing/2014/main" id="{0F8516F3-6AED-4758-6AA5-7CCC11131A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85" r="26115" b="-1"/>
          <a:stretch>
            <a:fillRect/>
          </a:stretch>
        </p:blipFill>
        <p:spPr>
          <a:xfrm>
            <a:off x="3793813" y="744344"/>
            <a:ext cx="4627646" cy="4627648"/>
          </a:xfrm>
          <a:custGeom>
            <a:avLst/>
            <a:gdLst/>
            <a:ahLst/>
            <a:cxnLst/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15" name="Picture 14" descr="The Fiery Furnace! - The Boldest Friends In The Bible (Biblical Stories  Explained)">
            <a:extLst>
              <a:ext uri="{FF2B5EF4-FFF2-40B4-BE49-F238E27FC236}">
                <a16:creationId xmlns:a16="http://schemas.microsoft.com/office/drawing/2014/main" id="{F54CB419-2DD1-4CDF-7C2D-E8450382B5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87" r="25726" b="2"/>
          <a:stretch>
            <a:fillRect/>
          </a:stretch>
        </p:blipFill>
        <p:spPr>
          <a:xfrm>
            <a:off x="1319706" y="1757695"/>
            <a:ext cx="2590737" cy="2926956"/>
          </a:xfrm>
          <a:custGeom>
            <a:avLst/>
            <a:gdLst/>
            <a:ahLst/>
            <a:cxnLst/>
            <a:rect l="l" t="t" r="r" b="b"/>
            <a:pathLst>
              <a:path w="2590737" h="2926956">
                <a:moveTo>
                  <a:pt x="1463478" y="0"/>
                </a:moveTo>
                <a:cubicBezTo>
                  <a:pt x="1867606" y="0"/>
                  <a:pt x="2233476" y="163805"/>
                  <a:pt x="2498313" y="428643"/>
                </a:cubicBezTo>
                <a:lnTo>
                  <a:pt x="2501029" y="431631"/>
                </a:lnTo>
                <a:lnTo>
                  <a:pt x="2445696" y="582811"/>
                </a:lnTo>
                <a:cubicBezTo>
                  <a:pt x="2374039" y="813196"/>
                  <a:pt x="2335437" y="1058145"/>
                  <a:pt x="2335437" y="1312109"/>
                </a:cubicBezTo>
                <a:cubicBezTo>
                  <a:pt x="2335437" y="1650728"/>
                  <a:pt x="2404063" y="1973319"/>
                  <a:pt x="2528166" y="2266732"/>
                </a:cubicBezTo>
                <a:lnTo>
                  <a:pt x="2590737" y="2396622"/>
                </a:lnTo>
                <a:lnTo>
                  <a:pt x="2498313" y="2498313"/>
                </a:lnTo>
                <a:cubicBezTo>
                  <a:pt x="2233476" y="2763151"/>
                  <a:pt x="1867606" y="2926956"/>
                  <a:pt x="1463478" y="2926956"/>
                </a:cubicBezTo>
                <a:cubicBezTo>
                  <a:pt x="655221" y="2926956"/>
                  <a:pt x="0" y="2271735"/>
                  <a:pt x="0" y="1463478"/>
                </a:cubicBezTo>
                <a:cubicBezTo>
                  <a:pt x="0" y="655221"/>
                  <a:pt x="655221" y="0"/>
                  <a:pt x="1463478" y="0"/>
                </a:cubicBezTo>
                <a:close/>
              </a:path>
            </a:pathLst>
          </a:custGeom>
        </p:spPr>
      </p:pic>
      <p:pic>
        <p:nvPicPr>
          <p:cNvPr id="16" name="Picture 15" descr="Illustration of Daniel Interpreting the Handwriting on the Wall during the Feast of Belshazzar (Daniel) from Antique 19th Century Holy Scriptures with Stock Photo - Alamy">
            <a:extLst>
              <a:ext uri="{FF2B5EF4-FFF2-40B4-BE49-F238E27FC236}">
                <a16:creationId xmlns:a16="http://schemas.microsoft.com/office/drawing/2014/main" id="{DC0D25E6-88C4-557F-045E-5A94235A19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127" r="1" b="1"/>
          <a:stretch>
            <a:fillRect/>
          </a:stretch>
        </p:blipFill>
        <p:spPr>
          <a:xfrm>
            <a:off x="8297994" y="1757695"/>
            <a:ext cx="2577829" cy="2926956"/>
          </a:xfrm>
          <a:custGeom>
            <a:avLst/>
            <a:gdLst/>
            <a:ahLst/>
            <a:cxnLst/>
            <a:rect l="l" t="t" r="r" b="b"/>
            <a:pathLst>
              <a:path w="2577829" h="2926956">
                <a:moveTo>
                  <a:pt x="1114351" y="0"/>
                </a:moveTo>
                <a:cubicBezTo>
                  <a:pt x="1922608" y="0"/>
                  <a:pt x="2577829" y="655221"/>
                  <a:pt x="2577829" y="1463478"/>
                </a:cubicBezTo>
                <a:cubicBezTo>
                  <a:pt x="2577829" y="2271735"/>
                  <a:pt x="1922608" y="2926956"/>
                  <a:pt x="1114351" y="2926956"/>
                </a:cubicBezTo>
                <a:cubicBezTo>
                  <a:pt x="710223" y="2926956"/>
                  <a:pt x="344353" y="2763151"/>
                  <a:pt x="79516" y="2498313"/>
                </a:cubicBezTo>
                <a:lnTo>
                  <a:pt x="0" y="2410824"/>
                </a:lnTo>
                <a:lnTo>
                  <a:pt x="69413" y="2266732"/>
                </a:lnTo>
                <a:cubicBezTo>
                  <a:pt x="193516" y="1973319"/>
                  <a:pt x="262142" y="1650728"/>
                  <a:pt x="262142" y="1312109"/>
                </a:cubicBezTo>
                <a:cubicBezTo>
                  <a:pt x="262142" y="1058145"/>
                  <a:pt x="223540" y="813196"/>
                  <a:pt x="151883" y="582811"/>
                </a:cubicBezTo>
                <a:lnTo>
                  <a:pt x="91478" y="417771"/>
                </a:lnTo>
                <a:lnTo>
                  <a:pt x="183443" y="334187"/>
                </a:lnTo>
                <a:cubicBezTo>
                  <a:pt x="436418" y="125413"/>
                  <a:pt x="760739" y="0"/>
                  <a:pt x="1114351" y="0"/>
                </a:cubicBezTo>
                <a:close/>
              </a:path>
            </a:pathLst>
          </a:custGeom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4821FCC2-591A-1956-4773-D117AA6FC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351" y="4805198"/>
            <a:ext cx="11023600" cy="1426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5400" i="0" kern="0" dirty="0">
              <a:solidFill>
                <a:schemeClr val="tx1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n-US" altLang="en-US" sz="5400" i="0" kern="0" dirty="0">
                <a:solidFill>
                  <a:schemeClr val="tx1"/>
                </a:solidFill>
                <a:latin typeface="+mn-lt"/>
              </a:rPr>
              <a:t>Daniel – The Prophet</a:t>
            </a:r>
          </a:p>
        </p:txBody>
      </p:sp>
    </p:spTree>
    <p:extLst>
      <p:ext uri="{BB962C8B-B14F-4D97-AF65-F5344CB8AC3E}">
        <p14:creationId xmlns:p14="http://schemas.microsoft.com/office/powerpoint/2010/main" val="2914799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3609975" y="3200400"/>
            <a:ext cx="502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6" tIns="33338" rIns="67866" bIns="33338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endParaRPr lang="en-US" altLang="en-US">
              <a:latin typeface="Arial" charset="0"/>
              <a:cs typeface="Arial" charset="0"/>
            </a:endParaRPr>
          </a:p>
        </p:txBody>
      </p:sp>
      <p:sp>
        <p:nvSpPr>
          <p:cNvPr id="3077" name="TextBox 1"/>
          <p:cNvSpPr txBox="1">
            <a:spLocks noChangeArrowheads="1"/>
          </p:cNvSpPr>
          <p:nvPr/>
        </p:nvSpPr>
        <p:spPr bwMode="auto">
          <a:xfrm>
            <a:off x="991507" y="458109"/>
            <a:ext cx="80073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3600" b="1" i="1">
                <a:latin typeface="+mj-lt"/>
                <a:cs typeface="Arial" charset="0"/>
              </a:rPr>
              <a:t>FBC Liberty Small Group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08000" y="1470212"/>
            <a:ext cx="11023600" cy="425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5400" i="0" kern="0" dirty="0">
              <a:solidFill>
                <a:schemeClr val="tx1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n-US" altLang="en-US" sz="5400" i="0" kern="0" dirty="0">
                <a:solidFill>
                  <a:schemeClr val="tx1"/>
                </a:solidFill>
                <a:latin typeface="+mn-lt"/>
              </a:rPr>
              <a:t>Daniel – The Most Interesting Book of the Bible</a:t>
            </a:r>
          </a:p>
          <a:p>
            <a:pPr algn="ctr" eaLnBrk="1" hangingPunct="1">
              <a:defRPr/>
            </a:pPr>
            <a:endParaRPr lang="en-US" altLang="en-US" sz="5400" i="0" kern="0" dirty="0">
              <a:solidFill>
                <a:schemeClr val="tx1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n-US" altLang="en-US" i="0" kern="0" dirty="0">
                <a:solidFill>
                  <a:schemeClr val="tx1"/>
                </a:solidFill>
                <a:latin typeface="+mn-lt"/>
              </a:rPr>
              <a:t>Session #3     September 27, 2026</a:t>
            </a:r>
          </a:p>
          <a:p>
            <a:pPr algn="ctr" eaLnBrk="1" hangingPunct="1">
              <a:defRPr/>
            </a:pPr>
            <a:r>
              <a:rPr lang="en-US" altLang="en-US" i="0" kern="0" dirty="0">
                <a:solidFill>
                  <a:schemeClr val="tx1"/>
                </a:solidFill>
                <a:latin typeface="+mn-lt"/>
              </a:rPr>
              <a:t> </a:t>
            </a:r>
            <a:endParaRPr lang="en-US" altLang="en-US" sz="3075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3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39645" y="1969628"/>
            <a:ext cx="98975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The Prayer of Azariah and Song of the Three Holy Children  --  Daniel 3 addition</a:t>
            </a:r>
          </a:p>
          <a:p>
            <a:endParaRPr lang="en-US" sz="3600" dirty="0"/>
          </a:p>
          <a:p>
            <a:r>
              <a:rPr lang="en-US" sz="3600" dirty="0"/>
              <a:t>Susanna and the Elders  --  Daniel 13 addition</a:t>
            </a:r>
          </a:p>
          <a:p>
            <a:endParaRPr lang="en-US" sz="3600" dirty="0"/>
          </a:p>
          <a:p>
            <a:r>
              <a:rPr lang="en-US" sz="3600" dirty="0"/>
              <a:t>Bel and the Dragon  --  Daniel 14 addition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Apocrypha Additions to Daniel</a:t>
            </a:r>
          </a:p>
        </p:txBody>
      </p:sp>
    </p:spTree>
    <p:extLst>
      <p:ext uri="{BB962C8B-B14F-4D97-AF65-F5344CB8AC3E}">
        <p14:creationId xmlns:p14="http://schemas.microsoft.com/office/powerpoint/2010/main" val="102424062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4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30680" y="1570037"/>
            <a:ext cx="98975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3600" dirty="0"/>
              <a:t>fbcliberty.org</a:t>
            </a:r>
          </a:p>
          <a:p>
            <a:pPr marL="742950" indent="-742950">
              <a:buAutoNum type="arabicPeriod"/>
            </a:pPr>
            <a:endParaRPr lang="en-US" sz="3600" dirty="0"/>
          </a:p>
          <a:p>
            <a:pPr marL="742950" indent="-742950">
              <a:buAutoNum type="arabicPeriod"/>
            </a:pPr>
            <a:r>
              <a:rPr lang="en-US" sz="3600" dirty="0"/>
              <a:t>Get involved tab</a:t>
            </a:r>
          </a:p>
          <a:p>
            <a:pPr marL="742950" indent="-742950">
              <a:buAutoNum type="arabicPeriod"/>
            </a:pPr>
            <a:endParaRPr lang="en-US" sz="3600" dirty="0"/>
          </a:p>
          <a:p>
            <a:pPr marL="742950" indent="-742950">
              <a:buAutoNum type="arabicPeriod"/>
            </a:pPr>
            <a:r>
              <a:rPr lang="en-US" sz="3600" dirty="0"/>
              <a:t>Daniel Study tab</a:t>
            </a:r>
          </a:p>
          <a:p>
            <a:pPr marL="742950" indent="-742950">
              <a:buAutoNum type="arabicPeriod"/>
            </a:pPr>
            <a:endParaRPr lang="en-US" sz="3600" dirty="0"/>
          </a:p>
          <a:p>
            <a:pPr marL="742950" indent="-742950">
              <a:buAutoNum type="arabicPeriod"/>
            </a:pPr>
            <a:r>
              <a:rPr lang="en-US" sz="3600" dirty="0"/>
              <a:t>Presentations listed for download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Handout Location</a:t>
            </a:r>
          </a:p>
        </p:txBody>
      </p:sp>
    </p:spTree>
    <p:extLst>
      <p:ext uri="{BB962C8B-B14F-4D97-AF65-F5344CB8AC3E}">
        <p14:creationId xmlns:p14="http://schemas.microsoft.com/office/powerpoint/2010/main" val="259999985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5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BCD9CE-CAEE-E412-F2E4-B32B5C5FF7D0}"/>
              </a:ext>
            </a:extLst>
          </p:cNvPr>
          <p:cNvSpPr txBox="1"/>
          <p:nvPr/>
        </p:nvSpPr>
        <p:spPr>
          <a:xfrm>
            <a:off x="93048" y="575733"/>
            <a:ext cx="767088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Martin Luther  --  Protest Leader</a:t>
            </a:r>
          </a:p>
          <a:p>
            <a:endParaRPr lang="en-US" dirty="0"/>
          </a:p>
          <a:p>
            <a:r>
              <a:rPr lang="en-US" sz="2800" dirty="0"/>
              <a:t>1517 --  Ninety-five Theses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Started the Protestant reformation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Based on Grace was free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No need for priests to charge for Church sacraments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No need for a priest to intercede for a Christian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The Bible is the guide and free for anyone to read/study/decide for themselves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0E8FC5-E021-F60B-6873-E60DA71AD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933" y="0"/>
            <a:ext cx="4335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3443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6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BCD9CE-CAEE-E412-F2E4-B32B5C5FF7D0}"/>
              </a:ext>
            </a:extLst>
          </p:cNvPr>
          <p:cNvSpPr txBox="1"/>
          <p:nvPr/>
        </p:nvSpPr>
        <p:spPr>
          <a:xfrm>
            <a:off x="93049" y="575733"/>
            <a:ext cx="767088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Martin Luther  --  Protest Leader</a:t>
            </a:r>
          </a:p>
          <a:p>
            <a:endParaRPr lang="en-US" sz="3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400" dirty="0"/>
              <a:t>Excommunicated in 1521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400" dirty="0"/>
              <a:t>The Lutheran Church exploded in growth over the next 2 decades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400" dirty="0"/>
              <a:t>1534 Luther translated the Catholic Bible into German and distributed it widely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0E8FC5-E021-F60B-6873-E60DA71AD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933" y="0"/>
            <a:ext cx="4335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2434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7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BCD9CE-CAEE-E412-F2E4-B32B5C5FF7D0}"/>
              </a:ext>
            </a:extLst>
          </p:cNvPr>
          <p:cNvSpPr txBox="1"/>
          <p:nvPr/>
        </p:nvSpPr>
        <p:spPr>
          <a:xfrm>
            <a:off x="192947" y="276839"/>
            <a:ext cx="7734649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Martin Luther  --  Protest Leader</a:t>
            </a:r>
          </a:p>
          <a:p>
            <a:endParaRPr lang="en-US" dirty="0"/>
          </a:p>
          <a:p>
            <a:pPr lvl="1"/>
            <a:r>
              <a:rPr lang="en-US" sz="2800" dirty="0"/>
              <a:t>Unless I am convinced by the testimony of the Scriptures or by clear reason (</a:t>
            </a:r>
            <a:r>
              <a:rPr lang="en-US" sz="2800" dirty="0">
                <a:solidFill>
                  <a:srgbClr val="FFFF00"/>
                </a:solidFill>
              </a:rPr>
              <a:t>for I do not trust either in the pope or in councils alone, since it is well known that they have often erred and contradicted themselves)</a:t>
            </a:r>
            <a:r>
              <a:rPr lang="en-US" sz="2800" dirty="0"/>
              <a:t>,  I am bound by the Scriptures I have quoted, and my conscience is captive to the Word of God. I cannot and will not recant anything since it is neither safe nor right to go against conscience. May God help me. Amen.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0E8FC5-E021-F60B-6873-E60DA71AD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933" y="0"/>
            <a:ext cx="4335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84515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8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BCD9CE-CAEE-E412-F2E4-B32B5C5FF7D0}"/>
              </a:ext>
            </a:extLst>
          </p:cNvPr>
          <p:cNvSpPr txBox="1"/>
          <p:nvPr/>
        </p:nvSpPr>
        <p:spPr>
          <a:xfrm>
            <a:off x="192947" y="276839"/>
            <a:ext cx="1180182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Martin Luther  --  Ninety-Five Theses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sz="3600" dirty="0"/>
              <a:t>Can forgiveness of sin and reconciliation with God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be obtained through money, religious transactions, or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ecclesiastical authority—or must they come through 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genuine repentance and the grace of God?</a:t>
            </a:r>
          </a:p>
        </p:txBody>
      </p:sp>
    </p:spTree>
    <p:extLst>
      <p:ext uri="{BB962C8B-B14F-4D97-AF65-F5344CB8AC3E}">
        <p14:creationId xmlns:p14="http://schemas.microsoft.com/office/powerpoint/2010/main" val="51865813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9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BCD9CE-CAEE-E412-F2E4-B32B5C5FF7D0}"/>
              </a:ext>
            </a:extLst>
          </p:cNvPr>
          <p:cNvSpPr txBox="1"/>
          <p:nvPr/>
        </p:nvSpPr>
        <p:spPr>
          <a:xfrm>
            <a:off x="192947" y="276839"/>
            <a:ext cx="1180182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Martin Luther  --  Ninety-Five Theses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3200" dirty="0"/>
              <a:t>Thesis 1  --  </a:t>
            </a:r>
            <a:r>
              <a:rPr lang="en-US" sz="3200" b="1" u="sng" dirty="0"/>
              <a:t>The Christian life is a life of repentance.</a:t>
            </a:r>
          </a:p>
          <a:p>
            <a:endParaRPr lang="en-US" sz="3200" b="1" u="sng" dirty="0"/>
          </a:p>
          <a:p>
            <a:r>
              <a:rPr lang="en-US" sz="3200" dirty="0"/>
              <a:t>Repentance is ongoing, not a one-time religious transaction.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Thesis 6  --  </a:t>
            </a:r>
            <a:r>
              <a:rPr lang="en-US" sz="3200" b="1" u="sng" dirty="0"/>
              <a:t>God alone forgives the guilt of sin.</a:t>
            </a:r>
          </a:p>
          <a:p>
            <a:endParaRPr lang="en-US" sz="3200" b="1" u="sng" dirty="0"/>
          </a:p>
          <a:p>
            <a:r>
              <a:rPr lang="en-US" sz="3200" dirty="0"/>
              <a:t>Ecclesiastical authority is not equivalent to divine authority.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7890901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10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BCD9CE-CAEE-E412-F2E4-B32B5C5FF7D0}"/>
              </a:ext>
            </a:extLst>
          </p:cNvPr>
          <p:cNvSpPr txBox="1"/>
          <p:nvPr/>
        </p:nvSpPr>
        <p:spPr>
          <a:xfrm>
            <a:off x="192947" y="276839"/>
            <a:ext cx="11801829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Martin Luther  --  Ninety-Five Theses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3200" dirty="0"/>
              <a:t>Thesis 36  --  </a:t>
            </a:r>
            <a:r>
              <a:rPr lang="en-US" sz="3200" b="1" u="sng" dirty="0"/>
              <a:t>True repentance does not require payments.</a:t>
            </a:r>
          </a:p>
          <a:p>
            <a:endParaRPr lang="en-US" sz="3200" dirty="0"/>
          </a:p>
          <a:p>
            <a:r>
              <a:rPr lang="en-US" sz="3200" dirty="0"/>
              <a:t>Forgiveness cannot be purchased.</a:t>
            </a:r>
          </a:p>
          <a:p>
            <a:endParaRPr lang="en-US" sz="3200" dirty="0"/>
          </a:p>
          <a:p>
            <a:r>
              <a:rPr lang="en-US" sz="3200" dirty="0"/>
              <a:t>Thesis 43  --  </a:t>
            </a:r>
            <a:r>
              <a:rPr lang="en-US" sz="3200" b="1" u="sng" dirty="0"/>
              <a:t>Helping the poor is better than paying </a:t>
            </a:r>
          </a:p>
          <a:p>
            <a:endParaRPr lang="en-US" sz="3200" b="1" u="sng" dirty="0"/>
          </a:p>
          <a:p>
            <a:r>
              <a:rPr lang="en-US" sz="3200" dirty="0"/>
              <a:t>Christian love takes priority over religious fundraising.</a:t>
            </a:r>
          </a:p>
        </p:txBody>
      </p:sp>
    </p:spTree>
    <p:extLst>
      <p:ext uri="{BB962C8B-B14F-4D97-AF65-F5344CB8AC3E}">
        <p14:creationId xmlns:p14="http://schemas.microsoft.com/office/powerpoint/2010/main" val="344445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11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BCD9CE-CAEE-E412-F2E4-B32B5C5FF7D0}"/>
              </a:ext>
            </a:extLst>
          </p:cNvPr>
          <p:cNvSpPr txBox="1"/>
          <p:nvPr/>
        </p:nvSpPr>
        <p:spPr>
          <a:xfrm>
            <a:off x="192947" y="276839"/>
            <a:ext cx="1180182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Martin Luther  --  Ninety-Five Theses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3200" dirty="0"/>
              <a:t>Thesis 62  --  </a:t>
            </a:r>
            <a:r>
              <a:rPr lang="en-US" sz="3200" b="1" u="sng" dirty="0"/>
              <a:t>The Gospel is the true treasure of the Church.</a:t>
            </a:r>
          </a:p>
          <a:p>
            <a:endParaRPr lang="en-US" sz="3200" dirty="0"/>
          </a:p>
          <a:p>
            <a:r>
              <a:rPr lang="en-US" sz="3200" dirty="0"/>
              <a:t>God's grace, rather than institutional wealth, belongs at the center of Christian teaching.</a:t>
            </a:r>
          </a:p>
        </p:txBody>
      </p:sp>
    </p:spTree>
    <p:extLst>
      <p:ext uri="{BB962C8B-B14F-4D97-AF65-F5344CB8AC3E}">
        <p14:creationId xmlns:p14="http://schemas.microsoft.com/office/powerpoint/2010/main" val="92646468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BD436A-A650-76EF-D284-59C5333AC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364" y="1568749"/>
            <a:ext cx="6539478" cy="5249570"/>
          </a:xfrm>
          <a:prstGeom prst="rect">
            <a:avLst/>
          </a:prstGeom>
        </p:spPr>
      </p:pic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BCD9CE-CAEE-E412-F2E4-B32B5C5FF7D0}"/>
              </a:ext>
            </a:extLst>
          </p:cNvPr>
          <p:cNvSpPr txBox="1"/>
          <p:nvPr/>
        </p:nvSpPr>
        <p:spPr>
          <a:xfrm>
            <a:off x="254000" y="585134"/>
            <a:ext cx="602096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Council of Trent 1545 - 1553</a:t>
            </a:r>
          </a:p>
          <a:p>
            <a:endParaRPr lang="en-US" sz="3600" dirty="0"/>
          </a:p>
          <a:p>
            <a:pPr lvl="1"/>
            <a:r>
              <a:rPr lang="en-US" sz="3600" dirty="0"/>
              <a:t>2 purposes:</a:t>
            </a:r>
          </a:p>
          <a:p>
            <a:pPr lvl="1"/>
            <a:endParaRPr lang="en-US" sz="3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Condemn the protestant </a:t>
            </a:r>
          </a:p>
          <a:p>
            <a:pPr lvl="1"/>
            <a:r>
              <a:rPr lang="en-US" sz="2800" dirty="0"/>
              <a:t>   movement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Canonize the Apocrypha books</a:t>
            </a:r>
          </a:p>
        </p:txBody>
      </p:sp>
    </p:spTree>
    <p:extLst>
      <p:ext uri="{BB962C8B-B14F-4D97-AF65-F5344CB8AC3E}">
        <p14:creationId xmlns:p14="http://schemas.microsoft.com/office/powerpoint/2010/main" val="19344776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13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14400" y="1103194"/>
            <a:ext cx="989753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/>
              <a:t>The Seven Complete Books</a:t>
            </a:r>
          </a:p>
          <a:p>
            <a:endParaRPr lang="en-US" sz="3200" u="sng" dirty="0"/>
          </a:p>
          <a:p>
            <a:r>
              <a:rPr lang="en-US" sz="3200" u="sng" dirty="0"/>
              <a:t>Tobit</a:t>
            </a:r>
            <a:r>
              <a:rPr lang="en-US" sz="3200" dirty="0"/>
              <a:t>: A narrative about a pious Israelite and his son, Tobias, who is guided by the angel Raphael.</a:t>
            </a:r>
          </a:p>
          <a:p>
            <a:endParaRPr lang="en-US" sz="3200" dirty="0"/>
          </a:p>
          <a:p>
            <a:r>
              <a:rPr lang="en-US" sz="3200" u="sng" dirty="0"/>
              <a:t>Judith</a:t>
            </a:r>
            <a:r>
              <a:rPr lang="en-US" sz="3200" dirty="0"/>
              <a:t>: The story of a brave Jewish widow who saves her city from an invading Assyrian army.</a:t>
            </a:r>
          </a:p>
          <a:p>
            <a:endParaRPr lang="en-US" sz="3200" dirty="0"/>
          </a:p>
          <a:p>
            <a:r>
              <a:rPr lang="en-US" sz="3200" u="sng" dirty="0"/>
              <a:t>Wisdom of Solomon</a:t>
            </a:r>
            <a:r>
              <a:rPr lang="en-US" sz="3200" dirty="0"/>
              <a:t>: A philosophical and theological poetic book focused on righteousness and wisdom.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Apocrypha Additions  --  1546</a:t>
            </a:r>
          </a:p>
        </p:txBody>
      </p:sp>
    </p:spTree>
    <p:extLst>
      <p:ext uri="{BB962C8B-B14F-4D97-AF65-F5344CB8AC3E}">
        <p14:creationId xmlns:p14="http://schemas.microsoft.com/office/powerpoint/2010/main" val="60345631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14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22867" y="1315287"/>
            <a:ext cx="989753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/>
              <a:t>The Seven Complete Books</a:t>
            </a:r>
          </a:p>
          <a:p>
            <a:endParaRPr lang="en-US" sz="3200" u="sng" dirty="0"/>
          </a:p>
          <a:p>
            <a:r>
              <a:rPr lang="en-US" sz="3200" u="sng" dirty="0"/>
              <a:t>Sirach (Ecclesiasticus): </a:t>
            </a:r>
            <a:r>
              <a:rPr lang="en-US" sz="3200" dirty="0"/>
              <a:t>A massive collection of ethical teachings, proverbs, and practical life advice.</a:t>
            </a:r>
          </a:p>
          <a:p>
            <a:endParaRPr lang="en-US" sz="3200" dirty="0"/>
          </a:p>
          <a:p>
            <a:r>
              <a:rPr lang="en-US" sz="3200" u="sng" dirty="0"/>
              <a:t>Baruch</a:t>
            </a:r>
            <a:r>
              <a:rPr lang="en-US" sz="3200" dirty="0"/>
              <a:t>: A book attributed to Jeremiah's scribe, which includes a letter warning against idolatry.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Apocrypha Additions  --  1546</a:t>
            </a:r>
          </a:p>
        </p:txBody>
      </p:sp>
    </p:spTree>
    <p:extLst>
      <p:ext uri="{BB962C8B-B14F-4D97-AF65-F5344CB8AC3E}">
        <p14:creationId xmlns:p14="http://schemas.microsoft.com/office/powerpoint/2010/main" val="228135266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15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22867" y="1315287"/>
            <a:ext cx="98975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/>
              <a:t>The Seven Complete Books</a:t>
            </a:r>
          </a:p>
          <a:p>
            <a:endParaRPr lang="en-US" sz="3200" dirty="0"/>
          </a:p>
          <a:p>
            <a:r>
              <a:rPr lang="en-US" sz="3200" dirty="0"/>
              <a:t>1 Maccabees: A historical account detailing the Jewish revolt against the Seleucid Empire.</a:t>
            </a:r>
          </a:p>
          <a:p>
            <a:endParaRPr lang="en-US" sz="3200" dirty="0"/>
          </a:p>
          <a:p>
            <a:r>
              <a:rPr lang="en-US" sz="3200" dirty="0"/>
              <a:t>2 Maccabees: A theological retelling of the same revolt, introducing concepts like praying for the dead.</a:t>
            </a:r>
          </a:p>
          <a:p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Apocrypha Additions  --  1546</a:t>
            </a:r>
          </a:p>
        </p:txBody>
      </p:sp>
    </p:spTree>
    <p:extLst>
      <p:ext uri="{BB962C8B-B14F-4D97-AF65-F5344CB8AC3E}">
        <p14:creationId xmlns:p14="http://schemas.microsoft.com/office/powerpoint/2010/main" val="191661094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16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22867" y="1315287"/>
            <a:ext cx="989753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Additions to Existing Books</a:t>
            </a:r>
          </a:p>
          <a:p>
            <a:endParaRPr lang="en-US" sz="3200" dirty="0"/>
          </a:p>
          <a:p>
            <a:r>
              <a:rPr lang="en-US" sz="3200" dirty="0"/>
              <a:t>Esther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Six chapters that introduce explicit prayers and references to God</a:t>
            </a:r>
          </a:p>
          <a:p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Apocrypha Additions  --  1546</a:t>
            </a:r>
          </a:p>
        </p:txBody>
      </p:sp>
    </p:spTree>
    <p:extLst>
      <p:ext uri="{BB962C8B-B14F-4D97-AF65-F5344CB8AC3E}">
        <p14:creationId xmlns:p14="http://schemas.microsoft.com/office/powerpoint/2010/main" val="397357373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17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22867" y="1315287"/>
            <a:ext cx="989753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Daniel: Three stories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u="sng" dirty="0"/>
              <a:t>Susanna</a:t>
            </a:r>
            <a:r>
              <a:rPr lang="en-US" sz="3200" dirty="0"/>
              <a:t> </a:t>
            </a:r>
          </a:p>
          <a:p>
            <a:pPr lvl="3"/>
            <a:r>
              <a:rPr lang="en-US" sz="3200" dirty="0"/>
              <a:t>A story of a virtuous woman falsely accused of adultery, who is vindicated by Daniel's wisdom.</a:t>
            </a:r>
            <a:br>
              <a:rPr lang="en-US" sz="3200" dirty="0"/>
            </a:b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u="sng" dirty="0"/>
              <a:t>Bel and the Dragon</a:t>
            </a:r>
          </a:p>
          <a:p>
            <a:pPr lvl="3"/>
            <a:r>
              <a:rPr lang="en-US" sz="3200" dirty="0"/>
              <a:t>Two comedic and mocking accounts where Daniel exposes the fraud of Babylonian idol worship.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Apocrypha Additions  --  1546</a:t>
            </a:r>
          </a:p>
        </p:txBody>
      </p:sp>
    </p:spTree>
    <p:extLst>
      <p:ext uri="{BB962C8B-B14F-4D97-AF65-F5344CB8AC3E}">
        <p14:creationId xmlns:p14="http://schemas.microsoft.com/office/powerpoint/2010/main" val="289970659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 txBox="1">
            <a:spLocks noGrp="1"/>
          </p:cNvSpPr>
          <p:nvPr/>
        </p:nvSpPr>
        <p:spPr bwMode="auto">
          <a:xfrm>
            <a:off x="8077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/>
            <a:fld id="{94BDC030-AB98-4DBC-AE03-5874ED648E10}" type="slidenum">
              <a:rPr lang="en-US" altLang="en-US" sz="1200"/>
              <a:pPr algn="r" eaLnBrk="1" hangingPunct="1"/>
              <a:t>18</a:t>
            </a:fld>
            <a:endParaRPr lang="en-US" altLang="en-US" sz="120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4633913" y="2114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524000" y="-928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29" name="Rectangle 19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0" name="Rectangle 20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1" name="Rectangle 21"/>
          <p:cNvSpPr>
            <a:spLocks noChangeArrowheads="1"/>
          </p:cNvSpPr>
          <p:nvPr/>
        </p:nvSpPr>
        <p:spPr bwMode="auto">
          <a:xfrm>
            <a:off x="1524000" y="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5132" name="Rectangle 22"/>
          <p:cNvSpPr>
            <a:spLocks noChangeArrowheads="1"/>
          </p:cNvSpPr>
          <p:nvPr/>
        </p:nvSpPr>
        <p:spPr bwMode="auto">
          <a:xfrm>
            <a:off x="6003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>
              <a:latin typeface="Arial" charset="0"/>
            </a:endParaRPr>
          </a:p>
          <a:p>
            <a:endParaRPr lang="en-US" altLang="en-US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0874-D7F1-ABD9-D054-8B688F085ECF}"/>
              </a:ext>
            </a:extLst>
          </p:cNvPr>
          <p:cNvSpPr txBox="1"/>
          <p:nvPr/>
        </p:nvSpPr>
        <p:spPr>
          <a:xfrm>
            <a:off x="922867" y="1315287"/>
            <a:ext cx="989753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Daniel: Three stories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u="sng" dirty="0"/>
              <a:t>The Prayer of Azariah and Song of the Three Holy Children</a:t>
            </a:r>
          </a:p>
          <a:p>
            <a:pPr lvl="3"/>
            <a:r>
              <a:rPr lang="en-US" sz="3200" dirty="0"/>
              <a:t>A prayer and hymn sung while inside the fiery furnace.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65DA8-F7A4-707E-4745-FEBB37003148}"/>
              </a:ext>
            </a:extLst>
          </p:cNvPr>
          <p:cNvSpPr txBox="1"/>
          <p:nvPr/>
        </p:nvSpPr>
        <p:spPr>
          <a:xfrm>
            <a:off x="482600" y="245606"/>
            <a:ext cx="9067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Apocrypha Additions  --  1546</a:t>
            </a:r>
          </a:p>
        </p:txBody>
      </p:sp>
    </p:spTree>
    <p:extLst>
      <p:ext uri="{BB962C8B-B14F-4D97-AF65-F5344CB8AC3E}">
        <p14:creationId xmlns:p14="http://schemas.microsoft.com/office/powerpoint/2010/main" val="2367966788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21895</TotalTime>
  <Words>1108</Words>
  <Application>Microsoft Office PowerPoint</Application>
  <PresentationFormat>Widescreen</PresentationFormat>
  <Paragraphs>230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Bookman Old Style</vt:lpstr>
      <vt:lpstr>Rockwell</vt:lpstr>
      <vt:lpstr>Times New Roman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Recommending a Strategy</dc:title>
  <dc:creator>Harrelson Computer</dc:creator>
  <cp:lastModifiedBy>John Harrelson</cp:lastModifiedBy>
  <cp:revision>74</cp:revision>
  <cp:lastPrinted>2026-04-29T00:23:13Z</cp:lastPrinted>
  <dcterms:created xsi:type="dcterms:W3CDTF">1998-04-14T16:29:50Z</dcterms:created>
  <dcterms:modified xsi:type="dcterms:W3CDTF">2026-09-27T20:09:08Z</dcterms:modified>
</cp:coreProperties>
</file>