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141" r:id="rId1"/>
  </p:sldMasterIdLst>
  <p:notesMasterIdLst>
    <p:notesMasterId r:id="rId19"/>
  </p:notesMasterIdLst>
  <p:handoutMasterIdLst>
    <p:handoutMasterId r:id="rId20"/>
  </p:handoutMasterIdLst>
  <p:sldIdLst>
    <p:sldId id="258" r:id="rId2"/>
    <p:sldId id="2504" r:id="rId3"/>
    <p:sldId id="2621" r:id="rId4"/>
    <p:sldId id="2627" r:id="rId5"/>
    <p:sldId id="2623" r:id="rId6"/>
    <p:sldId id="2624" r:id="rId7"/>
    <p:sldId id="2625" r:id="rId8"/>
    <p:sldId id="2626" r:id="rId9"/>
    <p:sldId id="2622" r:id="rId10"/>
    <p:sldId id="2628" r:id="rId11"/>
    <p:sldId id="2631" r:id="rId12"/>
    <p:sldId id="2632" r:id="rId13"/>
    <p:sldId id="2629" r:id="rId14"/>
    <p:sldId id="2630" r:id="rId15"/>
    <p:sldId id="2633" r:id="rId16"/>
    <p:sldId id="2634" r:id="rId17"/>
    <p:sldId id="2635" r:id="rId18"/>
  </p:sldIdLst>
  <p:sldSz cx="12192000" cy="6858000"/>
  <p:notesSz cx="7102475" cy="9388475"/>
  <p:kinsoku lang="ja-JP" invalStChars="、。，．・：；？！゛゜ヽヾゝゞ々ー’”）〕］｝〉》」』】°‰′″℃￠％ぁぃぅぇぉっゃゅょゎァィゥェォッャュョヮヵヶ!%),.:;?]}｡｣､･ｧｨｩｪｫｬｭｮｯｰﾞﾟ" invalEndChars="‘“（〔［｛〈《「『【￥＄$([\{｢￡"/>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8000"/>
    <a:srgbClr val="3333FF"/>
    <a:srgbClr val="006600"/>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5" d="100"/>
          <a:sy n="85" d="100"/>
        </p:scale>
        <p:origin x="82" y="34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99029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body" sz="quarter" idx="3"/>
          </p:nvPr>
        </p:nvSpPr>
        <p:spPr bwMode="auto">
          <a:xfrm>
            <a:off x="946150" y="4459288"/>
            <a:ext cx="5210175" cy="4224337"/>
          </a:xfrm>
          <a:prstGeom prst="rect">
            <a:avLst/>
          </a:prstGeom>
          <a:noFill/>
          <a:ln w="9525">
            <a:noFill/>
            <a:miter lim="800000"/>
            <a:headEnd/>
            <a:tailEnd/>
          </a:ln>
          <a:effectLst/>
        </p:spPr>
        <p:txBody>
          <a:bodyPr vert="horz" wrap="square" lIns="92370" tIns="45375" rIns="92370" bIns="45375"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339" name="Rectangle 3"/>
          <p:cNvSpPr>
            <a:spLocks noGrp="1" noRot="1" noChangeAspect="1" noChangeArrowheads="1" noTextEdit="1"/>
          </p:cNvSpPr>
          <p:nvPr>
            <p:ph type="sldImg" idx="2"/>
          </p:nvPr>
        </p:nvSpPr>
        <p:spPr bwMode="auto">
          <a:xfrm>
            <a:off x="438150" y="709613"/>
            <a:ext cx="6235700" cy="35083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Tree>
    <p:extLst>
      <p:ext uri="{BB962C8B-B14F-4D97-AF65-F5344CB8AC3E}">
        <p14:creationId xmlns:p14="http://schemas.microsoft.com/office/powerpoint/2010/main" val="34130980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p:nvPr>
        </p:nvSpPr>
        <p:spPr>
          <a:xfrm>
            <a:off x="438150" y="709613"/>
            <a:ext cx="6235700" cy="3508375"/>
          </a:xfrm>
          <a:ln cap="flat"/>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10433306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30094363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492762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23176269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23039139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4583253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40041918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15704455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22563826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2835177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15418677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234515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29502300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2762915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33689619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36E7A79-B255-4557-B88B-10C88EF7D515}" type="slidenum">
              <a:rPr lang="en-US" smtClean="0"/>
              <a:pPr>
                <a:defRPr/>
              </a:pPr>
              <a:t>‹#›</a:t>
            </a:fld>
            <a:endParaRPr lang="en-US"/>
          </a:p>
        </p:txBody>
      </p:sp>
    </p:spTree>
    <p:extLst>
      <p:ext uri="{BB962C8B-B14F-4D97-AF65-F5344CB8AC3E}">
        <p14:creationId xmlns:p14="http://schemas.microsoft.com/office/powerpoint/2010/main" val="139354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163E022-C3C5-479F-B9B3-F5B37C7ACD44}" type="slidenum">
              <a:rPr lang="en-US" smtClean="0"/>
              <a:pPr>
                <a:defRPr/>
              </a:pPr>
              <a:t>‹#›</a:t>
            </a:fld>
            <a:endParaRPr lang="en-US"/>
          </a:p>
        </p:txBody>
      </p:sp>
    </p:spTree>
    <p:extLst>
      <p:ext uri="{BB962C8B-B14F-4D97-AF65-F5344CB8AC3E}">
        <p14:creationId xmlns:p14="http://schemas.microsoft.com/office/powerpoint/2010/main" val="1274205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2053175-9E8B-4908-A95A-3791F4C0C31C}" type="slidenum">
              <a:rPr lang="en-US" smtClean="0"/>
              <a:pPr>
                <a:defRPr/>
              </a:pPr>
              <a:t>‹#›</a:t>
            </a:fld>
            <a:endParaRPr lang="en-US"/>
          </a:p>
        </p:txBody>
      </p:sp>
    </p:spTree>
    <p:extLst>
      <p:ext uri="{BB962C8B-B14F-4D97-AF65-F5344CB8AC3E}">
        <p14:creationId xmlns:p14="http://schemas.microsoft.com/office/powerpoint/2010/main" val="986136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p>
        </p:txBody>
      </p:sp>
      <p:sp>
        <p:nvSpPr>
          <p:cNvPr id="3" name="Content Placeholder 2"/>
          <p:cNvSpPr>
            <a:spLocks noGrp="1"/>
          </p:cNvSpPr>
          <p:nvPr>
            <p:ph sz="half" idx="1"/>
          </p:nvPr>
        </p:nvSpPr>
        <p:spPr>
          <a:xfrm>
            <a:off x="913795" y="2088319"/>
            <a:ext cx="5106004" cy="3702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3403" y="2088319"/>
            <a:ext cx="5094154" cy="3702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FA7B0F1-8761-47A1-BD9C-189064AF1A59}" type="slidenum">
              <a:rPr lang="en-US" smtClean="0"/>
              <a:pPr>
                <a:defRPr/>
              </a:pPr>
              <a:t>‹#›</a:t>
            </a:fld>
            <a:endParaRPr lang="en-US"/>
          </a:p>
        </p:txBody>
      </p:sp>
    </p:spTree>
    <p:extLst>
      <p:ext uri="{BB962C8B-B14F-4D97-AF65-F5344CB8AC3E}">
        <p14:creationId xmlns:p14="http://schemas.microsoft.com/office/powerpoint/2010/main" val="2323549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D28F2D80-99B8-42FF-8D95-67B2D5E01E3C}" type="slidenum">
              <a:rPr lang="en-US" smtClean="0"/>
              <a:pPr>
                <a:defRPr/>
              </a:pPr>
              <a:t>‹#›</a:t>
            </a:fld>
            <a:endParaRPr lang="en-US"/>
          </a:p>
        </p:txBody>
      </p:sp>
    </p:spTree>
    <p:extLst>
      <p:ext uri="{BB962C8B-B14F-4D97-AF65-F5344CB8AC3E}">
        <p14:creationId xmlns:p14="http://schemas.microsoft.com/office/powerpoint/2010/main" val="695078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DE2E8869-E9D6-4F9A-BCA9-758C5B13937E}" type="slidenum">
              <a:rPr lang="en-US" smtClean="0"/>
              <a:pPr>
                <a:defRPr/>
              </a:pPr>
              <a:t>‹#›</a:t>
            </a:fld>
            <a:endParaRPr lang="en-US"/>
          </a:p>
        </p:txBody>
      </p:sp>
    </p:spTree>
    <p:extLst>
      <p:ext uri="{BB962C8B-B14F-4D97-AF65-F5344CB8AC3E}">
        <p14:creationId xmlns:p14="http://schemas.microsoft.com/office/powerpoint/2010/main" val="1207110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C354118A-B675-455C-AE08-C00DA0C42FCD}" type="slidenum">
              <a:rPr lang="en-US" smtClean="0"/>
              <a:pPr>
                <a:defRPr/>
              </a:pPr>
              <a:t>‹#›</a:t>
            </a:fld>
            <a:endParaRPr lang="en-US"/>
          </a:p>
        </p:txBody>
      </p:sp>
    </p:spTree>
    <p:extLst>
      <p:ext uri="{BB962C8B-B14F-4D97-AF65-F5344CB8AC3E}">
        <p14:creationId xmlns:p14="http://schemas.microsoft.com/office/powerpoint/2010/main" val="3628234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p>
        </p:txBody>
      </p:sp>
      <p:sp>
        <p:nvSpPr>
          <p:cNvPr id="3" name="Content Placeholder 2"/>
          <p:cNvSpPr>
            <a:spLocks noGrp="1"/>
          </p:cNvSpPr>
          <p:nvPr>
            <p:ph idx="1"/>
          </p:nvPr>
        </p:nvSpPr>
        <p:spPr>
          <a:xfrm>
            <a:off x="5078064" y="609600"/>
            <a:ext cx="6189492" cy="518160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6DC1A78E-9F2C-4C96-992E-B13FD75E5692}" type="slidenum">
              <a:rPr lang="en-US" smtClean="0"/>
              <a:pPr>
                <a:defRPr/>
              </a:pPr>
              <a:t>‹#›</a:t>
            </a:fld>
            <a:endParaRPr lang="en-US"/>
          </a:p>
        </p:txBody>
      </p:sp>
    </p:spTree>
    <p:extLst>
      <p:ext uri="{BB962C8B-B14F-4D97-AF65-F5344CB8AC3E}">
        <p14:creationId xmlns:p14="http://schemas.microsoft.com/office/powerpoint/2010/main" val="689500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D4B1B4A4-CFD4-494E-B45E-30280426BF87}" type="slidenum">
              <a:rPr lang="en-US" smtClean="0"/>
              <a:pPr>
                <a:defRPr/>
              </a:pPr>
              <a:t>‹#›</a:t>
            </a:fld>
            <a:endParaRPr lang="en-US"/>
          </a:p>
        </p:txBody>
      </p:sp>
    </p:spTree>
    <p:extLst>
      <p:ext uri="{BB962C8B-B14F-4D97-AF65-F5344CB8AC3E}">
        <p14:creationId xmlns:p14="http://schemas.microsoft.com/office/powerpoint/2010/main" val="2116749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2475FBF-EB38-4C72-B136-732C35DDA2C5}" type="slidenum">
              <a:rPr lang="en-US" smtClean="0"/>
              <a:pPr>
                <a:defRPr/>
              </a:pPr>
              <a:t>‹#›</a:t>
            </a:fld>
            <a:endParaRPr lang="en-US"/>
          </a:p>
        </p:txBody>
      </p:sp>
    </p:spTree>
    <p:extLst>
      <p:ext uri="{BB962C8B-B14F-4D97-AF65-F5344CB8AC3E}">
        <p14:creationId xmlns:p14="http://schemas.microsoft.com/office/powerpoint/2010/main" val="2292616060"/>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2475FBF-EB38-4C72-B136-732C35DDA2C5}" type="slidenum">
              <a:rPr lang="en-US" smtClean="0"/>
              <a:pPr>
                <a:defRPr/>
              </a:pPr>
              <a:t>‹#›</a:t>
            </a:fld>
            <a:endParaRPr lang="en-US"/>
          </a:p>
        </p:txBody>
      </p:sp>
    </p:spTree>
    <p:extLst>
      <p:ext uri="{BB962C8B-B14F-4D97-AF65-F5344CB8AC3E}">
        <p14:creationId xmlns:p14="http://schemas.microsoft.com/office/powerpoint/2010/main" val="3112820144"/>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2475FBF-EB38-4C72-B136-732C35DDA2C5}" type="slidenum">
              <a:rPr lang="en-US" smtClean="0"/>
              <a:pPr>
                <a:defRPr/>
              </a:pPr>
              <a:t>‹#›</a:t>
            </a:fld>
            <a:endParaRPr lang="en-U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Tree>
    <p:extLst>
      <p:ext uri="{BB962C8B-B14F-4D97-AF65-F5344CB8AC3E}">
        <p14:creationId xmlns:p14="http://schemas.microsoft.com/office/powerpoint/2010/main" val="825249897"/>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2475FBF-EB38-4C72-B136-732C35DDA2C5}" type="slidenum">
              <a:rPr lang="en-US" smtClean="0"/>
              <a:pPr>
                <a:defRPr/>
              </a:pPr>
              <a:t>‹#›</a:t>
            </a:fld>
            <a:endParaRPr lang="en-US"/>
          </a:p>
        </p:txBody>
      </p:sp>
    </p:spTree>
    <p:extLst>
      <p:ext uri="{BB962C8B-B14F-4D97-AF65-F5344CB8AC3E}">
        <p14:creationId xmlns:p14="http://schemas.microsoft.com/office/powerpoint/2010/main" val="2135665836"/>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22475FBF-EB38-4C72-B136-732C35DDA2C5}" type="slidenum">
              <a:rPr lang="en-US" smtClean="0"/>
              <a:pPr>
                <a:defRPr/>
              </a:pPr>
              <a:t>‹#›</a:t>
            </a:fld>
            <a:endParaRPr lang="en-US"/>
          </a:p>
        </p:txBody>
      </p:sp>
    </p:spTree>
    <p:extLst>
      <p:ext uri="{BB962C8B-B14F-4D97-AF65-F5344CB8AC3E}">
        <p14:creationId xmlns:p14="http://schemas.microsoft.com/office/powerpoint/2010/main" val="542577820"/>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22475FBF-EB38-4C72-B136-732C35DDA2C5}" type="slidenum">
              <a:rPr lang="en-US" smtClean="0"/>
              <a:pPr>
                <a:defRPr/>
              </a:pPr>
              <a:t>‹#›</a:t>
            </a:fld>
            <a:endParaRPr lang="en-US"/>
          </a:p>
        </p:txBody>
      </p:sp>
    </p:spTree>
    <p:extLst>
      <p:ext uri="{BB962C8B-B14F-4D97-AF65-F5344CB8AC3E}">
        <p14:creationId xmlns:p14="http://schemas.microsoft.com/office/powerpoint/2010/main" val="2009391791"/>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95F0541-9276-4DF9-AB6A-44F44611E035}" type="slidenum">
              <a:rPr lang="en-US" smtClean="0"/>
              <a:pPr>
                <a:defRPr/>
              </a:pPr>
              <a:t>‹#›</a:t>
            </a:fld>
            <a:endParaRPr lang="en-US"/>
          </a:p>
        </p:txBody>
      </p:sp>
    </p:spTree>
    <p:extLst>
      <p:ext uri="{BB962C8B-B14F-4D97-AF65-F5344CB8AC3E}">
        <p14:creationId xmlns:p14="http://schemas.microsoft.com/office/powerpoint/2010/main" val="41726495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CA490AD-8348-4531-9D9D-6EDEC31C1C03}" type="slidenum">
              <a:rPr lang="en-US" smtClean="0"/>
              <a:pPr>
                <a:defRPr/>
              </a:pPr>
              <a:t>‹#›</a:t>
            </a:fld>
            <a:endParaRPr lang="en-US"/>
          </a:p>
        </p:txBody>
      </p:sp>
    </p:spTree>
    <p:extLst>
      <p:ext uri="{BB962C8B-B14F-4D97-AF65-F5344CB8AC3E}">
        <p14:creationId xmlns:p14="http://schemas.microsoft.com/office/powerpoint/2010/main" val="42241441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pPr>
              <a:defRPr/>
            </a:pPr>
            <a:fld id="{22475FBF-EB38-4C72-B136-732C35DDA2C5}" type="slidenum">
              <a:rPr lang="en-US" smtClean="0"/>
              <a:pPr>
                <a:defRPr/>
              </a:pPr>
              <a:t>‹#›</a:t>
            </a:fld>
            <a:endParaRPr lang="en-US"/>
          </a:p>
        </p:txBody>
      </p:sp>
    </p:spTree>
    <p:extLst>
      <p:ext uri="{BB962C8B-B14F-4D97-AF65-F5344CB8AC3E}">
        <p14:creationId xmlns:p14="http://schemas.microsoft.com/office/powerpoint/2010/main" val="118950141"/>
      </p:ext>
    </p:extLst>
  </p:cSld>
  <p:clrMap bg1="dk1" tx1="lt1" bg2="dk2" tx2="lt2" accent1="accent1" accent2="accent2" accent3="accent3" accent4="accent4" accent5="accent5" accent6="accent6" hlink="hlink" folHlink="folHlink"/>
  <p:sldLayoutIdLst>
    <p:sldLayoutId id="2147484142" r:id="rId1"/>
    <p:sldLayoutId id="2147484143" r:id="rId2"/>
    <p:sldLayoutId id="2147484144" r:id="rId3"/>
    <p:sldLayoutId id="2147484145" r:id="rId4"/>
    <p:sldLayoutId id="2147484146" r:id="rId5"/>
    <p:sldLayoutId id="2147484147" r:id="rId6"/>
    <p:sldLayoutId id="2147484148" r:id="rId7"/>
    <p:sldLayoutId id="2147484149" r:id="rId8"/>
    <p:sldLayoutId id="2147484150" r:id="rId9"/>
    <p:sldLayoutId id="2147484151" r:id="rId10"/>
    <p:sldLayoutId id="2147484152" r:id="rId11"/>
    <p:sldLayoutId id="2147484153" r:id="rId12"/>
    <p:sldLayoutId id="2147484154" r:id="rId13"/>
    <p:sldLayoutId id="2147484155" r:id="rId14"/>
    <p:sldLayoutId id="2147484156" r:id="rId15"/>
    <p:sldLayoutId id="2147484157" r:id="rId16"/>
    <p:sldLayoutId id="2147484158" r:id="rId17"/>
  </p:sldLayoutIdLst>
  <p:hf hdr="0" ftr="0" dt="0"/>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daniel praying lions den">
            <a:extLst>
              <a:ext uri="{FF2B5EF4-FFF2-40B4-BE49-F238E27FC236}">
                <a16:creationId xmlns:a16="http://schemas.microsoft.com/office/drawing/2014/main" id="{0F8516F3-6AED-4758-6AA5-7CCC11131A3E}"/>
              </a:ext>
            </a:extLst>
          </p:cNvPr>
          <p:cNvPicPr>
            <a:picLocks noChangeAspect="1"/>
          </p:cNvPicPr>
          <p:nvPr/>
        </p:nvPicPr>
        <p:blipFill>
          <a:blip r:embed="rId2"/>
          <a:srcRect l="17885" r="26115" b="-1"/>
          <a:stretch>
            <a:fillRect/>
          </a:stretch>
        </p:blipFill>
        <p:spPr>
          <a:xfrm>
            <a:off x="3793813" y="744344"/>
            <a:ext cx="4627646" cy="4627648"/>
          </a:xfrm>
          <a:custGeom>
            <a:avLst/>
            <a:gdLst/>
            <a:ahLst/>
            <a:cxnLst/>
            <a:rect l="l" t="t" r="r" b="b"/>
            <a:pathLst>
              <a:path w="4627646" h="4627648">
                <a:moveTo>
                  <a:pt x="2313823" y="0"/>
                </a:moveTo>
                <a:cubicBezTo>
                  <a:pt x="3591712" y="0"/>
                  <a:pt x="4627646" y="1035934"/>
                  <a:pt x="4627646" y="2313824"/>
                </a:cubicBezTo>
                <a:cubicBezTo>
                  <a:pt x="4627646" y="3591714"/>
                  <a:pt x="3591712" y="4627648"/>
                  <a:pt x="2313823" y="4627648"/>
                </a:cubicBezTo>
                <a:cubicBezTo>
                  <a:pt x="1035934" y="4627648"/>
                  <a:pt x="0" y="3591714"/>
                  <a:pt x="0" y="2313824"/>
                </a:cubicBezTo>
                <a:cubicBezTo>
                  <a:pt x="0" y="1035934"/>
                  <a:pt x="1035934" y="0"/>
                  <a:pt x="2313823" y="0"/>
                </a:cubicBezTo>
                <a:close/>
              </a:path>
            </a:pathLst>
          </a:custGeom>
        </p:spPr>
      </p:pic>
      <p:pic>
        <p:nvPicPr>
          <p:cNvPr id="15" name="Picture 14" descr="The Fiery Furnace! - The Boldest Friends In The Bible (Biblical Stories  Explained)">
            <a:extLst>
              <a:ext uri="{FF2B5EF4-FFF2-40B4-BE49-F238E27FC236}">
                <a16:creationId xmlns:a16="http://schemas.microsoft.com/office/drawing/2014/main" id="{F54CB419-2DD1-4CDF-7C2D-E8450382B5FE}"/>
              </a:ext>
            </a:extLst>
          </p:cNvPr>
          <p:cNvPicPr>
            <a:picLocks noChangeAspect="1"/>
          </p:cNvPicPr>
          <p:nvPr/>
        </p:nvPicPr>
        <p:blipFill>
          <a:blip r:embed="rId3"/>
          <a:srcRect l="24487" r="25726" b="2"/>
          <a:stretch>
            <a:fillRect/>
          </a:stretch>
        </p:blipFill>
        <p:spPr>
          <a:xfrm>
            <a:off x="1319706" y="1757695"/>
            <a:ext cx="2590737" cy="2926956"/>
          </a:xfrm>
          <a:custGeom>
            <a:avLst/>
            <a:gdLst/>
            <a:ahLst/>
            <a:cxnLst/>
            <a:rect l="l" t="t" r="r" b="b"/>
            <a:pathLst>
              <a:path w="2590737" h="2926956">
                <a:moveTo>
                  <a:pt x="1463478" y="0"/>
                </a:moveTo>
                <a:cubicBezTo>
                  <a:pt x="1867606" y="0"/>
                  <a:pt x="2233476" y="163805"/>
                  <a:pt x="2498313" y="428643"/>
                </a:cubicBezTo>
                <a:lnTo>
                  <a:pt x="2501029" y="431631"/>
                </a:lnTo>
                <a:lnTo>
                  <a:pt x="2445696" y="582811"/>
                </a:lnTo>
                <a:cubicBezTo>
                  <a:pt x="2374039" y="813196"/>
                  <a:pt x="2335437" y="1058145"/>
                  <a:pt x="2335437" y="1312109"/>
                </a:cubicBezTo>
                <a:cubicBezTo>
                  <a:pt x="2335437" y="1650728"/>
                  <a:pt x="2404063" y="1973319"/>
                  <a:pt x="2528166" y="2266732"/>
                </a:cubicBezTo>
                <a:lnTo>
                  <a:pt x="2590737" y="2396622"/>
                </a:lnTo>
                <a:lnTo>
                  <a:pt x="2498313" y="2498313"/>
                </a:lnTo>
                <a:cubicBezTo>
                  <a:pt x="2233476" y="2763151"/>
                  <a:pt x="1867606" y="2926956"/>
                  <a:pt x="1463478" y="2926956"/>
                </a:cubicBezTo>
                <a:cubicBezTo>
                  <a:pt x="655221" y="2926956"/>
                  <a:pt x="0" y="2271735"/>
                  <a:pt x="0" y="1463478"/>
                </a:cubicBezTo>
                <a:cubicBezTo>
                  <a:pt x="0" y="655221"/>
                  <a:pt x="655221" y="0"/>
                  <a:pt x="1463478" y="0"/>
                </a:cubicBezTo>
                <a:close/>
              </a:path>
            </a:pathLst>
          </a:custGeom>
        </p:spPr>
      </p:pic>
      <p:pic>
        <p:nvPicPr>
          <p:cNvPr id="16" name="Picture 15" descr="Illustration of Daniel Interpreting the Handwriting on the Wall during the Feast of Belshazzar (Daniel) from Antique 19th Century Holy Scriptures with Stock Photo - Alamy">
            <a:extLst>
              <a:ext uri="{FF2B5EF4-FFF2-40B4-BE49-F238E27FC236}">
                <a16:creationId xmlns:a16="http://schemas.microsoft.com/office/drawing/2014/main" id="{DC0D25E6-88C4-557F-045E-5A94235A19DD}"/>
              </a:ext>
            </a:extLst>
          </p:cNvPr>
          <p:cNvPicPr>
            <a:picLocks noChangeAspect="1"/>
          </p:cNvPicPr>
          <p:nvPr/>
        </p:nvPicPr>
        <p:blipFill>
          <a:blip r:embed="rId4"/>
          <a:srcRect t="25127" r="1" b="1"/>
          <a:stretch>
            <a:fillRect/>
          </a:stretch>
        </p:blipFill>
        <p:spPr>
          <a:xfrm>
            <a:off x="8297994" y="1757695"/>
            <a:ext cx="2577829" cy="2926956"/>
          </a:xfrm>
          <a:custGeom>
            <a:avLst/>
            <a:gdLst/>
            <a:ahLst/>
            <a:cxnLst/>
            <a:rect l="l" t="t" r="r" b="b"/>
            <a:pathLst>
              <a:path w="2577829" h="2926956">
                <a:moveTo>
                  <a:pt x="1114351" y="0"/>
                </a:moveTo>
                <a:cubicBezTo>
                  <a:pt x="1922608" y="0"/>
                  <a:pt x="2577829" y="655221"/>
                  <a:pt x="2577829" y="1463478"/>
                </a:cubicBezTo>
                <a:cubicBezTo>
                  <a:pt x="2577829" y="2271735"/>
                  <a:pt x="1922608" y="2926956"/>
                  <a:pt x="1114351" y="2926956"/>
                </a:cubicBezTo>
                <a:cubicBezTo>
                  <a:pt x="710223" y="2926956"/>
                  <a:pt x="344353" y="2763151"/>
                  <a:pt x="79516" y="2498313"/>
                </a:cubicBezTo>
                <a:lnTo>
                  <a:pt x="0" y="2410824"/>
                </a:lnTo>
                <a:lnTo>
                  <a:pt x="69413" y="2266732"/>
                </a:lnTo>
                <a:cubicBezTo>
                  <a:pt x="193516" y="1973319"/>
                  <a:pt x="262142" y="1650728"/>
                  <a:pt x="262142" y="1312109"/>
                </a:cubicBezTo>
                <a:cubicBezTo>
                  <a:pt x="262142" y="1058145"/>
                  <a:pt x="223540" y="813196"/>
                  <a:pt x="151883" y="582811"/>
                </a:cubicBezTo>
                <a:lnTo>
                  <a:pt x="91478" y="417771"/>
                </a:lnTo>
                <a:lnTo>
                  <a:pt x="183443" y="334187"/>
                </a:lnTo>
                <a:cubicBezTo>
                  <a:pt x="436418" y="125413"/>
                  <a:pt x="760739" y="0"/>
                  <a:pt x="1114351" y="0"/>
                </a:cubicBezTo>
                <a:close/>
              </a:path>
            </a:pathLst>
          </a:custGeom>
        </p:spPr>
      </p:pic>
      <p:sp>
        <p:nvSpPr>
          <p:cNvPr id="24" name="Rectangle 2">
            <a:extLst>
              <a:ext uri="{FF2B5EF4-FFF2-40B4-BE49-F238E27FC236}">
                <a16:creationId xmlns:a16="http://schemas.microsoft.com/office/drawing/2014/main" id="{4821FCC2-591A-1956-4773-D117AA6FC59A}"/>
              </a:ext>
            </a:extLst>
          </p:cNvPr>
          <p:cNvSpPr txBox="1">
            <a:spLocks noChangeArrowheads="1"/>
          </p:cNvSpPr>
          <p:nvPr/>
        </p:nvSpPr>
        <p:spPr bwMode="auto">
          <a:xfrm>
            <a:off x="379351" y="4805198"/>
            <a:ext cx="11023600" cy="1426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866" tIns="33338" rIns="67866" bIns="33338" anchor="ctr"/>
          <a:lstStyle>
            <a:lvl1pPr algn="l" rtl="0" eaLnBrk="0" fontAlgn="base" hangingPunct="0">
              <a:spcBef>
                <a:spcPct val="0"/>
              </a:spcBef>
              <a:spcAft>
                <a:spcPct val="0"/>
              </a:spcAft>
              <a:defRPr sz="4000" b="1" i="1">
                <a:solidFill>
                  <a:schemeClr val="tx2"/>
                </a:solidFill>
                <a:latin typeface="+mj-lt"/>
                <a:ea typeface="+mj-ea"/>
                <a:cs typeface="+mj-cs"/>
              </a:defRPr>
            </a:lvl1pPr>
            <a:lvl2pPr algn="l" rtl="0" eaLnBrk="0" fontAlgn="base" hangingPunct="0">
              <a:spcBef>
                <a:spcPct val="0"/>
              </a:spcBef>
              <a:spcAft>
                <a:spcPct val="0"/>
              </a:spcAft>
              <a:defRPr sz="4000" b="1" i="1">
                <a:solidFill>
                  <a:schemeClr val="tx2"/>
                </a:solidFill>
                <a:latin typeface="Arial" charset="0"/>
              </a:defRPr>
            </a:lvl2pPr>
            <a:lvl3pPr algn="l" rtl="0" eaLnBrk="0" fontAlgn="base" hangingPunct="0">
              <a:spcBef>
                <a:spcPct val="0"/>
              </a:spcBef>
              <a:spcAft>
                <a:spcPct val="0"/>
              </a:spcAft>
              <a:defRPr sz="4000" b="1" i="1">
                <a:solidFill>
                  <a:schemeClr val="tx2"/>
                </a:solidFill>
                <a:latin typeface="Arial" charset="0"/>
              </a:defRPr>
            </a:lvl3pPr>
            <a:lvl4pPr algn="l" rtl="0" eaLnBrk="0" fontAlgn="base" hangingPunct="0">
              <a:spcBef>
                <a:spcPct val="0"/>
              </a:spcBef>
              <a:spcAft>
                <a:spcPct val="0"/>
              </a:spcAft>
              <a:defRPr sz="4000" b="1" i="1">
                <a:solidFill>
                  <a:schemeClr val="tx2"/>
                </a:solidFill>
                <a:latin typeface="Arial" charset="0"/>
              </a:defRPr>
            </a:lvl4pPr>
            <a:lvl5pPr algn="l" rtl="0" eaLnBrk="0" fontAlgn="base" hangingPunct="0">
              <a:spcBef>
                <a:spcPct val="0"/>
              </a:spcBef>
              <a:spcAft>
                <a:spcPct val="0"/>
              </a:spcAft>
              <a:defRPr sz="4000" b="1" i="1">
                <a:solidFill>
                  <a:schemeClr val="tx2"/>
                </a:solidFill>
                <a:latin typeface="Arial" charset="0"/>
              </a:defRPr>
            </a:lvl5pPr>
            <a:lvl6pPr marL="457200" algn="l" rtl="0" fontAlgn="base">
              <a:spcBef>
                <a:spcPct val="0"/>
              </a:spcBef>
              <a:spcAft>
                <a:spcPct val="0"/>
              </a:spcAft>
              <a:defRPr sz="4000" b="1" i="1">
                <a:solidFill>
                  <a:schemeClr val="tx2"/>
                </a:solidFill>
                <a:latin typeface="Arial" charset="0"/>
              </a:defRPr>
            </a:lvl6pPr>
            <a:lvl7pPr marL="914400" algn="l" rtl="0" fontAlgn="base">
              <a:spcBef>
                <a:spcPct val="0"/>
              </a:spcBef>
              <a:spcAft>
                <a:spcPct val="0"/>
              </a:spcAft>
              <a:defRPr sz="4000" b="1" i="1">
                <a:solidFill>
                  <a:schemeClr val="tx2"/>
                </a:solidFill>
                <a:latin typeface="Arial" charset="0"/>
              </a:defRPr>
            </a:lvl7pPr>
            <a:lvl8pPr marL="1371600" algn="l" rtl="0" fontAlgn="base">
              <a:spcBef>
                <a:spcPct val="0"/>
              </a:spcBef>
              <a:spcAft>
                <a:spcPct val="0"/>
              </a:spcAft>
              <a:defRPr sz="4000" b="1" i="1">
                <a:solidFill>
                  <a:schemeClr val="tx2"/>
                </a:solidFill>
                <a:latin typeface="Arial" charset="0"/>
              </a:defRPr>
            </a:lvl8pPr>
            <a:lvl9pPr marL="1828800" algn="l" rtl="0" fontAlgn="base">
              <a:spcBef>
                <a:spcPct val="0"/>
              </a:spcBef>
              <a:spcAft>
                <a:spcPct val="0"/>
              </a:spcAft>
              <a:defRPr sz="4000" b="1" i="1">
                <a:solidFill>
                  <a:schemeClr val="tx2"/>
                </a:solidFill>
                <a:latin typeface="Arial" charset="0"/>
              </a:defRPr>
            </a:lvl9pPr>
          </a:lstStyle>
          <a:p>
            <a:pPr algn="ctr" eaLnBrk="1" hangingPunct="1">
              <a:defRPr/>
            </a:pPr>
            <a:endParaRPr lang="en-US" altLang="en-US" sz="5400" i="0" kern="0" dirty="0">
              <a:solidFill>
                <a:schemeClr val="tx1"/>
              </a:solidFill>
              <a:latin typeface="+mn-lt"/>
            </a:endParaRPr>
          </a:p>
          <a:p>
            <a:pPr algn="ctr" eaLnBrk="1" hangingPunct="1">
              <a:defRPr/>
            </a:pPr>
            <a:r>
              <a:rPr lang="en-US" altLang="en-US" sz="5400" i="0" kern="0" dirty="0">
                <a:solidFill>
                  <a:schemeClr val="tx1"/>
                </a:solidFill>
                <a:latin typeface="+mn-lt"/>
              </a:rPr>
              <a:t>Daniel – The Prophet</a:t>
            </a:r>
          </a:p>
        </p:txBody>
      </p:sp>
    </p:spTree>
    <p:extLst>
      <p:ext uri="{BB962C8B-B14F-4D97-AF65-F5344CB8AC3E}">
        <p14:creationId xmlns:p14="http://schemas.microsoft.com/office/powerpoint/2010/main" val="2914799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2"/>
          <p:cNvSpPr>
            <a:spLocks noChangeArrowheads="1"/>
          </p:cNvSpPr>
          <p:nvPr/>
        </p:nvSpPr>
        <p:spPr bwMode="auto">
          <a:xfrm>
            <a:off x="3609975" y="3200400"/>
            <a:ext cx="50292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866" tIns="33338" rIns="67866" bIns="33338"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eaLnBrk="1" hangingPunct="1"/>
            <a:endParaRPr lang="en-US" altLang="en-US">
              <a:latin typeface="Arial" charset="0"/>
              <a:cs typeface="Arial" charset="0"/>
            </a:endParaRPr>
          </a:p>
        </p:txBody>
      </p:sp>
      <p:sp>
        <p:nvSpPr>
          <p:cNvPr id="3077" name="TextBox 1"/>
          <p:cNvSpPr txBox="1">
            <a:spLocks noChangeArrowheads="1"/>
          </p:cNvSpPr>
          <p:nvPr/>
        </p:nvSpPr>
        <p:spPr bwMode="auto">
          <a:xfrm>
            <a:off x="991507" y="458109"/>
            <a:ext cx="80073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r>
              <a:rPr lang="en-US" altLang="en-US" sz="3600" b="1" i="1">
                <a:latin typeface="+mj-lt"/>
                <a:cs typeface="Arial" charset="0"/>
              </a:rPr>
              <a:t>FBC Liberty Small Group</a:t>
            </a:r>
          </a:p>
        </p:txBody>
      </p:sp>
      <p:sp>
        <p:nvSpPr>
          <p:cNvPr id="6" name="Rectangle 2"/>
          <p:cNvSpPr txBox="1">
            <a:spLocks noChangeArrowheads="1"/>
          </p:cNvSpPr>
          <p:nvPr/>
        </p:nvSpPr>
        <p:spPr bwMode="auto">
          <a:xfrm>
            <a:off x="508000" y="1470212"/>
            <a:ext cx="11023600" cy="4256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866" tIns="33338" rIns="67866" bIns="33338" anchor="ctr"/>
          <a:lstStyle>
            <a:lvl1pPr algn="l" rtl="0" eaLnBrk="0" fontAlgn="base" hangingPunct="0">
              <a:spcBef>
                <a:spcPct val="0"/>
              </a:spcBef>
              <a:spcAft>
                <a:spcPct val="0"/>
              </a:spcAft>
              <a:defRPr sz="4000" b="1" i="1">
                <a:solidFill>
                  <a:schemeClr val="tx2"/>
                </a:solidFill>
                <a:latin typeface="+mj-lt"/>
                <a:ea typeface="+mj-ea"/>
                <a:cs typeface="+mj-cs"/>
              </a:defRPr>
            </a:lvl1pPr>
            <a:lvl2pPr algn="l" rtl="0" eaLnBrk="0" fontAlgn="base" hangingPunct="0">
              <a:spcBef>
                <a:spcPct val="0"/>
              </a:spcBef>
              <a:spcAft>
                <a:spcPct val="0"/>
              </a:spcAft>
              <a:defRPr sz="4000" b="1" i="1">
                <a:solidFill>
                  <a:schemeClr val="tx2"/>
                </a:solidFill>
                <a:latin typeface="Arial" charset="0"/>
              </a:defRPr>
            </a:lvl2pPr>
            <a:lvl3pPr algn="l" rtl="0" eaLnBrk="0" fontAlgn="base" hangingPunct="0">
              <a:spcBef>
                <a:spcPct val="0"/>
              </a:spcBef>
              <a:spcAft>
                <a:spcPct val="0"/>
              </a:spcAft>
              <a:defRPr sz="4000" b="1" i="1">
                <a:solidFill>
                  <a:schemeClr val="tx2"/>
                </a:solidFill>
                <a:latin typeface="Arial" charset="0"/>
              </a:defRPr>
            </a:lvl3pPr>
            <a:lvl4pPr algn="l" rtl="0" eaLnBrk="0" fontAlgn="base" hangingPunct="0">
              <a:spcBef>
                <a:spcPct val="0"/>
              </a:spcBef>
              <a:spcAft>
                <a:spcPct val="0"/>
              </a:spcAft>
              <a:defRPr sz="4000" b="1" i="1">
                <a:solidFill>
                  <a:schemeClr val="tx2"/>
                </a:solidFill>
                <a:latin typeface="Arial" charset="0"/>
              </a:defRPr>
            </a:lvl4pPr>
            <a:lvl5pPr algn="l" rtl="0" eaLnBrk="0" fontAlgn="base" hangingPunct="0">
              <a:spcBef>
                <a:spcPct val="0"/>
              </a:spcBef>
              <a:spcAft>
                <a:spcPct val="0"/>
              </a:spcAft>
              <a:defRPr sz="4000" b="1" i="1">
                <a:solidFill>
                  <a:schemeClr val="tx2"/>
                </a:solidFill>
                <a:latin typeface="Arial" charset="0"/>
              </a:defRPr>
            </a:lvl5pPr>
            <a:lvl6pPr marL="457200" algn="l" rtl="0" fontAlgn="base">
              <a:spcBef>
                <a:spcPct val="0"/>
              </a:spcBef>
              <a:spcAft>
                <a:spcPct val="0"/>
              </a:spcAft>
              <a:defRPr sz="4000" b="1" i="1">
                <a:solidFill>
                  <a:schemeClr val="tx2"/>
                </a:solidFill>
                <a:latin typeface="Arial" charset="0"/>
              </a:defRPr>
            </a:lvl6pPr>
            <a:lvl7pPr marL="914400" algn="l" rtl="0" fontAlgn="base">
              <a:spcBef>
                <a:spcPct val="0"/>
              </a:spcBef>
              <a:spcAft>
                <a:spcPct val="0"/>
              </a:spcAft>
              <a:defRPr sz="4000" b="1" i="1">
                <a:solidFill>
                  <a:schemeClr val="tx2"/>
                </a:solidFill>
                <a:latin typeface="Arial" charset="0"/>
              </a:defRPr>
            </a:lvl7pPr>
            <a:lvl8pPr marL="1371600" algn="l" rtl="0" fontAlgn="base">
              <a:spcBef>
                <a:spcPct val="0"/>
              </a:spcBef>
              <a:spcAft>
                <a:spcPct val="0"/>
              </a:spcAft>
              <a:defRPr sz="4000" b="1" i="1">
                <a:solidFill>
                  <a:schemeClr val="tx2"/>
                </a:solidFill>
                <a:latin typeface="Arial" charset="0"/>
              </a:defRPr>
            </a:lvl8pPr>
            <a:lvl9pPr marL="1828800" algn="l" rtl="0" fontAlgn="base">
              <a:spcBef>
                <a:spcPct val="0"/>
              </a:spcBef>
              <a:spcAft>
                <a:spcPct val="0"/>
              </a:spcAft>
              <a:defRPr sz="4000" b="1" i="1">
                <a:solidFill>
                  <a:schemeClr val="tx2"/>
                </a:solidFill>
                <a:latin typeface="Arial" charset="0"/>
              </a:defRPr>
            </a:lvl9pPr>
          </a:lstStyle>
          <a:p>
            <a:pPr algn="ctr" eaLnBrk="1" hangingPunct="1">
              <a:defRPr/>
            </a:pPr>
            <a:endParaRPr lang="en-US" altLang="en-US" sz="5400" i="0" kern="0" dirty="0">
              <a:solidFill>
                <a:schemeClr val="tx1"/>
              </a:solidFill>
              <a:latin typeface="+mn-lt"/>
            </a:endParaRPr>
          </a:p>
          <a:p>
            <a:pPr algn="ctr" eaLnBrk="1" hangingPunct="1">
              <a:defRPr/>
            </a:pPr>
            <a:r>
              <a:rPr lang="en-US" altLang="en-US" sz="5400" i="0" kern="0" dirty="0">
                <a:solidFill>
                  <a:schemeClr val="tx1"/>
                </a:solidFill>
                <a:latin typeface="+mn-lt"/>
              </a:rPr>
              <a:t>Daniel – The Most Interesting Book of the Bible</a:t>
            </a:r>
          </a:p>
          <a:p>
            <a:pPr algn="ctr" eaLnBrk="1" hangingPunct="1">
              <a:defRPr/>
            </a:pPr>
            <a:endParaRPr lang="en-US" altLang="en-US" sz="5400" i="0" kern="0" dirty="0">
              <a:solidFill>
                <a:schemeClr val="tx1"/>
              </a:solidFill>
              <a:latin typeface="+mn-lt"/>
            </a:endParaRPr>
          </a:p>
          <a:p>
            <a:pPr algn="ctr" eaLnBrk="1" hangingPunct="1">
              <a:defRPr/>
            </a:pPr>
            <a:r>
              <a:rPr lang="en-US" altLang="en-US" i="0" kern="0" dirty="0">
                <a:solidFill>
                  <a:schemeClr val="tx1"/>
                </a:solidFill>
                <a:latin typeface="+mn-lt"/>
              </a:rPr>
              <a:t>Chapter 1</a:t>
            </a:r>
          </a:p>
          <a:p>
            <a:pPr algn="ctr" eaLnBrk="1" hangingPunct="1">
              <a:defRPr/>
            </a:pPr>
            <a:r>
              <a:rPr lang="en-US" altLang="en-US" i="0" kern="0" dirty="0">
                <a:solidFill>
                  <a:schemeClr val="tx1"/>
                </a:solidFill>
                <a:latin typeface="+mn-lt"/>
              </a:rPr>
              <a:t>Session #4     October 4, 2026</a:t>
            </a:r>
          </a:p>
          <a:p>
            <a:pPr algn="ctr" eaLnBrk="1" hangingPunct="1">
              <a:defRPr/>
            </a:pPr>
            <a:r>
              <a:rPr lang="en-US" altLang="en-US" i="0" kern="0" dirty="0">
                <a:solidFill>
                  <a:schemeClr val="tx1"/>
                </a:solidFill>
                <a:latin typeface="+mn-lt"/>
              </a:rPr>
              <a:t> </a:t>
            </a:r>
            <a:endParaRPr lang="en-US" altLang="en-US" sz="3075" kern="0" dirty="0">
              <a:solidFill>
                <a:schemeClr val="tx1"/>
              </a:solidFill>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3</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4257739" y="2844225"/>
            <a:ext cx="4249768" cy="584775"/>
          </a:xfrm>
          <a:prstGeom prst="rect">
            <a:avLst/>
          </a:prstGeom>
          <a:noFill/>
        </p:spPr>
        <p:txBody>
          <a:bodyPr wrap="square" rtlCol="0">
            <a:spAutoFit/>
          </a:bodyPr>
          <a:lstStyle/>
          <a:p>
            <a:r>
              <a:rPr lang="en-US" sz="3200" dirty="0"/>
              <a:t>“The Little Man”</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1</a:t>
            </a:r>
          </a:p>
        </p:txBody>
      </p:sp>
    </p:spTree>
    <p:extLst>
      <p:ext uri="{BB962C8B-B14F-4D97-AF65-F5344CB8AC3E}">
        <p14:creationId xmlns:p14="http://schemas.microsoft.com/office/powerpoint/2010/main" val="23679667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4</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22867" y="1315287"/>
            <a:ext cx="9897533" cy="5016758"/>
          </a:xfrm>
          <a:prstGeom prst="rect">
            <a:avLst/>
          </a:prstGeom>
          <a:noFill/>
        </p:spPr>
        <p:txBody>
          <a:bodyPr wrap="square" rtlCol="0">
            <a:spAutoFit/>
          </a:bodyPr>
          <a:lstStyle/>
          <a:p>
            <a:r>
              <a:rPr lang="en-US" sz="3200" dirty="0"/>
              <a:t>605 BC</a:t>
            </a:r>
          </a:p>
          <a:p>
            <a:r>
              <a:rPr lang="en-US" sz="3200" dirty="0"/>
              <a:t>1 In the third year of the reign of Jehoiakim king of Judah, Nebuchadnezzar king of Babylon came to Jerusalem and besieged it.</a:t>
            </a:r>
          </a:p>
          <a:p>
            <a:endParaRPr lang="en-US" sz="3200" dirty="0"/>
          </a:p>
          <a:p>
            <a:r>
              <a:rPr lang="en-US" sz="3200" dirty="0"/>
              <a:t>2 And the Lord delivered Jehoiakim king of Judah into his hand, along with some of the articles from the temple of God. These he carried off to the temple of his god in Babylonia and put in the treasure house of his god.</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1</a:t>
            </a:r>
          </a:p>
        </p:txBody>
      </p:sp>
    </p:spTree>
    <p:extLst>
      <p:ext uri="{BB962C8B-B14F-4D97-AF65-F5344CB8AC3E}">
        <p14:creationId xmlns:p14="http://schemas.microsoft.com/office/powerpoint/2010/main" val="635889674"/>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5</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22867" y="1315287"/>
            <a:ext cx="9897533" cy="4524315"/>
          </a:xfrm>
          <a:prstGeom prst="rect">
            <a:avLst/>
          </a:prstGeom>
          <a:noFill/>
        </p:spPr>
        <p:txBody>
          <a:bodyPr wrap="square" rtlCol="0">
            <a:spAutoFit/>
          </a:bodyPr>
          <a:lstStyle/>
          <a:p>
            <a:r>
              <a:rPr lang="en-US" sz="3200" dirty="0"/>
              <a:t>640 – 609 BC</a:t>
            </a:r>
          </a:p>
          <a:p>
            <a:r>
              <a:rPr lang="en-US" sz="3200" dirty="0"/>
              <a:t>Josiah was one of Judah's great reforming kings. During his reign, the Book of the Law was rediscovered in the Temple, and Josiah attempted to eliminate idolatry and restore covenant worship.</a:t>
            </a:r>
          </a:p>
          <a:p>
            <a:endParaRPr lang="en-US" sz="3200" dirty="0"/>
          </a:p>
          <a:p>
            <a:r>
              <a:rPr lang="en-US" sz="3200" dirty="0"/>
              <a:t>609 BC</a:t>
            </a:r>
          </a:p>
          <a:p>
            <a:r>
              <a:rPr lang="en-US" sz="3200" dirty="0"/>
              <a:t>Josiah killed by Pharoah Necho and Jehoiakim (son) was installed as puppet king of Judah</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1</a:t>
            </a:r>
          </a:p>
        </p:txBody>
      </p:sp>
    </p:spTree>
    <p:extLst>
      <p:ext uri="{BB962C8B-B14F-4D97-AF65-F5344CB8AC3E}">
        <p14:creationId xmlns:p14="http://schemas.microsoft.com/office/powerpoint/2010/main" val="365582450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6</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22867" y="1315287"/>
            <a:ext cx="9897533" cy="5016758"/>
          </a:xfrm>
          <a:prstGeom prst="rect">
            <a:avLst/>
          </a:prstGeom>
          <a:noFill/>
        </p:spPr>
        <p:txBody>
          <a:bodyPr wrap="square" rtlCol="0">
            <a:spAutoFit/>
          </a:bodyPr>
          <a:lstStyle/>
          <a:p>
            <a:r>
              <a:rPr lang="en-US" sz="3200" dirty="0"/>
              <a:t>3 Then the king ordered Ashpenaz, chief of his court officials, to bring into the king’s service some of the Israelites from the royal family and the nobility—</a:t>
            </a:r>
          </a:p>
          <a:p>
            <a:endParaRPr lang="en-US" sz="3200" dirty="0"/>
          </a:p>
          <a:p>
            <a:r>
              <a:rPr lang="en-US" sz="3200" dirty="0"/>
              <a:t>4 young men without any physical defect, handsome, showing aptitude for every kind of learning, well informed, quick to understand, and qualified to serve in the king’s palace. He was to teach them the language and literature of the Babylonians.</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1</a:t>
            </a:r>
          </a:p>
        </p:txBody>
      </p:sp>
    </p:spTree>
    <p:extLst>
      <p:ext uri="{BB962C8B-B14F-4D97-AF65-F5344CB8AC3E}">
        <p14:creationId xmlns:p14="http://schemas.microsoft.com/office/powerpoint/2010/main" val="175761188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7</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22867" y="1315287"/>
            <a:ext cx="9897533" cy="5016758"/>
          </a:xfrm>
          <a:prstGeom prst="rect">
            <a:avLst/>
          </a:prstGeom>
          <a:noFill/>
        </p:spPr>
        <p:txBody>
          <a:bodyPr wrap="square" rtlCol="0">
            <a:spAutoFit/>
          </a:bodyPr>
          <a:lstStyle/>
          <a:p>
            <a:r>
              <a:rPr lang="en-US" sz="3200" dirty="0"/>
              <a:t>3 Then the king ordered Ashpenaz, chief of his court officials, to bring into the king’s service some of the Israelites from the royal family and the nobility—</a:t>
            </a:r>
          </a:p>
          <a:p>
            <a:endParaRPr lang="en-US" sz="3200" dirty="0"/>
          </a:p>
          <a:p>
            <a:r>
              <a:rPr lang="en-US" sz="3200" dirty="0"/>
              <a:t>4 young men without any physical defect, handsome, showing aptitude for every kind of learning, well informed, quick to understand, and qualified to serve in the king’s palace. He was to teach them the language and literature of the Babylonians.</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1</a:t>
            </a:r>
          </a:p>
        </p:txBody>
      </p:sp>
    </p:spTree>
    <p:extLst>
      <p:ext uri="{BB962C8B-B14F-4D97-AF65-F5344CB8AC3E}">
        <p14:creationId xmlns:p14="http://schemas.microsoft.com/office/powerpoint/2010/main" val="56837697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8</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22867" y="1315287"/>
            <a:ext cx="9897533" cy="3539430"/>
          </a:xfrm>
          <a:prstGeom prst="rect">
            <a:avLst/>
          </a:prstGeom>
          <a:noFill/>
        </p:spPr>
        <p:txBody>
          <a:bodyPr wrap="square" rtlCol="0">
            <a:spAutoFit/>
          </a:bodyPr>
          <a:lstStyle/>
          <a:p>
            <a:r>
              <a:rPr lang="en-US" sz="3200" dirty="0"/>
              <a:t>5 The king assigned them a daily amount of food and wine from the king’s table. They were to be trained for three years, and after that they were to enter the king’s service.</a:t>
            </a:r>
          </a:p>
          <a:p>
            <a:endParaRPr lang="en-US" sz="3200" dirty="0"/>
          </a:p>
          <a:p>
            <a:r>
              <a:rPr lang="en-US" sz="3200" dirty="0"/>
              <a:t>6 Among those who were chosen were some from Judah: Daniel, Hananiah, Mishael and </a:t>
            </a:r>
            <a:r>
              <a:rPr lang="en-US" sz="3200" dirty="0">
                <a:solidFill>
                  <a:schemeClr val="bg1"/>
                </a:solidFill>
                <a:highlight>
                  <a:srgbClr val="FFFF00"/>
                </a:highlight>
              </a:rPr>
              <a:t>Azariah</a:t>
            </a:r>
            <a:r>
              <a:rPr lang="en-US" sz="3200" dirty="0"/>
              <a:t>.</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1</a:t>
            </a:r>
          </a:p>
        </p:txBody>
      </p:sp>
    </p:spTree>
    <p:extLst>
      <p:ext uri="{BB962C8B-B14F-4D97-AF65-F5344CB8AC3E}">
        <p14:creationId xmlns:p14="http://schemas.microsoft.com/office/powerpoint/2010/main" val="219269056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9</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22867" y="1315287"/>
            <a:ext cx="9897533" cy="3539430"/>
          </a:xfrm>
          <a:prstGeom prst="rect">
            <a:avLst/>
          </a:prstGeom>
          <a:noFill/>
        </p:spPr>
        <p:txBody>
          <a:bodyPr wrap="square" rtlCol="0">
            <a:spAutoFit/>
          </a:bodyPr>
          <a:lstStyle/>
          <a:p>
            <a:r>
              <a:rPr lang="en-US" sz="3200" dirty="0"/>
              <a:t>Daniel: Three stories</a:t>
            </a:r>
          </a:p>
          <a:p>
            <a:pPr marL="914400" lvl="1" indent="-457200">
              <a:buFont typeface="Arial" panose="020B0604020202020204" pitchFamily="34" charset="0"/>
              <a:buChar char="•"/>
            </a:pPr>
            <a:endParaRPr lang="en-US" sz="3200" dirty="0"/>
          </a:p>
          <a:p>
            <a:pPr marL="914400" lvl="1" indent="-457200">
              <a:buFont typeface="Arial" panose="020B0604020202020204" pitchFamily="34" charset="0"/>
              <a:buChar char="•"/>
            </a:pPr>
            <a:r>
              <a:rPr lang="en-US" sz="3200" b="1" u="sng" dirty="0"/>
              <a:t>The Prayer of Azariah and Song of the Three Holy Children</a:t>
            </a:r>
          </a:p>
          <a:p>
            <a:pPr lvl="3"/>
            <a:r>
              <a:rPr lang="en-US" sz="3200" dirty="0"/>
              <a:t>A prayer and hymn sung while inside the fiery furnace.</a:t>
            </a:r>
          </a:p>
          <a:p>
            <a:pPr marL="914400" lvl="1" indent="-457200">
              <a:buFont typeface="Arial" panose="020B0604020202020204" pitchFamily="34" charset="0"/>
              <a:buChar char="•"/>
            </a:pPr>
            <a:endParaRPr lang="en-US" sz="3200" dirty="0"/>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Apocrypha Additions  --  1546</a:t>
            </a:r>
          </a:p>
        </p:txBody>
      </p:sp>
    </p:spTree>
    <p:extLst>
      <p:ext uri="{BB962C8B-B14F-4D97-AF65-F5344CB8AC3E}">
        <p14:creationId xmlns:p14="http://schemas.microsoft.com/office/powerpoint/2010/main" val="254568910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10</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13902" y="1199098"/>
            <a:ext cx="9897533" cy="5016758"/>
          </a:xfrm>
          <a:prstGeom prst="rect">
            <a:avLst/>
          </a:prstGeom>
          <a:noFill/>
        </p:spPr>
        <p:txBody>
          <a:bodyPr wrap="square" rtlCol="0">
            <a:spAutoFit/>
          </a:bodyPr>
          <a:lstStyle/>
          <a:p>
            <a:r>
              <a:rPr lang="en-US" sz="3200" dirty="0"/>
              <a:t>7 The chief official gave them new names: to Daniel, the name Belteshazzar; to Hananiah, Shadrach; to Mishael, Meshach; and to Azariah, Abednego.</a:t>
            </a:r>
          </a:p>
          <a:p>
            <a:endParaRPr lang="en-US" sz="3200" dirty="0"/>
          </a:p>
          <a:p>
            <a:r>
              <a:rPr lang="en-US" sz="3200" dirty="0"/>
              <a:t>8 But Daniel resolved not to defile himself with the royal food and wine, and he asked the chief official for permission not to defile himself this way.</a:t>
            </a:r>
          </a:p>
          <a:p>
            <a:endParaRPr lang="en-US" sz="3200" dirty="0"/>
          </a:p>
          <a:p>
            <a:r>
              <a:rPr lang="en-US" sz="3200" dirty="0"/>
              <a:t>9 Now God had caused the official to show favor and compassion to Daniel,</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1</a:t>
            </a:r>
          </a:p>
        </p:txBody>
      </p:sp>
    </p:spTree>
    <p:extLst>
      <p:ext uri="{BB962C8B-B14F-4D97-AF65-F5344CB8AC3E}">
        <p14:creationId xmlns:p14="http://schemas.microsoft.com/office/powerpoint/2010/main" val="3717898625"/>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11</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13902" y="1199098"/>
            <a:ext cx="9897533" cy="4524315"/>
          </a:xfrm>
          <a:prstGeom prst="rect">
            <a:avLst/>
          </a:prstGeom>
          <a:noFill/>
        </p:spPr>
        <p:txBody>
          <a:bodyPr wrap="square" rtlCol="0">
            <a:spAutoFit/>
          </a:bodyPr>
          <a:lstStyle/>
          <a:p>
            <a:r>
              <a:rPr lang="en-US" sz="3200" dirty="0"/>
              <a:t>10 but the official told Daniel, “I am afraid of my lord the king, who has assigned your food and drink. Why should he see you looking worse than the other young men your age? The king would then have my head because of you.”</a:t>
            </a:r>
          </a:p>
          <a:p>
            <a:endParaRPr lang="en-US" sz="3200" dirty="0"/>
          </a:p>
          <a:p>
            <a:r>
              <a:rPr lang="en-US" sz="3200" dirty="0"/>
              <a:t>11 Daniel then said to the guard whom the chief official had appointed over Daniel, Hananiah, Mishael and Azariah,</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1</a:t>
            </a:r>
          </a:p>
        </p:txBody>
      </p:sp>
    </p:spTree>
    <p:extLst>
      <p:ext uri="{BB962C8B-B14F-4D97-AF65-F5344CB8AC3E}">
        <p14:creationId xmlns:p14="http://schemas.microsoft.com/office/powerpoint/2010/main" val="1658765054"/>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12</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13902" y="1199098"/>
            <a:ext cx="9897533" cy="4524315"/>
          </a:xfrm>
          <a:prstGeom prst="rect">
            <a:avLst/>
          </a:prstGeom>
          <a:noFill/>
        </p:spPr>
        <p:txBody>
          <a:bodyPr wrap="square" rtlCol="0">
            <a:spAutoFit/>
          </a:bodyPr>
          <a:lstStyle/>
          <a:p>
            <a:r>
              <a:rPr lang="en-US" sz="3200" dirty="0"/>
              <a:t>12 “Please test your servants for ten days: Give us nothing but vegetables to eat and water to drink.</a:t>
            </a:r>
          </a:p>
          <a:p>
            <a:endParaRPr lang="en-US" sz="3200" dirty="0"/>
          </a:p>
          <a:p>
            <a:r>
              <a:rPr lang="en-US" sz="3200" dirty="0"/>
              <a:t>13 Then compare our appearance with that of the young men who eat the royal food, and treat your servants in accordance with what you see.”</a:t>
            </a:r>
          </a:p>
          <a:p>
            <a:endParaRPr lang="en-US" sz="3200" dirty="0"/>
          </a:p>
          <a:p>
            <a:r>
              <a:rPr lang="en-US" sz="3200" dirty="0"/>
              <a:t>14 So he agreed to this and tested them for ten days.</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1</a:t>
            </a:r>
          </a:p>
        </p:txBody>
      </p:sp>
    </p:spTree>
    <p:extLst>
      <p:ext uri="{BB962C8B-B14F-4D97-AF65-F5344CB8AC3E}">
        <p14:creationId xmlns:p14="http://schemas.microsoft.com/office/powerpoint/2010/main" val="202288889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13</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13902" y="1199098"/>
            <a:ext cx="9897533" cy="5016758"/>
          </a:xfrm>
          <a:prstGeom prst="rect">
            <a:avLst/>
          </a:prstGeom>
          <a:noFill/>
        </p:spPr>
        <p:txBody>
          <a:bodyPr wrap="square" rtlCol="0">
            <a:spAutoFit/>
          </a:bodyPr>
          <a:lstStyle/>
          <a:p>
            <a:r>
              <a:rPr lang="en-US" sz="3200" dirty="0"/>
              <a:t>Land animals must chew its cud &amp; cloven (split) hooves</a:t>
            </a:r>
          </a:p>
          <a:p>
            <a:pPr lvl="1"/>
            <a:r>
              <a:rPr lang="en-US" sz="3200" dirty="0"/>
              <a:t>Excludes:</a:t>
            </a:r>
          </a:p>
          <a:p>
            <a:pPr lvl="2"/>
            <a:r>
              <a:rPr lang="en-US" sz="3200" dirty="0"/>
              <a:t>Pork</a:t>
            </a:r>
          </a:p>
          <a:p>
            <a:pPr lvl="2"/>
            <a:r>
              <a:rPr lang="en-US" sz="3200" dirty="0"/>
              <a:t>Rabbits</a:t>
            </a:r>
          </a:p>
          <a:p>
            <a:pPr lvl="2"/>
            <a:r>
              <a:rPr lang="en-US" sz="3200" dirty="0"/>
              <a:t>Camels</a:t>
            </a:r>
          </a:p>
          <a:p>
            <a:pPr lvl="2"/>
            <a:r>
              <a:rPr lang="en-US" sz="3200" dirty="0"/>
              <a:t>Horses</a:t>
            </a:r>
          </a:p>
          <a:p>
            <a:pPr lvl="2"/>
            <a:endParaRPr lang="en-US" sz="3200" dirty="0"/>
          </a:p>
          <a:p>
            <a:r>
              <a:rPr lang="en-US" sz="3200" dirty="0"/>
              <a:t>Seafood must have both fins &amp; scales</a:t>
            </a:r>
          </a:p>
          <a:p>
            <a:pPr lvl="1"/>
            <a:r>
              <a:rPr lang="en-US" sz="3200" dirty="0"/>
              <a:t>Excludes – shrimp, oysters, clams, lobsters, eel,</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10015071"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Jewish Kosher  --  The Good, Bad, &amp; Ugly </a:t>
            </a:r>
          </a:p>
        </p:txBody>
      </p:sp>
    </p:spTree>
    <p:extLst>
      <p:ext uri="{BB962C8B-B14F-4D97-AF65-F5344CB8AC3E}">
        <p14:creationId xmlns:p14="http://schemas.microsoft.com/office/powerpoint/2010/main" val="259682057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14</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13902" y="1199098"/>
            <a:ext cx="9897533" cy="5016758"/>
          </a:xfrm>
          <a:prstGeom prst="rect">
            <a:avLst/>
          </a:prstGeom>
          <a:noFill/>
        </p:spPr>
        <p:txBody>
          <a:bodyPr wrap="square" rtlCol="0">
            <a:spAutoFit/>
          </a:bodyPr>
          <a:lstStyle/>
          <a:p>
            <a:r>
              <a:rPr lang="en-US" sz="3200" dirty="0"/>
              <a:t>Birds Exclusion</a:t>
            </a:r>
          </a:p>
          <a:p>
            <a:pPr lvl="1"/>
            <a:r>
              <a:rPr lang="en-US" sz="3200" dirty="0"/>
              <a:t>Birds of prey</a:t>
            </a:r>
          </a:p>
          <a:p>
            <a:pPr lvl="1"/>
            <a:r>
              <a:rPr lang="en-US" sz="3200" dirty="0"/>
              <a:t>Scavengers</a:t>
            </a:r>
          </a:p>
          <a:p>
            <a:pPr lvl="1"/>
            <a:endParaRPr lang="en-US" sz="3200" dirty="0"/>
          </a:p>
          <a:p>
            <a:r>
              <a:rPr lang="en-US" sz="3200" dirty="0"/>
              <a:t>Acceptable birds</a:t>
            </a:r>
          </a:p>
          <a:p>
            <a:pPr lvl="1"/>
            <a:r>
              <a:rPr lang="en-US" sz="3200" dirty="0"/>
              <a:t>Chicken, turkey, quail, duck, goose</a:t>
            </a:r>
          </a:p>
          <a:p>
            <a:pPr lvl="2"/>
            <a:endParaRPr lang="en-US" sz="3200" dirty="0"/>
          </a:p>
          <a:p>
            <a:r>
              <a:rPr lang="en-US" sz="3200" dirty="0"/>
              <a:t>Blanket exclusion</a:t>
            </a:r>
          </a:p>
          <a:p>
            <a:pPr lvl="1"/>
            <a:r>
              <a:rPr lang="en-US" sz="3200" dirty="0"/>
              <a:t>All insects &amp; rodents</a:t>
            </a:r>
          </a:p>
          <a:p>
            <a:pPr lvl="1"/>
            <a:r>
              <a:rPr lang="en-US" sz="3200" dirty="0"/>
              <a:t>Except some special species of locust</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10015071"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Jewish Kosher  --  The Good, Bad, &amp; Ugly </a:t>
            </a:r>
          </a:p>
        </p:txBody>
      </p:sp>
    </p:spTree>
    <p:extLst>
      <p:ext uri="{BB962C8B-B14F-4D97-AF65-F5344CB8AC3E}">
        <p14:creationId xmlns:p14="http://schemas.microsoft.com/office/powerpoint/2010/main" val="2768230398"/>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15</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869078" y="886956"/>
            <a:ext cx="9897533" cy="6001643"/>
          </a:xfrm>
          <a:prstGeom prst="rect">
            <a:avLst/>
          </a:prstGeom>
          <a:noFill/>
        </p:spPr>
        <p:txBody>
          <a:bodyPr wrap="square" rtlCol="0">
            <a:spAutoFit/>
          </a:bodyPr>
          <a:lstStyle/>
          <a:p>
            <a:r>
              <a:rPr lang="en-US" sz="3200" dirty="0"/>
              <a:t>15 At the end of the ten days they looked healthier and better nourished than any of the young men who ate the royal food.</a:t>
            </a:r>
          </a:p>
          <a:p>
            <a:endParaRPr lang="en-US" sz="3200" dirty="0"/>
          </a:p>
          <a:p>
            <a:r>
              <a:rPr lang="en-US" sz="3200" dirty="0"/>
              <a:t>16 So the guard took away their choice food and the wine they were to drink and gave them vegetables instead.</a:t>
            </a:r>
          </a:p>
          <a:p>
            <a:endParaRPr lang="en-US" sz="3200" dirty="0"/>
          </a:p>
          <a:p>
            <a:r>
              <a:rPr lang="en-US" sz="3200" dirty="0"/>
              <a:t>17 To these four young men God gave knowledge and understanding of all kinds of literature and learning. And Daniel could understand visions and dreams of all kinds.</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1</a:t>
            </a:r>
          </a:p>
        </p:txBody>
      </p:sp>
    </p:spTree>
    <p:extLst>
      <p:ext uri="{BB962C8B-B14F-4D97-AF65-F5344CB8AC3E}">
        <p14:creationId xmlns:p14="http://schemas.microsoft.com/office/powerpoint/2010/main" val="3633430443"/>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16</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04937" y="1281403"/>
            <a:ext cx="9897533" cy="4031873"/>
          </a:xfrm>
          <a:prstGeom prst="rect">
            <a:avLst/>
          </a:prstGeom>
          <a:noFill/>
        </p:spPr>
        <p:txBody>
          <a:bodyPr wrap="square" rtlCol="0">
            <a:spAutoFit/>
          </a:bodyPr>
          <a:lstStyle/>
          <a:p>
            <a:endParaRPr lang="en-US" sz="3200" dirty="0"/>
          </a:p>
          <a:p>
            <a:r>
              <a:rPr lang="en-US" sz="3200" dirty="0"/>
              <a:t>18 At the end of the time set by the king to bring them into his service, the chief official presented them to Nebuchadnezzar.</a:t>
            </a:r>
          </a:p>
          <a:p>
            <a:endParaRPr lang="en-US" sz="3200" dirty="0"/>
          </a:p>
          <a:p>
            <a:r>
              <a:rPr lang="en-US" sz="3200" dirty="0"/>
              <a:t>19 The king talked with them, and he found none equal to Daniel, Hananiah, Mishael and Azariah; so they entered the king’s service.</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1</a:t>
            </a:r>
          </a:p>
        </p:txBody>
      </p:sp>
    </p:spTree>
    <p:extLst>
      <p:ext uri="{BB962C8B-B14F-4D97-AF65-F5344CB8AC3E}">
        <p14:creationId xmlns:p14="http://schemas.microsoft.com/office/powerpoint/2010/main" val="407262765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17</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04937" y="1281403"/>
            <a:ext cx="9897533" cy="4524315"/>
          </a:xfrm>
          <a:prstGeom prst="rect">
            <a:avLst/>
          </a:prstGeom>
          <a:noFill/>
        </p:spPr>
        <p:txBody>
          <a:bodyPr wrap="square" rtlCol="0">
            <a:spAutoFit/>
          </a:bodyPr>
          <a:lstStyle/>
          <a:p>
            <a:r>
              <a:rPr lang="en-US" sz="3200" dirty="0"/>
              <a:t>20 In every matter of wisdom and understanding about which the king questioned them, he found them ten times better than all the magicians and enchanters in his whole kingdom.</a:t>
            </a:r>
          </a:p>
          <a:p>
            <a:endParaRPr lang="en-US" sz="3200" dirty="0"/>
          </a:p>
          <a:p>
            <a:r>
              <a:rPr lang="en-US" sz="3200" dirty="0"/>
              <a:t>21 And Daniel remained there until the first year of King Cyrus.</a:t>
            </a:r>
          </a:p>
          <a:p>
            <a:endParaRPr lang="en-US" sz="3200" dirty="0"/>
          </a:p>
          <a:p>
            <a:r>
              <a:rPr lang="en-US" sz="3200" dirty="0"/>
              <a:t>605 BC  --  539 BC   66 Years with Nebuchadnezzar</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 1</a:t>
            </a:r>
          </a:p>
        </p:txBody>
      </p:sp>
    </p:spTree>
    <p:extLst>
      <p:ext uri="{BB962C8B-B14F-4D97-AF65-F5344CB8AC3E}">
        <p14:creationId xmlns:p14="http://schemas.microsoft.com/office/powerpoint/2010/main" val="1963363474"/>
      </p:ext>
    </p:extLst>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TM04033921[[fn=Damask]]</Template>
  <TotalTime>22984</TotalTime>
  <Words>1320</Words>
  <Application>Microsoft Office PowerPoint</Application>
  <PresentationFormat>Widescreen</PresentationFormat>
  <Paragraphs>198</Paragraphs>
  <Slides>17</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Bookman Old Style</vt:lpstr>
      <vt:lpstr>Rockwell</vt:lpstr>
      <vt:lpstr>Times New Roman</vt:lpstr>
      <vt:lpstr>Damask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Recommending a Strategy</dc:title>
  <dc:creator>Harrelson Computer</dc:creator>
  <cp:lastModifiedBy>John Harrelson</cp:lastModifiedBy>
  <cp:revision>78</cp:revision>
  <cp:lastPrinted>2026-04-29T00:23:13Z</cp:lastPrinted>
  <dcterms:created xsi:type="dcterms:W3CDTF">1998-04-14T16:29:50Z</dcterms:created>
  <dcterms:modified xsi:type="dcterms:W3CDTF">2026-10-04T17:56:58Z</dcterms:modified>
</cp:coreProperties>
</file>