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141" r:id="rId1"/>
  </p:sldMasterIdLst>
  <p:notesMasterIdLst>
    <p:notesMasterId r:id="rId37"/>
  </p:notesMasterIdLst>
  <p:handoutMasterIdLst>
    <p:handoutMasterId r:id="rId38"/>
  </p:handoutMasterIdLst>
  <p:sldIdLst>
    <p:sldId id="258" r:id="rId2"/>
    <p:sldId id="2504" r:id="rId3"/>
    <p:sldId id="2627" r:id="rId4"/>
    <p:sldId id="2642" r:id="rId5"/>
    <p:sldId id="2655" r:id="rId6"/>
    <p:sldId id="2656" r:id="rId7"/>
    <p:sldId id="2646" r:id="rId8"/>
    <p:sldId id="2658" r:id="rId9"/>
    <p:sldId id="2659" r:id="rId10"/>
    <p:sldId id="2657" r:id="rId11"/>
    <p:sldId id="2647" r:id="rId12"/>
    <p:sldId id="2654" r:id="rId13"/>
    <p:sldId id="2628" r:id="rId14"/>
    <p:sldId id="2629" r:id="rId15"/>
    <p:sldId id="2630" r:id="rId16"/>
    <p:sldId id="2631" r:id="rId17"/>
    <p:sldId id="2632" r:id="rId18"/>
    <p:sldId id="2633" r:id="rId19"/>
    <p:sldId id="2634" r:id="rId20"/>
    <p:sldId id="2635" r:id="rId21"/>
    <p:sldId id="2636" r:id="rId22"/>
    <p:sldId id="2637" r:id="rId23"/>
    <p:sldId id="2638" r:id="rId24"/>
    <p:sldId id="2639" r:id="rId25"/>
    <p:sldId id="2640" r:id="rId26"/>
    <p:sldId id="2641" r:id="rId27"/>
    <p:sldId id="2643" r:id="rId28"/>
    <p:sldId id="2644" r:id="rId29"/>
    <p:sldId id="2645" r:id="rId30"/>
    <p:sldId id="2648" r:id="rId31"/>
    <p:sldId id="2649" r:id="rId32"/>
    <p:sldId id="2650" r:id="rId33"/>
    <p:sldId id="2651" r:id="rId34"/>
    <p:sldId id="2652" r:id="rId35"/>
    <p:sldId id="2653" r:id="rId36"/>
  </p:sldIdLst>
  <p:sldSz cx="12192000" cy="6858000"/>
  <p:notesSz cx="7102475" cy="9388475"/>
  <p:kinsoku lang="ja-JP" invalStChars="、。，．・：；？！゛゜ヽヾゝゞ々ー’”）〕］｝〉》」』】°‰′″℃￠％ぁぃぅぇぉっゃゅょゎァィゥェォッャュョヮヵヶ!%),.:;?]}｡｣､･ｧｨｩｪｫｬｭｮｯｰﾞﾟ" invalEndChars="‘“（〔［｛〈《「『【￥＄$([\{｢￡"/>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3333FF"/>
    <a:srgbClr val="0066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48" y="1099"/>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9029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body" sz="quarter" idx="3"/>
          </p:nvPr>
        </p:nvSpPr>
        <p:spPr bwMode="auto">
          <a:xfrm>
            <a:off x="946150" y="4459288"/>
            <a:ext cx="5210175" cy="4224337"/>
          </a:xfrm>
          <a:prstGeom prst="rect">
            <a:avLst/>
          </a:prstGeom>
          <a:noFill/>
          <a:ln w="9525">
            <a:noFill/>
            <a:miter lim="800000"/>
            <a:headEnd/>
            <a:tailEnd/>
          </a:ln>
          <a:effectLst/>
        </p:spPr>
        <p:txBody>
          <a:bodyPr vert="horz" wrap="square" lIns="92370" tIns="45375" rIns="92370" bIns="45375"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39" name="Rectangle 3"/>
          <p:cNvSpPr>
            <a:spLocks noGrp="1" noRot="1" noChangeAspect="1" noChangeArrowheads="1" noTextEdit="1"/>
          </p:cNvSpPr>
          <p:nvPr>
            <p:ph type="sldImg" idx="2"/>
          </p:nvPr>
        </p:nvSpPr>
        <p:spPr bwMode="auto">
          <a:xfrm>
            <a:off x="438150" y="709613"/>
            <a:ext cx="6235700" cy="35083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4130980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xfrm>
            <a:off x="438150" y="709613"/>
            <a:ext cx="6235700" cy="3508375"/>
          </a:xfrm>
          <a:ln cap="flat"/>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009436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186701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940464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887929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917828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240616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967974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142870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152927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764913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781199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248108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473280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896680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298943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826777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154390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472362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646737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305274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930669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203288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2830994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4459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1613107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2457158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3209078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622434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6180121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6029313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873942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4493765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105837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36E7A79-B255-4557-B88B-10C88EF7D515}" type="slidenum">
              <a:rPr lang="en-US" smtClean="0"/>
              <a:pPr>
                <a:defRPr/>
              </a:pPr>
              <a:t>‹#›</a:t>
            </a:fld>
            <a:endParaRPr lang="en-US"/>
          </a:p>
        </p:txBody>
      </p:sp>
    </p:spTree>
    <p:extLst>
      <p:ext uri="{BB962C8B-B14F-4D97-AF65-F5344CB8AC3E}">
        <p14:creationId xmlns:p14="http://schemas.microsoft.com/office/powerpoint/2010/main" val="13935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163E022-C3C5-479F-B9B3-F5B37C7ACD44}" type="slidenum">
              <a:rPr lang="en-US" smtClean="0"/>
              <a:pPr>
                <a:defRPr/>
              </a:pPr>
              <a:t>‹#›</a:t>
            </a:fld>
            <a:endParaRPr lang="en-US"/>
          </a:p>
        </p:txBody>
      </p:sp>
    </p:spTree>
    <p:extLst>
      <p:ext uri="{BB962C8B-B14F-4D97-AF65-F5344CB8AC3E}">
        <p14:creationId xmlns:p14="http://schemas.microsoft.com/office/powerpoint/2010/main" val="1274205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2053175-9E8B-4908-A95A-3791F4C0C31C}" type="slidenum">
              <a:rPr lang="en-US" smtClean="0"/>
              <a:pPr>
                <a:defRPr/>
              </a:pPr>
              <a:t>‹#›</a:t>
            </a:fld>
            <a:endParaRPr lang="en-US"/>
          </a:p>
        </p:txBody>
      </p:sp>
    </p:spTree>
    <p:extLst>
      <p:ext uri="{BB962C8B-B14F-4D97-AF65-F5344CB8AC3E}">
        <p14:creationId xmlns:p14="http://schemas.microsoft.com/office/powerpoint/2010/main" val="986136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FA7B0F1-8761-47A1-BD9C-189064AF1A59}" type="slidenum">
              <a:rPr lang="en-US" smtClean="0"/>
              <a:pPr>
                <a:defRPr/>
              </a:pPr>
              <a:t>‹#›</a:t>
            </a:fld>
            <a:endParaRPr lang="en-US"/>
          </a:p>
        </p:txBody>
      </p:sp>
    </p:spTree>
    <p:extLst>
      <p:ext uri="{BB962C8B-B14F-4D97-AF65-F5344CB8AC3E}">
        <p14:creationId xmlns:p14="http://schemas.microsoft.com/office/powerpoint/2010/main" val="2323549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28F2D80-99B8-42FF-8D95-67B2D5E01E3C}" type="slidenum">
              <a:rPr lang="en-US" smtClean="0"/>
              <a:pPr>
                <a:defRPr/>
              </a:pPr>
              <a:t>‹#›</a:t>
            </a:fld>
            <a:endParaRPr lang="en-US"/>
          </a:p>
        </p:txBody>
      </p:sp>
    </p:spTree>
    <p:extLst>
      <p:ext uri="{BB962C8B-B14F-4D97-AF65-F5344CB8AC3E}">
        <p14:creationId xmlns:p14="http://schemas.microsoft.com/office/powerpoint/2010/main" val="695078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DE2E8869-E9D6-4F9A-BCA9-758C5B13937E}" type="slidenum">
              <a:rPr lang="en-US" smtClean="0"/>
              <a:pPr>
                <a:defRPr/>
              </a:pPr>
              <a:t>‹#›</a:t>
            </a:fld>
            <a:endParaRPr lang="en-US"/>
          </a:p>
        </p:txBody>
      </p:sp>
    </p:spTree>
    <p:extLst>
      <p:ext uri="{BB962C8B-B14F-4D97-AF65-F5344CB8AC3E}">
        <p14:creationId xmlns:p14="http://schemas.microsoft.com/office/powerpoint/2010/main" val="1207110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354118A-B675-455C-AE08-C00DA0C42FCD}" type="slidenum">
              <a:rPr lang="en-US" smtClean="0"/>
              <a:pPr>
                <a:defRPr/>
              </a:pPr>
              <a:t>‹#›</a:t>
            </a:fld>
            <a:endParaRPr lang="en-US"/>
          </a:p>
        </p:txBody>
      </p:sp>
    </p:spTree>
    <p:extLst>
      <p:ext uri="{BB962C8B-B14F-4D97-AF65-F5344CB8AC3E}">
        <p14:creationId xmlns:p14="http://schemas.microsoft.com/office/powerpoint/2010/main" val="3628234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DC1A78E-9F2C-4C96-992E-B13FD75E5692}" type="slidenum">
              <a:rPr lang="en-US" smtClean="0"/>
              <a:pPr>
                <a:defRPr/>
              </a:pPr>
              <a:t>‹#›</a:t>
            </a:fld>
            <a:endParaRPr lang="en-US"/>
          </a:p>
        </p:txBody>
      </p:sp>
    </p:spTree>
    <p:extLst>
      <p:ext uri="{BB962C8B-B14F-4D97-AF65-F5344CB8AC3E}">
        <p14:creationId xmlns:p14="http://schemas.microsoft.com/office/powerpoint/2010/main" val="689500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4B1B4A4-CFD4-494E-B45E-30280426BF87}" type="slidenum">
              <a:rPr lang="en-US" smtClean="0"/>
              <a:pPr>
                <a:defRPr/>
              </a:pPr>
              <a:t>‹#›</a:t>
            </a:fld>
            <a:endParaRPr lang="en-US"/>
          </a:p>
        </p:txBody>
      </p:sp>
    </p:spTree>
    <p:extLst>
      <p:ext uri="{BB962C8B-B14F-4D97-AF65-F5344CB8AC3E}">
        <p14:creationId xmlns:p14="http://schemas.microsoft.com/office/powerpoint/2010/main" val="2116749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229261606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311282014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82524989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213566583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54257782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200939179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95F0541-9276-4DF9-AB6A-44F44611E035}" type="slidenum">
              <a:rPr lang="en-US" smtClean="0"/>
              <a:pPr>
                <a:defRPr/>
              </a:pPr>
              <a:t>‹#›</a:t>
            </a:fld>
            <a:endParaRPr lang="en-US"/>
          </a:p>
        </p:txBody>
      </p:sp>
    </p:spTree>
    <p:extLst>
      <p:ext uri="{BB962C8B-B14F-4D97-AF65-F5344CB8AC3E}">
        <p14:creationId xmlns:p14="http://schemas.microsoft.com/office/powerpoint/2010/main" val="4172649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CA490AD-8348-4531-9D9D-6EDEC31C1C03}" type="slidenum">
              <a:rPr lang="en-US" smtClean="0"/>
              <a:pPr>
                <a:defRPr/>
              </a:pPr>
              <a:t>‹#›</a:t>
            </a:fld>
            <a:endParaRPr lang="en-US"/>
          </a:p>
        </p:txBody>
      </p:sp>
    </p:spTree>
    <p:extLst>
      <p:ext uri="{BB962C8B-B14F-4D97-AF65-F5344CB8AC3E}">
        <p14:creationId xmlns:p14="http://schemas.microsoft.com/office/powerpoint/2010/main" val="4224144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118950141"/>
      </p:ext>
    </p:extLst>
  </p:cSld>
  <p:clrMap bg1="dk1" tx1="lt1" bg2="dk2" tx2="lt2" accent1="accent1" accent2="accent2" accent3="accent3" accent4="accent4" accent5="accent5" accent6="accent6" hlink="hlink" folHlink="folHlink"/>
  <p:sldLayoutIdLst>
    <p:sldLayoutId id="2147484142" r:id="rId1"/>
    <p:sldLayoutId id="2147484143" r:id="rId2"/>
    <p:sldLayoutId id="2147484144" r:id="rId3"/>
    <p:sldLayoutId id="2147484145" r:id="rId4"/>
    <p:sldLayoutId id="2147484146" r:id="rId5"/>
    <p:sldLayoutId id="2147484147" r:id="rId6"/>
    <p:sldLayoutId id="2147484148" r:id="rId7"/>
    <p:sldLayoutId id="2147484149" r:id="rId8"/>
    <p:sldLayoutId id="2147484150" r:id="rId9"/>
    <p:sldLayoutId id="2147484151" r:id="rId10"/>
    <p:sldLayoutId id="2147484152" r:id="rId11"/>
    <p:sldLayoutId id="2147484153" r:id="rId12"/>
    <p:sldLayoutId id="2147484154" r:id="rId13"/>
    <p:sldLayoutId id="2147484155" r:id="rId14"/>
    <p:sldLayoutId id="2147484156" r:id="rId15"/>
    <p:sldLayoutId id="2147484157" r:id="rId16"/>
    <p:sldLayoutId id="2147484158" r:id="rId17"/>
  </p:sldLayoutIdLst>
  <p:hf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daniel praying lions den">
            <a:extLst>
              <a:ext uri="{FF2B5EF4-FFF2-40B4-BE49-F238E27FC236}">
                <a16:creationId xmlns:a16="http://schemas.microsoft.com/office/drawing/2014/main" id="{0F8516F3-6AED-4758-6AA5-7CCC11131A3E}"/>
              </a:ext>
            </a:extLst>
          </p:cNvPr>
          <p:cNvPicPr>
            <a:picLocks noChangeAspect="1"/>
          </p:cNvPicPr>
          <p:nvPr/>
        </p:nvPicPr>
        <p:blipFill>
          <a:blip r:embed="rId2"/>
          <a:srcRect l="17885" r="26115" b="-1"/>
          <a:stretch>
            <a:fillRect/>
          </a:stretch>
        </p:blipFill>
        <p:spPr>
          <a:xfrm>
            <a:off x="3793813" y="744344"/>
            <a:ext cx="4627646" cy="4627648"/>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p:spPr>
      </p:pic>
      <p:pic>
        <p:nvPicPr>
          <p:cNvPr id="15" name="Picture 14" descr="The Fiery Furnace! - The Boldest Friends In The Bible (Biblical Stories  Explained)">
            <a:extLst>
              <a:ext uri="{FF2B5EF4-FFF2-40B4-BE49-F238E27FC236}">
                <a16:creationId xmlns:a16="http://schemas.microsoft.com/office/drawing/2014/main" id="{F54CB419-2DD1-4CDF-7C2D-E8450382B5FE}"/>
              </a:ext>
            </a:extLst>
          </p:cNvPr>
          <p:cNvPicPr>
            <a:picLocks noChangeAspect="1"/>
          </p:cNvPicPr>
          <p:nvPr/>
        </p:nvPicPr>
        <p:blipFill>
          <a:blip r:embed="rId3"/>
          <a:srcRect l="24487" r="25726" b="2"/>
          <a:stretch>
            <a:fillRect/>
          </a:stretch>
        </p:blipFill>
        <p:spPr>
          <a:xfrm>
            <a:off x="1319706" y="1757695"/>
            <a:ext cx="2590737" cy="2926956"/>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p:spPr>
      </p:pic>
      <p:pic>
        <p:nvPicPr>
          <p:cNvPr id="16" name="Picture 15" descr="Illustration of Daniel Interpreting the Handwriting on the Wall during the Feast of Belshazzar (Daniel) from Antique 19th Century Holy Scriptures with Stock Photo - Alamy">
            <a:extLst>
              <a:ext uri="{FF2B5EF4-FFF2-40B4-BE49-F238E27FC236}">
                <a16:creationId xmlns:a16="http://schemas.microsoft.com/office/drawing/2014/main" id="{DC0D25E6-88C4-557F-045E-5A94235A19DD}"/>
              </a:ext>
            </a:extLst>
          </p:cNvPr>
          <p:cNvPicPr>
            <a:picLocks noChangeAspect="1"/>
          </p:cNvPicPr>
          <p:nvPr/>
        </p:nvPicPr>
        <p:blipFill>
          <a:blip r:embed="rId4"/>
          <a:srcRect t="25127" r="1" b="1"/>
          <a:stretch>
            <a:fillRect/>
          </a:stretch>
        </p:blipFill>
        <p:spPr>
          <a:xfrm>
            <a:off x="8297994" y="1757695"/>
            <a:ext cx="2577829" cy="2926956"/>
          </a:xfrm>
          <a:custGeom>
            <a:avLst/>
            <a:gdLst/>
            <a:ahLst/>
            <a:cxnLst/>
            <a:rect l="l" t="t" r="r" b="b"/>
            <a:pathLst>
              <a:path w="2577829" h="2926956">
                <a:moveTo>
                  <a:pt x="1114351" y="0"/>
                </a:moveTo>
                <a:cubicBezTo>
                  <a:pt x="1922608" y="0"/>
                  <a:pt x="2577829" y="655221"/>
                  <a:pt x="2577829" y="1463478"/>
                </a:cubicBezTo>
                <a:cubicBezTo>
                  <a:pt x="2577829" y="2271735"/>
                  <a:pt x="1922608" y="2926956"/>
                  <a:pt x="1114351" y="2926956"/>
                </a:cubicBezTo>
                <a:cubicBezTo>
                  <a:pt x="710223" y="2926956"/>
                  <a:pt x="344353" y="2763151"/>
                  <a:pt x="79516" y="2498313"/>
                </a:cubicBezTo>
                <a:lnTo>
                  <a:pt x="0" y="2410824"/>
                </a:lnTo>
                <a:lnTo>
                  <a:pt x="69413" y="2266732"/>
                </a:lnTo>
                <a:cubicBezTo>
                  <a:pt x="193516" y="1973319"/>
                  <a:pt x="262142" y="1650728"/>
                  <a:pt x="262142" y="1312109"/>
                </a:cubicBezTo>
                <a:cubicBezTo>
                  <a:pt x="262142" y="1058145"/>
                  <a:pt x="223540" y="813196"/>
                  <a:pt x="151883" y="582811"/>
                </a:cubicBezTo>
                <a:lnTo>
                  <a:pt x="91478" y="417771"/>
                </a:lnTo>
                <a:lnTo>
                  <a:pt x="183443" y="334187"/>
                </a:lnTo>
                <a:cubicBezTo>
                  <a:pt x="436418" y="125413"/>
                  <a:pt x="760739" y="0"/>
                  <a:pt x="1114351" y="0"/>
                </a:cubicBezTo>
                <a:close/>
              </a:path>
            </a:pathLst>
          </a:custGeom>
        </p:spPr>
      </p:pic>
      <p:sp>
        <p:nvSpPr>
          <p:cNvPr id="24" name="Rectangle 2">
            <a:extLst>
              <a:ext uri="{FF2B5EF4-FFF2-40B4-BE49-F238E27FC236}">
                <a16:creationId xmlns:a16="http://schemas.microsoft.com/office/drawing/2014/main" id="{4821FCC2-591A-1956-4773-D117AA6FC59A}"/>
              </a:ext>
            </a:extLst>
          </p:cNvPr>
          <p:cNvSpPr txBox="1">
            <a:spLocks noChangeArrowheads="1"/>
          </p:cNvSpPr>
          <p:nvPr/>
        </p:nvSpPr>
        <p:spPr bwMode="auto">
          <a:xfrm>
            <a:off x="379351" y="4805198"/>
            <a:ext cx="11023600" cy="1426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nchor="ctr"/>
          <a:lstStyle>
            <a:lvl1pPr algn="l" rtl="0" eaLnBrk="0" fontAlgn="base" hangingPunct="0">
              <a:spcBef>
                <a:spcPct val="0"/>
              </a:spcBef>
              <a:spcAft>
                <a:spcPct val="0"/>
              </a:spcAft>
              <a:defRPr sz="4000" b="1" i="1">
                <a:solidFill>
                  <a:schemeClr val="tx2"/>
                </a:solidFill>
                <a:latin typeface="+mj-lt"/>
                <a:ea typeface="+mj-ea"/>
                <a:cs typeface="+mj-cs"/>
              </a:defRPr>
            </a:lvl1pPr>
            <a:lvl2pPr algn="l" rtl="0" eaLnBrk="0" fontAlgn="base" hangingPunct="0">
              <a:spcBef>
                <a:spcPct val="0"/>
              </a:spcBef>
              <a:spcAft>
                <a:spcPct val="0"/>
              </a:spcAft>
              <a:defRPr sz="4000" b="1" i="1">
                <a:solidFill>
                  <a:schemeClr val="tx2"/>
                </a:solidFill>
                <a:latin typeface="Arial" charset="0"/>
              </a:defRPr>
            </a:lvl2pPr>
            <a:lvl3pPr algn="l" rtl="0" eaLnBrk="0" fontAlgn="base" hangingPunct="0">
              <a:spcBef>
                <a:spcPct val="0"/>
              </a:spcBef>
              <a:spcAft>
                <a:spcPct val="0"/>
              </a:spcAft>
              <a:defRPr sz="4000" b="1" i="1">
                <a:solidFill>
                  <a:schemeClr val="tx2"/>
                </a:solidFill>
                <a:latin typeface="Arial" charset="0"/>
              </a:defRPr>
            </a:lvl3pPr>
            <a:lvl4pPr algn="l" rtl="0" eaLnBrk="0" fontAlgn="base" hangingPunct="0">
              <a:spcBef>
                <a:spcPct val="0"/>
              </a:spcBef>
              <a:spcAft>
                <a:spcPct val="0"/>
              </a:spcAft>
              <a:defRPr sz="4000" b="1" i="1">
                <a:solidFill>
                  <a:schemeClr val="tx2"/>
                </a:solidFill>
                <a:latin typeface="Arial" charset="0"/>
              </a:defRPr>
            </a:lvl4pPr>
            <a:lvl5pPr algn="l" rtl="0" eaLnBrk="0" fontAlgn="base" hangingPunct="0">
              <a:spcBef>
                <a:spcPct val="0"/>
              </a:spcBef>
              <a:spcAft>
                <a:spcPct val="0"/>
              </a:spcAft>
              <a:defRPr sz="4000" b="1" i="1">
                <a:solidFill>
                  <a:schemeClr val="tx2"/>
                </a:solidFill>
                <a:latin typeface="Arial" charset="0"/>
              </a:defRPr>
            </a:lvl5pPr>
            <a:lvl6pPr marL="457200" algn="l" rtl="0" fontAlgn="base">
              <a:spcBef>
                <a:spcPct val="0"/>
              </a:spcBef>
              <a:spcAft>
                <a:spcPct val="0"/>
              </a:spcAft>
              <a:defRPr sz="4000" b="1" i="1">
                <a:solidFill>
                  <a:schemeClr val="tx2"/>
                </a:solidFill>
                <a:latin typeface="Arial" charset="0"/>
              </a:defRPr>
            </a:lvl6pPr>
            <a:lvl7pPr marL="914400" algn="l" rtl="0" fontAlgn="base">
              <a:spcBef>
                <a:spcPct val="0"/>
              </a:spcBef>
              <a:spcAft>
                <a:spcPct val="0"/>
              </a:spcAft>
              <a:defRPr sz="4000" b="1" i="1">
                <a:solidFill>
                  <a:schemeClr val="tx2"/>
                </a:solidFill>
                <a:latin typeface="Arial" charset="0"/>
              </a:defRPr>
            </a:lvl7pPr>
            <a:lvl8pPr marL="1371600" algn="l" rtl="0" fontAlgn="base">
              <a:spcBef>
                <a:spcPct val="0"/>
              </a:spcBef>
              <a:spcAft>
                <a:spcPct val="0"/>
              </a:spcAft>
              <a:defRPr sz="4000" b="1" i="1">
                <a:solidFill>
                  <a:schemeClr val="tx2"/>
                </a:solidFill>
                <a:latin typeface="Arial" charset="0"/>
              </a:defRPr>
            </a:lvl8pPr>
            <a:lvl9pPr marL="1828800" algn="l" rtl="0" fontAlgn="base">
              <a:spcBef>
                <a:spcPct val="0"/>
              </a:spcBef>
              <a:spcAft>
                <a:spcPct val="0"/>
              </a:spcAft>
              <a:defRPr sz="4000" b="1" i="1">
                <a:solidFill>
                  <a:schemeClr val="tx2"/>
                </a:solidFill>
                <a:latin typeface="Arial" charset="0"/>
              </a:defRPr>
            </a:lvl9pPr>
          </a:lstStyle>
          <a:p>
            <a:pPr algn="ctr" eaLnBrk="1" hangingPunct="1">
              <a:defRPr/>
            </a:pPr>
            <a:endParaRPr lang="en-US" altLang="en-US" sz="5400" i="0" kern="0" dirty="0">
              <a:solidFill>
                <a:schemeClr val="tx1"/>
              </a:solidFill>
              <a:latin typeface="+mn-lt"/>
            </a:endParaRPr>
          </a:p>
          <a:p>
            <a:pPr algn="ctr" eaLnBrk="1" hangingPunct="1">
              <a:defRPr/>
            </a:pPr>
            <a:r>
              <a:rPr lang="en-US" altLang="en-US" sz="5400" i="0" kern="0" dirty="0">
                <a:solidFill>
                  <a:schemeClr val="tx1"/>
                </a:solidFill>
                <a:latin typeface="+mn-lt"/>
              </a:rPr>
              <a:t>Daniel – The Prophet</a:t>
            </a:r>
          </a:p>
        </p:txBody>
      </p:sp>
    </p:spTree>
    <p:extLst>
      <p:ext uri="{BB962C8B-B14F-4D97-AF65-F5344CB8AC3E}">
        <p14:creationId xmlns:p14="http://schemas.microsoft.com/office/powerpoint/2010/main" val="291479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ChangeArrowheads="1"/>
          </p:cNvSpPr>
          <p:nvPr/>
        </p:nvSpPr>
        <p:spPr bwMode="auto">
          <a:xfrm>
            <a:off x="3609975" y="3200400"/>
            <a:ext cx="502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866" tIns="33338" rIns="67866" bIns="33338"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endParaRPr lang="en-US" altLang="en-US">
              <a:latin typeface="Arial" charset="0"/>
              <a:cs typeface="Arial" charset="0"/>
            </a:endParaRPr>
          </a:p>
        </p:txBody>
      </p:sp>
      <p:sp>
        <p:nvSpPr>
          <p:cNvPr id="3077" name="TextBox 1"/>
          <p:cNvSpPr txBox="1">
            <a:spLocks noChangeArrowheads="1"/>
          </p:cNvSpPr>
          <p:nvPr/>
        </p:nvSpPr>
        <p:spPr bwMode="auto">
          <a:xfrm>
            <a:off x="991507" y="458109"/>
            <a:ext cx="8007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r>
              <a:rPr lang="en-US" altLang="en-US" sz="3600" b="1" i="1">
                <a:latin typeface="+mj-lt"/>
                <a:cs typeface="Arial" charset="0"/>
              </a:rPr>
              <a:t>FBC Liberty Small Group</a:t>
            </a:r>
          </a:p>
        </p:txBody>
      </p:sp>
      <p:sp>
        <p:nvSpPr>
          <p:cNvPr id="6" name="Rectangle 2"/>
          <p:cNvSpPr txBox="1">
            <a:spLocks noChangeArrowheads="1"/>
          </p:cNvSpPr>
          <p:nvPr/>
        </p:nvSpPr>
        <p:spPr bwMode="auto">
          <a:xfrm>
            <a:off x="508000" y="1470212"/>
            <a:ext cx="11023600" cy="425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nchor="ctr"/>
          <a:lstStyle>
            <a:lvl1pPr algn="l" rtl="0" eaLnBrk="0" fontAlgn="base" hangingPunct="0">
              <a:spcBef>
                <a:spcPct val="0"/>
              </a:spcBef>
              <a:spcAft>
                <a:spcPct val="0"/>
              </a:spcAft>
              <a:defRPr sz="4000" b="1" i="1">
                <a:solidFill>
                  <a:schemeClr val="tx2"/>
                </a:solidFill>
                <a:latin typeface="+mj-lt"/>
                <a:ea typeface="+mj-ea"/>
                <a:cs typeface="+mj-cs"/>
              </a:defRPr>
            </a:lvl1pPr>
            <a:lvl2pPr algn="l" rtl="0" eaLnBrk="0" fontAlgn="base" hangingPunct="0">
              <a:spcBef>
                <a:spcPct val="0"/>
              </a:spcBef>
              <a:spcAft>
                <a:spcPct val="0"/>
              </a:spcAft>
              <a:defRPr sz="4000" b="1" i="1">
                <a:solidFill>
                  <a:schemeClr val="tx2"/>
                </a:solidFill>
                <a:latin typeface="Arial" charset="0"/>
              </a:defRPr>
            </a:lvl2pPr>
            <a:lvl3pPr algn="l" rtl="0" eaLnBrk="0" fontAlgn="base" hangingPunct="0">
              <a:spcBef>
                <a:spcPct val="0"/>
              </a:spcBef>
              <a:spcAft>
                <a:spcPct val="0"/>
              </a:spcAft>
              <a:defRPr sz="4000" b="1" i="1">
                <a:solidFill>
                  <a:schemeClr val="tx2"/>
                </a:solidFill>
                <a:latin typeface="Arial" charset="0"/>
              </a:defRPr>
            </a:lvl3pPr>
            <a:lvl4pPr algn="l" rtl="0" eaLnBrk="0" fontAlgn="base" hangingPunct="0">
              <a:spcBef>
                <a:spcPct val="0"/>
              </a:spcBef>
              <a:spcAft>
                <a:spcPct val="0"/>
              </a:spcAft>
              <a:defRPr sz="4000" b="1" i="1">
                <a:solidFill>
                  <a:schemeClr val="tx2"/>
                </a:solidFill>
                <a:latin typeface="Arial" charset="0"/>
              </a:defRPr>
            </a:lvl4pPr>
            <a:lvl5pPr algn="l" rtl="0" eaLnBrk="0" fontAlgn="base" hangingPunct="0">
              <a:spcBef>
                <a:spcPct val="0"/>
              </a:spcBef>
              <a:spcAft>
                <a:spcPct val="0"/>
              </a:spcAft>
              <a:defRPr sz="4000" b="1" i="1">
                <a:solidFill>
                  <a:schemeClr val="tx2"/>
                </a:solidFill>
                <a:latin typeface="Arial" charset="0"/>
              </a:defRPr>
            </a:lvl5pPr>
            <a:lvl6pPr marL="457200" algn="l" rtl="0" fontAlgn="base">
              <a:spcBef>
                <a:spcPct val="0"/>
              </a:spcBef>
              <a:spcAft>
                <a:spcPct val="0"/>
              </a:spcAft>
              <a:defRPr sz="4000" b="1" i="1">
                <a:solidFill>
                  <a:schemeClr val="tx2"/>
                </a:solidFill>
                <a:latin typeface="Arial" charset="0"/>
              </a:defRPr>
            </a:lvl6pPr>
            <a:lvl7pPr marL="914400" algn="l" rtl="0" fontAlgn="base">
              <a:spcBef>
                <a:spcPct val="0"/>
              </a:spcBef>
              <a:spcAft>
                <a:spcPct val="0"/>
              </a:spcAft>
              <a:defRPr sz="4000" b="1" i="1">
                <a:solidFill>
                  <a:schemeClr val="tx2"/>
                </a:solidFill>
                <a:latin typeface="Arial" charset="0"/>
              </a:defRPr>
            </a:lvl7pPr>
            <a:lvl8pPr marL="1371600" algn="l" rtl="0" fontAlgn="base">
              <a:spcBef>
                <a:spcPct val="0"/>
              </a:spcBef>
              <a:spcAft>
                <a:spcPct val="0"/>
              </a:spcAft>
              <a:defRPr sz="4000" b="1" i="1">
                <a:solidFill>
                  <a:schemeClr val="tx2"/>
                </a:solidFill>
                <a:latin typeface="Arial" charset="0"/>
              </a:defRPr>
            </a:lvl8pPr>
            <a:lvl9pPr marL="1828800" algn="l" rtl="0" fontAlgn="base">
              <a:spcBef>
                <a:spcPct val="0"/>
              </a:spcBef>
              <a:spcAft>
                <a:spcPct val="0"/>
              </a:spcAft>
              <a:defRPr sz="4000" b="1" i="1">
                <a:solidFill>
                  <a:schemeClr val="tx2"/>
                </a:solidFill>
                <a:latin typeface="Arial" charset="0"/>
              </a:defRPr>
            </a:lvl9pPr>
          </a:lstStyle>
          <a:p>
            <a:pPr algn="ctr" eaLnBrk="1" hangingPunct="1">
              <a:defRPr/>
            </a:pPr>
            <a:endParaRPr lang="en-US" altLang="en-US" sz="5400" i="0" kern="0" dirty="0">
              <a:solidFill>
                <a:schemeClr val="tx1"/>
              </a:solidFill>
              <a:latin typeface="+mn-lt"/>
            </a:endParaRPr>
          </a:p>
          <a:p>
            <a:pPr algn="ctr" eaLnBrk="1" hangingPunct="1">
              <a:defRPr/>
            </a:pPr>
            <a:r>
              <a:rPr lang="en-US" altLang="en-US" sz="5400" i="0" kern="0" dirty="0">
                <a:solidFill>
                  <a:schemeClr val="tx1"/>
                </a:solidFill>
                <a:latin typeface="+mn-lt"/>
              </a:rPr>
              <a:t>Daniel – The Most Interesting Book of the Bible</a:t>
            </a:r>
          </a:p>
          <a:p>
            <a:pPr algn="ctr" eaLnBrk="1" hangingPunct="1">
              <a:defRPr/>
            </a:pPr>
            <a:endParaRPr lang="en-US" altLang="en-US" sz="5400" i="0" kern="0" dirty="0">
              <a:solidFill>
                <a:schemeClr val="tx1"/>
              </a:solidFill>
              <a:latin typeface="+mn-lt"/>
            </a:endParaRPr>
          </a:p>
          <a:p>
            <a:pPr algn="ctr" eaLnBrk="1" hangingPunct="1">
              <a:defRPr/>
            </a:pPr>
            <a:r>
              <a:rPr lang="en-US" altLang="en-US" i="0" kern="0" dirty="0">
                <a:solidFill>
                  <a:schemeClr val="tx1"/>
                </a:solidFill>
                <a:latin typeface="+mn-lt"/>
              </a:rPr>
              <a:t>Chapter 2</a:t>
            </a:r>
          </a:p>
          <a:p>
            <a:pPr algn="ctr" eaLnBrk="1" hangingPunct="1">
              <a:defRPr/>
            </a:pPr>
            <a:r>
              <a:rPr lang="en-US" altLang="en-US" i="0" kern="0" dirty="0">
                <a:solidFill>
                  <a:schemeClr val="tx1"/>
                </a:solidFill>
                <a:latin typeface="+mn-lt"/>
              </a:rPr>
              <a:t>Session #5     October 11, 2026</a:t>
            </a:r>
          </a:p>
          <a:p>
            <a:pPr algn="ctr" eaLnBrk="1" hangingPunct="1">
              <a:defRPr/>
            </a:pPr>
            <a:r>
              <a:rPr lang="en-US" altLang="en-US" i="0" kern="0" dirty="0">
                <a:solidFill>
                  <a:schemeClr val="tx1"/>
                </a:solidFill>
                <a:latin typeface="+mn-lt"/>
              </a:rPr>
              <a:t> </a:t>
            </a:r>
            <a:endParaRPr lang="en-US" altLang="en-US" sz="3075" kern="0" dirty="0">
              <a:solidFill>
                <a:schemeClr val="tx1"/>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pic>
        <p:nvPicPr>
          <p:cNvPr id="5" name="Picture 4">
            <a:extLst>
              <a:ext uri="{FF2B5EF4-FFF2-40B4-BE49-F238E27FC236}">
                <a16:creationId xmlns:a16="http://schemas.microsoft.com/office/drawing/2014/main" id="{C40550F2-C6AE-AFEE-6CAE-1B1D95C997F4}"/>
              </a:ext>
            </a:extLst>
          </p:cNvPr>
          <p:cNvPicPr>
            <a:picLocks noChangeAspect="1"/>
          </p:cNvPicPr>
          <p:nvPr/>
        </p:nvPicPr>
        <p:blipFill>
          <a:blip r:embed="rId3"/>
          <a:stretch>
            <a:fillRect/>
          </a:stretch>
        </p:blipFill>
        <p:spPr>
          <a:xfrm>
            <a:off x="1524000" y="0"/>
            <a:ext cx="9144000" cy="6858000"/>
          </a:xfrm>
          <a:prstGeom prst="rect">
            <a:avLst/>
          </a:prstGeom>
        </p:spPr>
      </p:pic>
    </p:spTree>
    <p:extLst>
      <p:ext uri="{BB962C8B-B14F-4D97-AF65-F5344CB8AC3E}">
        <p14:creationId xmlns:p14="http://schemas.microsoft.com/office/powerpoint/2010/main" val="63588967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4524315"/>
          </a:xfrm>
          <a:prstGeom prst="rect">
            <a:avLst/>
          </a:prstGeom>
          <a:noFill/>
        </p:spPr>
        <p:txBody>
          <a:bodyPr wrap="square" rtlCol="0">
            <a:spAutoFit/>
          </a:bodyPr>
          <a:lstStyle/>
          <a:p>
            <a:r>
              <a:rPr lang="en-US" sz="3200" dirty="0"/>
              <a:t>603 BC</a:t>
            </a:r>
          </a:p>
          <a:p>
            <a:r>
              <a:rPr lang="en-US" sz="3200" dirty="0"/>
              <a:t>1 In the second year of his reign, Nebuchadnezzar had dreams; his mind was troubled and he could not sleep.</a:t>
            </a:r>
          </a:p>
          <a:p>
            <a:endParaRPr lang="en-US" sz="3200" dirty="0"/>
          </a:p>
          <a:p>
            <a:r>
              <a:rPr lang="en-US" sz="3200" dirty="0"/>
              <a:t>2 So the king summoned the magicians, enchanters, sorcerers and astrologers to tell him what he had dreamed. When they came in and stood before the king,</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343864515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A565DA8-F7A4-707E-4745-FEBB37003148}"/>
              </a:ext>
            </a:extLst>
          </p:cNvPr>
          <p:cNvSpPr txBox="1"/>
          <p:nvPr/>
        </p:nvSpPr>
        <p:spPr>
          <a:xfrm>
            <a:off x="502024" y="2400439"/>
            <a:ext cx="351565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Carchemish</a:t>
            </a:r>
          </a:p>
        </p:txBody>
      </p:sp>
      <p:pic>
        <p:nvPicPr>
          <p:cNvPr id="5" name="Picture 4">
            <a:extLst>
              <a:ext uri="{FF2B5EF4-FFF2-40B4-BE49-F238E27FC236}">
                <a16:creationId xmlns:a16="http://schemas.microsoft.com/office/drawing/2014/main" id="{04CB46B1-B29D-F946-8F47-E5B970342B04}"/>
              </a:ext>
            </a:extLst>
          </p:cNvPr>
          <p:cNvPicPr>
            <a:picLocks noChangeAspect="1"/>
          </p:cNvPicPr>
          <p:nvPr/>
        </p:nvPicPr>
        <p:blipFill>
          <a:blip r:embed="rId3"/>
          <a:stretch>
            <a:fillRect/>
          </a:stretch>
        </p:blipFill>
        <p:spPr>
          <a:xfrm>
            <a:off x="4455459" y="0"/>
            <a:ext cx="7673788" cy="6858000"/>
          </a:xfrm>
          <a:prstGeom prst="rect">
            <a:avLst/>
          </a:prstGeom>
        </p:spPr>
      </p:pic>
    </p:spTree>
    <p:extLst>
      <p:ext uri="{BB962C8B-B14F-4D97-AF65-F5344CB8AC3E}">
        <p14:creationId xmlns:p14="http://schemas.microsoft.com/office/powerpoint/2010/main" val="225781931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6</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A565DA8-F7A4-707E-4745-FEBB37003148}"/>
              </a:ext>
            </a:extLst>
          </p:cNvPr>
          <p:cNvSpPr txBox="1"/>
          <p:nvPr/>
        </p:nvSpPr>
        <p:spPr>
          <a:xfrm>
            <a:off x="502024" y="2400439"/>
            <a:ext cx="351565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Carchemish</a:t>
            </a:r>
          </a:p>
        </p:txBody>
      </p:sp>
      <p:pic>
        <p:nvPicPr>
          <p:cNvPr id="3" name="Picture 2">
            <a:extLst>
              <a:ext uri="{FF2B5EF4-FFF2-40B4-BE49-F238E27FC236}">
                <a16:creationId xmlns:a16="http://schemas.microsoft.com/office/drawing/2014/main" id="{61EB8C2E-6F19-340C-306A-89B6971F8CF7}"/>
              </a:ext>
            </a:extLst>
          </p:cNvPr>
          <p:cNvPicPr>
            <a:picLocks noChangeAspect="1"/>
          </p:cNvPicPr>
          <p:nvPr/>
        </p:nvPicPr>
        <p:blipFill>
          <a:blip r:embed="rId3"/>
          <a:stretch>
            <a:fillRect/>
          </a:stretch>
        </p:blipFill>
        <p:spPr>
          <a:xfrm>
            <a:off x="4633913" y="1"/>
            <a:ext cx="7558087" cy="6721474"/>
          </a:xfrm>
          <a:prstGeom prst="rect">
            <a:avLst/>
          </a:prstGeom>
        </p:spPr>
      </p:pic>
    </p:spTree>
    <p:extLst>
      <p:ext uri="{BB962C8B-B14F-4D97-AF65-F5344CB8AC3E}">
        <p14:creationId xmlns:p14="http://schemas.microsoft.com/office/powerpoint/2010/main" val="4372991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7</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5509200"/>
          </a:xfrm>
          <a:prstGeom prst="rect">
            <a:avLst/>
          </a:prstGeom>
          <a:noFill/>
        </p:spPr>
        <p:txBody>
          <a:bodyPr wrap="square" rtlCol="0">
            <a:spAutoFit/>
          </a:bodyPr>
          <a:lstStyle/>
          <a:p>
            <a:endParaRPr lang="en-US" sz="3200" dirty="0"/>
          </a:p>
          <a:p>
            <a:r>
              <a:rPr lang="en-US" sz="3200" dirty="0"/>
              <a:t>605 BC April - June</a:t>
            </a:r>
          </a:p>
          <a:p>
            <a:r>
              <a:rPr lang="en-US" sz="3200" dirty="0"/>
              <a:t>As Crown Prince, Nebuchadnezzar defeats the Egyptian Pharoah Necho at Carchemish.  Not a single Egyptian escaped alive. </a:t>
            </a:r>
          </a:p>
          <a:p>
            <a:endParaRPr lang="en-US" sz="3200" dirty="0"/>
          </a:p>
          <a:p>
            <a:r>
              <a:rPr lang="en-US" sz="3200" dirty="0"/>
              <a:t>Carchemish  --  significant battle that stopped Egyptian progress.  Mentioned in Isaiah, Jeremiah, and Chronicles</a:t>
            </a:r>
          </a:p>
          <a:p>
            <a:endParaRPr lang="en-US" sz="3200" dirty="0"/>
          </a:p>
          <a:p>
            <a:endParaRPr lang="en-US" sz="3200" dirty="0"/>
          </a:p>
        </p:txBody>
      </p:sp>
      <p:sp>
        <p:nvSpPr>
          <p:cNvPr id="4" name="TextBox 3">
            <a:extLst>
              <a:ext uri="{FF2B5EF4-FFF2-40B4-BE49-F238E27FC236}">
                <a16:creationId xmlns:a16="http://schemas.microsoft.com/office/drawing/2014/main" id="{AA565DA8-F7A4-707E-4745-FEBB37003148}"/>
              </a:ext>
            </a:extLst>
          </p:cNvPr>
          <p:cNvSpPr txBox="1"/>
          <p:nvPr/>
        </p:nvSpPr>
        <p:spPr>
          <a:xfrm>
            <a:off x="455706" y="287407"/>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Nebuchadnezzar's Early Successes</a:t>
            </a:r>
          </a:p>
        </p:txBody>
      </p:sp>
    </p:spTree>
    <p:extLst>
      <p:ext uri="{BB962C8B-B14F-4D97-AF65-F5344CB8AC3E}">
        <p14:creationId xmlns:p14="http://schemas.microsoft.com/office/powerpoint/2010/main" val="32475969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8</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4031873"/>
          </a:xfrm>
          <a:prstGeom prst="rect">
            <a:avLst/>
          </a:prstGeom>
          <a:noFill/>
        </p:spPr>
        <p:txBody>
          <a:bodyPr wrap="square" rtlCol="0">
            <a:spAutoFit/>
          </a:bodyPr>
          <a:lstStyle/>
          <a:p>
            <a:r>
              <a:rPr lang="en-US" sz="3200" dirty="0"/>
              <a:t>1 This is the word of the LORD that came to Jeremiah the prophet concerning the nations:</a:t>
            </a:r>
          </a:p>
          <a:p>
            <a:endParaRPr lang="en-US" sz="3200" dirty="0"/>
          </a:p>
          <a:p>
            <a:r>
              <a:rPr lang="en-US" sz="3200" dirty="0"/>
              <a:t>2 Concerning Egypt: This is the message against the army of Pharaoh Necho king of Egypt, which was defeated at Carchemish on the Euphrates River by Nebuchadnezzar king of Babylon in the fourth year of Jehoiakim son of Josiah king of Judah:</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Jeremiah 46</a:t>
            </a:r>
          </a:p>
        </p:txBody>
      </p:sp>
    </p:spTree>
    <p:extLst>
      <p:ext uri="{BB962C8B-B14F-4D97-AF65-F5344CB8AC3E}">
        <p14:creationId xmlns:p14="http://schemas.microsoft.com/office/powerpoint/2010/main" val="58407982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9</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Jeremiah 46</a:t>
            </a:r>
          </a:p>
        </p:txBody>
      </p:sp>
      <p:sp>
        <p:nvSpPr>
          <p:cNvPr id="7" name="TextBox 6">
            <a:extLst>
              <a:ext uri="{FF2B5EF4-FFF2-40B4-BE49-F238E27FC236}">
                <a16:creationId xmlns:a16="http://schemas.microsoft.com/office/drawing/2014/main" id="{22286A39-790A-3ACE-1140-8E499E6B34B8}"/>
              </a:ext>
            </a:extLst>
          </p:cNvPr>
          <p:cNvSpPr txBox="1"/>
          <p:nvPr/>
        </p:nvSpPr>
        <p:spPr>
          <a:xfrm>
            <a:off x="437541" y="1504809"/>
            <a:ext cx="11316918" cy="4524315"/>
          </a:xfrm>
          <a:prstGeom prst="rect">
            <a:avLst/>
          </a:prstGeom>
          <a:noFill/>
        </p:spPr>
        <p:txBody>
          <a:bodyPr wrap="square">
            <a:spAutoFit/>
          </a:bodyPr>
          <a:lstStyle/>
          <a:p>
            <a:r>
              <a:rPr lang="en-US" sz="3200" dirty="0"/>
              <a:t>3 “Prepare your shields, both large and small, and march out for battle!</a:t>
            </a:r>
          </a:p>
          <a:p>
            <a:endParaRPr lang="en-US" sz="3200" dirty="0"/>
          </a:p>
          <a:p>
            <a:r>
              <a:rPr lang="en-US" sz="3200" dirty="0"/>
              <a:t>4 Harness the horses, mount the steeds! Take your positions with helmets on! Polish your spears, put on your armor!</a:t>
            </a:r>
          </a:p>
          <a:p>
            <a:endParaRPr lang="en-US" sz="3200" dirty="0"/>
          </a:p>
          <a:p>
            <a:r>
              <a:rPr lang="en-US" sz="3200" dirty="0"/>
              <a:t>5 What do I see? They are terrified, they are retreating, their warriors are defeated. They flee in haste without looking back, and there is terror on every side,” declares the LORD.</a:t>
            </a:r>
          </a:p>
        </p:txBody>
      </p:sp>
    </p:spTree>
    <p:extLst>
      <p:ext uri="{BB962C8B-B14F-4D97-AF65-F5344CB8AC3E}">
        <p14:creationId xmlns:p14="http://schemas.microsoft.com/office/powerpoint/2010/main" val="39911925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10</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3539430"/>
          </a:xfrm>
          <a:prstGeom prst="rect">
            <a:avLst/>
          </a:prstGeom>
          <a:noFill/>
        </p:spPr>
        <p:txBody>
          <a:bodyPr wrap="square" rtlCol="0">
            <a:spAutoFit/>
          </a:bodyPr>
          <a:lstStyle/>
          <a:p>
            <a:endParaRPr lang="en-US" sz="3200" dirty="0"/>
          </a:p>
          <a:p>
            <a:endParaRPr lang="en-US" sz="3200" dirty="0"/>
          </a:p>
          <a:p>
            <a:r>
              <a:rPr lang="en-US" sz="3200" dirty="0"/>
              <a:t>605 BC July</a:t>
            </a:r>
          </a:p>
          <a:p>
            <a:r>
              <a:rPr lang="en-US" sz="3200" dirty="0"/>
              <a:t>Nebuchadnezzar’s father dies, Nabopolassar</a:t>
            </a:r>
          </a:p>
          <a:p>
            <a:r>
              <a:rPr lang="en-US" sz="3200" dirty="0"/>
              <a:t>His brother was recognized as “his equal brother”</a:t>
            </a:r>
          </a:p>
          <a:p>
            <a:endParaRPr lang="en-US" sz="3200" dirty="0"/>
          </a:p>
          <a:p>
            <a:endParaRPr lang="en-US" sz="3200" dirty="0"/>
          </a:p>
        </p:txBody>
      </p:sp>
      <p:sp>
        <p:nvSpPr>
          <p:cNvPr id="4" name="TextBox 3">
            <a:extLst>
              <a:ext uri="{FF2B5EF4-FFF2-40B4-BE49-F238E27FC236}">
                <a16:creationId xmlns:a16="http://schemas.microsoft.com/office/drawing/2014/main" id="{AA565DA8-F7A4-707E-4745-FEBB37003148}"/>
              </a:ext>
            </a:extLst>
          </p:cNvPr>
          <p:cNvSpPr txBox="1"/>
          <p:nvPr/>
        </p:nvSpPr>
        <p:spPr>
          <a:xfrm>
            <a:off x="455706" y="287407"/>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Nebuchadnezzar's Early Successes</a:t>
            </a:r>
          </a:p>
        </p:txBody>
      </p:sp>
    </p:spTree>
    <p:extLst>
      <p:ext uri="{BB962C8B-B14F-4D97-AF65-F5344CB8AC3E}">
        <p14:creationId xmlns:p14="http://schemas.microsoft.com/office/powerpoint/2010/main" val="2658027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11</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4524315"/>
          </a:xfrm>
          <a:prstGeom prst="rect">
            <a:avLst/>
          </a:prstGeom>
          <a:noFill/>
        </p:spPr>
        <p:txBody>
          <a:bodyPr wrap="square" rtlCol="0">
            <a:spAutoFit/>
          </a:bodyPr>
          <a:lstStyle/>
          <a:p>
            <a:endParaRPr lang="en-US" sz="3200" dirty="0"/>
          </a:p>
          <a:p>
            <a:r>
              <a:rPr lang="en-US" sz="3200" dirty="0"/>
              <a:t>605 BC August</a:t>
            </a:r>
          </a:p>
          <a:p>
            <a:r>
              <a:rPr lang="en-US" sz="3200" dirty="0"/>
              <a:t>Nebuchanezzar returns to Babylon to prevent his brother from taking the throne</a:t>
            </a:r>
          </a:p>
          <a:p>
            <a:endParaRPr lang="en-US" sz="3200" dirty="0"/>
          </a:p>
          <a:p>
            <a:r>
              <a:rPr lang="en-US" sz="3200" dirty="0"/>
              <a:t>605 BC October</a:t>
            </a:r>
          </a:p>
          <a:p>
            <a:r>
              <a:rPr lang="en-US" sz="3200" dirty="0"/>
              <a:t>Nebuchanezzar lays siege to Jerusalem and takes Daniel captive</a:t>
            </a:r>
          </a:p>
          <a:p>
            <a:endParaRPr lang="en-US" sz="3200" dirty="0"/>
          </a:p>
        </p:txBody>
      </p:sp>
      <p:sp>
        <p:nvSpPr>
          <p:cNvPr id="4" name="TextBox 3">
            <a:extLst>
              <a:ext uri="{FF2B5EF4-FFF2-40B4-BE49-F238E27FC236}">
                <a16:creationId xmlns:a16="http://schemas.microsoft.com/office/drawing/2014/main" id="{AA565DA8-F7A4-707E-4745-FEBB37003148}"/>
              </a:ext>
            </a:extLst>
          </p:cNvPr>
          <p:cNvSpPr txBox="1"/>
          <p:nvPr/>
        </p:nvSpPr>
        <p:spPr>
          <a:xfrm>
            <a:off x="455706" y="287407"/>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Nebuchadnezzar's Early Successes</a:t>
            </a:r>
          </a:p>
        </p:txBody>
      </p:sp>
    </p:spTree>
    <p:extLst>
      <p:ext uri="{BB962C8B-B14F-4D97-AF65-F5344CB8AC3E}">
        <p14:creationId xmlns:p14="http://schemas.microsoft.com/office/powerpoint/2010/main" val="145427874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12</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pic>
        <p:nvPicPr>
          <p:cNvPr id="3" name="Picture 2">
            <a:extLst>
              <a:ext uri="{FF2B5EF4-FFF2-40B4-BE49-F238E27FC236}">
                <a16:creationId xmlns:a16="http://schemas.microsoft.com/office/drawing/2014/main" id="{F29CD4D8-5EC6-2B98-9665-6C1B51C19416}"/>
              </a:ext>
            </a:extLst>
          </p:cNvPr>
          <p:cNvPicPr>
            <a:picLocks noChangeAspect="1"/>
          </p:cNvPicPr>
          <p:nvPr/>
        </p:nvPicPr>
        <p:blipFill>
          <a:blip r:embed="rId3"/>
          <a:stretch>
            <a:fillRect/>
          </a:stretch>
        </p:blipFill>
        <p:spPr>
          <a:xfrm>
            <a:off x="744071" y="0"/>
            <a:ext cx="10703857" cy="6858000"/>
          </a:xfrm>
          <a:prstGeom prst="rect">
            <a:avLst/>
          </a:prstGeom>
        </p:spPr>
      </p:pic>
      <p:sp>
        <p:nvSpPr>
          <p:cNvPr id="4" name="TextBox 3">
            <a:extLst>
              <a:ext uri="{FF2B5EF4-FFF2-40B4-BE49-F238E27FC236}">
                <a16:creationId xmlns:a16="http://schemas.microsoft.com/office/drawing/2014/main" id="{E4C64059-9B00-1D16-E8BC-1D4BEC59C450}"/>
              </a:ext>
            </a:extLst>
          </p:cNvPr>
          <p:cNvSpPr txBox="1"/>
          <p:nvPr/>
        </p:nvSpPr>
        <p:spPr>
          <a:xfrm>
            <a:off x="932328" y="180113"/>
            <a:ext cx="7655859" cy="769441"/>
          </a:xfrm>
          <a:prstGeom prst="rect">
            <a:avLst/>
          </a:prstGeom>
          <a:noFill/>
        </p:spPr>
        <p:txBody>
          <a:bodyPr wrap="square" rtlCol="0">
            <a:spAutoFit/>
          </a:bodyPr>
          <a:lstStyle/>
          <a:p>
            <a:r>
              <a:rPr lang="en-US" sz="4400" dirty="0">
                <a:solidFill>
                  <a:schemeClr val="bg1"/>
                </a:solidFill>
              </a:rPr>
              <a:t>Nebuchanezzar’s Kingdom</a:t>
            </a:r>
          </a:p>
        </p:txBody>
      </p:sp>
    </p:spTree>
    <p:extLst>
      <p:ext uri="{BB962C8B-B14F-4D97-AF65-F5344CB8AC3E}">
        <p14:creationId xmlns:p14="http://schemas.microsoft.com/office/powerpoint/2010/main" val="294474059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3539430"/>
          </a:xfrm>
          <a:prstGeom prst="rect">
            <a:avLst/>
          </a:prstGeom>
          <a:noFill/>
        </p:spPr>
        <p:txBody>
          <a:bodyPr wrap="square" rtlCol="0">
            <a:spAutoFit/>
          </a:bodyPr>
          <a:lstStyle/>
          <a:p>
            <a:r>
              <a:rPr lang="en-US" sz="3200" dirty="0"/>
              <a:t>603 BC</a:t>
            </a:r>
          </a:p>
          <a:p>
            <a:r>
              <a:rPr lang="en-US" sz="3200" dirty="0"/>
              <a:t>3 he said to them, “I have had a dream that troubles me and I want to know what it means. ”</a:t>
            </a:r>
          </a:p>
          <a:p>
            <a:endParaRPr lang="en-US" sz="3200" dirty="0"/>
          </a:p>
          <a:p>
            <a:r>
              <a:rPr lang="en-US" sz="3200" dirty="0"/>
              <a:t>4 Then the astrologers answered the king, “May the king live forever! Tell your servants the dream, and we will interpret it.”</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294992605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4524315"/>
          </a:xfrm>
          <a:prstGeom prst="rect">
            <a:avLst/>
          </a:prstGeom>
          <a:noFill/>
        </p:spPr>
        <p:txBody>
          <a:bodyPr wrap="square" rtlCol="0">
            <a:spAutoFit/>
          </a:bodyPr>
          <a:lstStyle/>
          <a:p>
            <a:r>
              <a:rPr lang="en-US" sz="3200" dirty="0"/>
              <a:t>603 BC</a:t>
            </a:r>
          </a:p>
          <a:p>
            <a:r>
              <a:rPr lang="en-US" sz="3200" dirty="0"/>
              <a:t>5 The king replied to the astrologers, “This is what I have firmly decided: If you do not tell me what my dream was and interpret it, I will have you cut into pieces and your houses turned into piles of rubble.</a:t>
            </a:r>
          </a:p>
          <a:p>
            <a:endParaRPr lang="en-US" sz="3200" dirty="0"/>
          </a:p>
          <a:p>
            <a:r>
              <a:rPr lang="en-US" sz="3200" dirty="0"/>
              <a:t>6 But if you tell me the dream and explain it, you will receive from me gifts and rewards and great honor. So tell me the dream and interpret it for me.”</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69500084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5016758"/>
          </a:xfrm>
          <a:prstGeom prst="rect">
            <a:avLst/>
          </a:prstGeom>
          <a:noFill/>
        </p:spPr>
        <p:txBody>
          <a:bodyPr wrap="square" rtlCol="0">
            <a:spAutoFit/>
          </a:bodyPr>
          <a:lstStyle/>
          <a:p>
            <a:r>
              <a:rPr lang="en-US" sz="3200" dirty="0"/>
              <a:t>603 BC</a:t>
            </a:r>
          </a:p>
          <a:p>
            <a:r>
              <a:rPr lang="en-US" sz="3200" dirty="0"/>
              <a:t>7 Once more they replied, “Let the king tell his servants the dream, and we will interpret it.”</a:t>
            </a:r>
          </a:p>
          <a:p>
            <a:r>
              <a:rPr lang="en-US" sz="3200" dirty="0"/>
              <a:t>8 Then the king answered, “I am certain that you are trying to gain time, because you realize that this is what I have firmly decided:</a:t>
            </a:r>
          </a:p>
          <a:p>
            <a:endParaRPr lang="en-US" sz="3200" dirty="0"/>
          </a:p>
          <a:p>
            <a:r>
              <a:rPr lang="en-US" sz="3200" dirty="0"/>
              <a:t>6 But if you tell me the dream and explain it, you will receive from me gifts and rewards and great honor. So tell me the dream and interpret it for me.”</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286776241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16</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95973" y="953492"/>
            <a:ext cx="9897533" cy="6001643"/>
          </a:xfrm>
          <a:prstGeom prst="rect">
            <a:avLst/>
          </a:prstGeom>
          <a:noFill/>
        </p:spPr>
        <p:txBody>
          <a:bodyPr wrap="square" rtlCol="0">
            <a:spAutoFit/>
          </a:bodyPr>
          <a:lstStyle/>
          <a:p>
            <a:r>
              <a:rPr lang="en-US" sz="3200" dirty="0"/>
              <a:t>603 BC</a:t>
            </a:r>
          </a:p>
          <a:p>
            <a:r>
              <a:rPr lang="en-US" sz="3200" dirty="0"/>
              <a:t>9 If you do not tell me the dream, there is only one penalty for you. You have conspired to tell me misleading and wicked things, hoping the situation will change. So then, tell me the dream, and I will know that you can interpret it for me.”</a:t>
            </a:r>
          </a:p>
          <a:p>
            <a:endParaRPr lang="en-US" sz="3200" dirty="0"/>
          </a:p>
          <a:p>
            <a:r>
              <a:rPr lang="en-US" sz="3200" dirty="0"/>
              <a:t>10 The astrologers answered the king, “There is no one on earth who can do what the king asks! No king, however great and mighty, has ever asked such a thing of any magician or enchanter or astrologer.</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363208845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17</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78043" y="1199098"/>
            <a:ext cx="9897533" cy="4031873"/>
          </a:xfrm>
          <a:prstGeom prst="rect">
            <a:avLst/>
          </a:prstGeom>
          <a:noFill/>
        </p:spPr>
        <p:txBody>
          <a:bodyPr wrap="square" rtlCol="0">
            <a:spAutoFit/>
          </a:bodyPr>
          <a:lstStyle/>
          <a:p>
            <a:r>
              <a:rPr lang="en-US" sz="3200" dirty="0"/>
              <a:t>603 BC</a:t>
            </a:r>
          </a:p>
          <a:p>
            <a:r>
              <a:rPr lang="en-US" sz="3200" dirty="0"/>
              <a:t>11 What the king asks is too difficult. No one can reveal it to the king except the gods, and they do not live among humans.”</a:t>
            </a:r>
          </a:p>
          <a:p>
            <a:endParaRPr lang="en-US" sz="3200" dirty="0"/>
          </a:p>
          <a:p>
            <a:r>
              <a:rPr lang="en-US" sz="3200" dirty="0"/>
              <a:t>12 This made the king so angry and furious that he ordered the execution of all the wise men of Babylon.</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308830319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18</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78043" y="1199098"/>
            <a:ext cx="9897533" cy="4031873"/>
          </a:xfrm>
          <a:prstGeom prst="rect">
            <a:avLst/>
          </a:prstGeom>
          <a:noFill/>
        </p:spPr>
        <p:txBody>
          <a:bodyPr wrap="square" rtlCol="0">
            <a:spAutoFit/>
          </a:bodyPr>
          <a:lstStyle/>
          <a:p>
            <a:r>
              <a:rPr lang="en-US" sz="3200" dirty="0"/>
              <a:t>603 BC</a:t>
            </a:r>
          </a:p>
          <a:p>
            <a:r>
              <a:rPr lang="en-US" sz="3200" dirty="0"/>
              <a:t>14 When Arioch, the commander of the king’s guard, had gone out to put to death the wise men of Babylon, Daniel spoke to him with wisdom and tact.</a:t>
            </a:r>
          </a:p>
          <a:p>
            <a:endParaRPr lang="en-US" sz="3200" dirty="0"/>
          </a:p>
          <a:p>
            <a:r>
              <a:rPr lang="en-US" sz="3200" dirty="0"/>
              <a:t>15 He asked the king’s officer, “Why did the king issue such a harsh decree?” Arioch then explained the matter to Daniel.</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280530129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19</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78043" y="1199098"/>
            <a:ext cx="9897533" cy="3539430"/>
          </a:xfrm>
          <a:prstGeom prst="rect">
            <a:avLst/>
          </a:prstGeom>
          <a:noFill/>
        </p:spPr>
        <p:txBody>
          <a:bodyPr wrap="square" rtlCol="0">
            <a:spAutoFit/>
          </a:bodyPr>
          <a:lstStyle/>
          <a:p>
            <a:r>
              <a:rPr lang="en-US" sz="3200" dirty="0"/>
              <a:t>603 BC</a:t>
            </a:r>
          </a:p>
          <a:p>
            <a:r>
              <a:rPr lang="en-US" sz="3200" dirty="0"/>
              <a:t>16 At this, Daniel went in to the king and asked for time, so that he might interpret the dream for him.</a:t>
            </a:r>
          </a:p>
          <a:p>
            <a:endParaRPr lang="en-US" sz="3200" dirty="0"/>
          </a:p>
          <a:p>
            <a:r>
              <a:rPr lang="en-US" sz="3200" dirty="0"/>
              <a:t>17 Then Daniel returned to his house and explained the matter to his friends Hananiah, Mishael and Azariah.</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263781762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20</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78043" y="1199098"/>
            <a:ext cx="9897533" cy="4524315"/>
          </a:xfrm>
          <a:prstGeom prst="rect">
            <a:avLst/>
          </a:prstGeom>
          <a:noFill/>
        </p:spPr>
        <p:txBody>
          <a:bodyPr wrap="square" rtlCol="0">
            <a:spAutoFit/>
          </a:bodyPr>
          <a:lstStyle/>
          <a:p>
            <a:r>
              <a:rPr lang="en-US" sz="3200" dirty="0"/>
              <a:t>603 BC</a:t>
            </a:r>
          </a:p>
          <a:p>
            <a:r>
              <a:rPr lang="en-US" sz="3200" dirty="0"/>
              <a:t>18 He urged them to plead for mercy from the God of heaven concerning this mystery, so that he and his friends might not be executed with the rest of the wise men of Babylon.</a:t>
            </a:r>
          </a:p>
          <a:p>
            <a:endParaRPr lang="en-US" sz="3200" dirty="0"/>
          </a:p>
          <a:p>
            <a:r>
              <a:rPr lang="en-US" sz="3200" dirty="0"/>
              <a:t>19 During the night the mystery was revealed to Daniel in a vision. Then Daniel praised the God of heaven</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330481400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21</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78043" y="1432272"/>
            <a:ext cx="9897533" cy="3539430"/>
          </a:xfrm>
          <a:prstGeom prst="rect">
            <a:avLst/>
          </a:prstGeom>
          <a:noFill/>
        </p:spPr>
        <p:txBody>
          <a:bodyPr wrap="square" rtlCol="0">
            <a:spAutoFit/>
          </a:bodyPr>
          <a:lstStyle/>
          <a:p>
            <a:r>
              <a:rPr lang="en-US" sz="3200" dirty="0"/>
              <a:t>603 BC</a:t>
            </a:r>
          </a:p>
          <a:p>
            <a:r>
              <a:rPr lang="en-US" sz="3200" dirty="0"/>
              <a:t>20 and said: “Praise be to the name of God for ever and ever; wisdom and power are his.</a:t>
            </a:r>
          </a:p>
          <a:p>
            <a:endParaRPr lang="en-US" sz="3200" dirty="0"/>
          </a:p>
          <a:p>
            <a:r>
              <a:rPr lang="en-US" sz="3200" dirty="0"/>
              <a:t>21 He changes times and seasons; he deposes kings and raises up others. He gives wisdom to the wise and knowledge to the discerning.</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349717246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22</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78043" y="1432272"/>
            <a:ext cx="9897533" cy="4031873"/>
          </a:xfrm>
          <a:prstGeom prst="rect">
            <a:avLst/>
          </a:prstGeom>
          <a:noFill/>
        </p:spPr>
        <p:txBody>
          <a:bodyPr wrap="square" rtlCol="0">
            <a:spAutoFit/>
          </a:bodyPr>
          <a:lstStyle/>
          <a:p>
            <a:r>
              <a:rPr lang="en-US" sz="3200" dirty="0"/>
              <a:t>603 BC</a:t>
            </a:r>
          </a:p>
          <a:p>
            <a:r>
              <a:rPr lang="en-US" sz="3200" dirty="0"/>
              <a:t>22 He reveals deep and hidden things; he knows what lies in darkness, and light dwells with him.</a:t>
            </a:r>
          </a:p>
          <a:p>
            <a:endParaRPr lang="en-US" sz="3200" dirty="0"/>
          </a:p>
          <a:p>
            <a:r>
              <a:rPr lang="en-US" sz="3200" dirty="0"/>
              <a:t>23 I thank and praise you, God of my ancestors: You have given me wisdom and power, you have made known to me what we asked of you, you have made known to us the dream of the king.”</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157285597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78043" y="1199098"/>
            <a:ext cx="9897533" cy="5016758"/>
          </a:xfrm>
          <a:prstGeom prst="rect">
            <a:avLst/>
          </a:prstGeom>
          <a:noFill/>
        </p:spPr>
        <p:txBody>
          <a:bodyPr wrap="square" rtlCol="0">
            <a:spAutoFit/>
          </a:bodyPr>
          <a:lstStyle/>
          <a:p>
            <a:r>
              <a:rPr lang="en-US" sz="3200" dirty="0"/>
              <a:t>603 BC</a:t>
            </a:r>
          </a:p>
          <a:p>
            <a:r>
              <a:rPr lang="en-US" sz="3200" dirty="0"/>
              <a:t>24 Then Daniel went to Arioch, whom the king had appointed to execute the wise men of Babylon, and said to him, “Do not execute the wise men of Babylon. Take me to the king, and I will interpret his dream for him.”</a:t>
            </a:r>
          </a:p>
          <a:p>
            <a:endParaRPr lang="en-US" sz="3200" dirty="0"/>
          </a:p>
          <a:p>
            <a:r>
              <a:rPr lang="en-US" sz="3200" dirty="0"/>
              <a:t>25 Arioch took Daniel to the king at once and said, “I have found a man among the exiles from Judah who can tell the king what his dream means.”</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378601715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78043" y="1199098"/>
            <a:ext cx="9897533" cy="4031873"/>
          </a:xfrm>
          <a:prstGeom prst="rect">
            <a:avLst/>
          </a:prstGeom>
          <a:noFill/>
        </p:spPr>
        <p:txBody>
          <a:bodyPr wrap="square" rtlCol="0">
            <a:spAutoFit/>
          </a:bodyPr>
          <a:lstStyle/>
          <a:p>
            <a:r>
              <a:rPr lang="en-US" sz="3200" dirty="0"/>
              <a:t>603 BC</a:t>
            </a:r>
          </a:p>
          <a:p>
            <a:r>
              <a:rPr lang="en-US" sz="3200" dirty="0"/>
              <a:t>26 The king asked Daniel (also called Belteshazzar), “Are you able to tell me what I saw in my dream and interpret it?”</a:t>
            </a:r>
          </a:p>
          <a:p>
            <a:endParaRPr lang="en-US" sz="3200" dirty="0"/>
          </a:p>
          <a:p>
            <a:r>
              <a:rPr lang="en-US" sz="3200" dirty="0"/>
              <a:t>27 Daniel replied, “No wise man, enchanter, magician or diviner can explain to the king the mystery he has asked about,</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48398675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78043" y="1199098"/>
            <a:ext cx="9897533" cy="5016758"/>
          </a:xfrm>
          <a:prstGeom prst="rect">
            <a:avLst/>
          </a:prstGeom>
          <a:noFill/>
        </p:spPr>
        <p:txBody>
          <a:bodyPr wrap="square" rtlCol="0">
            <a:spAutoFit/>
          </a:bodyPr>
          <a:lstStyle/>
          <a:p>
            <a:r>
              <a:rPr lang="en-US" sz="3200" dirty="0"/>
              <a:t>603 BC</a:t>
            </a:r>
          </a:p>
          <a:p>
            <a:r>
              <a:rPr lang="en-US" sz="3200" dirty="0"/>
              <a:t>28 but there is a God in heaven who reveals mysteries. He has shown King Nebuchadnezzar what will happen in days to come. Your dream and the visions that passed through your mind as you were lying in bed are these:</a:t>
            </a:r>
          </a:p>
          <a:p>
            <a:endParaRPr lang="en-US" sz="3200" dirty="0"/>
          </a:p>
          <a:p>
            <a:r>
              <a:rPr lang="en-US" sz="3200" dirty="0"/>
              <a:t>29 “As Your Majesty was lying there, your mind turned to things to come, and the revealer of mysteries showed you what is going to happen.</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90639375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26</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78043" y="1199098"/>
            <a:ext cx="9897533" cy="5016758"/>
          </a:xfrm>
          <a:prstGeom prst="rect">
            <a:avLst/>
          </a:prstGeom>
          <a:noFill/>
        </p:spPr>
        <p:txBody>
          <a:bodyPr wrap="square" rtlCol="0">
            <a:spAutoFit/>
          </a:bodyPr>
          <a:lstStyle/>
          <a:p>
            <a:r>
              <a:rPr lang="en-US" sz="3200" dirty="0"/>
              <a:t>603 BC</a:t>
            </a:r>
          </a:p>
          <a:p>
            <a:r>
              <a:rPr lang="en-US" sz="3200" dirty="0"/>
              <a:t>30 As for me, this mystery has been revealed to me, not because I have greater wisdom than anyone else alive, but so that Your Majesty may know the interpretation and that you may understand what went through your mind.</a:t>
            </a:r>
          </a:p>
          <a:p>
            <a:endParaRPr lang="en-US" sz="3200" dirty="0"/>
          </a:p>
          <a:p>
            <a:r>
              <a:rPr lang="en-US" sz="3200" dirty="0"/>
              <a:t>31 “Your Majesty looked, and there before you stood a large statue—an enormous, dazzling statue, awesome in appearance.</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328883648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27</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95973" y="995075"/>
            <a:ext cx="9897533" cy="5509200"/>
          </a:xfrm>
          <a:prstGeom prst="rect">
            <a:avLst/>
          </a:prstGeom>
          <a:noFill/>
        </p:spPr>
        <p:txBody>
          <a:bodyPr wrap="square" rtlCol="0">
            <a:spAutoFit/>
          </a:bodyPr>
          <a:lstStyle/>
          <a:p>
            <a:r>
              <a:rPr lang="en-US" sz="3200" dirty="0"/>
              <a:t>603 BC</a:t>
            </a:r>
          </a:p>
          <a:p>
            <a:r>
              <a:rPr lang="en-US" sz="3200" dirty="0"/>
              <a:t>32 The head of the statue was made of pure gold, its chest and arms of silver, its belly and thighs of bronze,</a:t>
            </a:r>
          </a:p>
          <a:p>
            <a:endParaRPr lang="en-US" sz="3200" dirty="0"/>
          </a:p>
          <a:p>
            <a:r>
              <a:rPr lang="en-US" sz="3200" dirty="0"/>
              <a:t>33 its legs of iron, its feet partly of iron and partly of baked clay.</a:t>
            </a:r>
          </a:p>
          <a:p>
            <a:endParaRPr lang="en-US" sz="3200" dirty="0"/>
          </a:p>
          <a:p>
            <a:r>
              <a:rPr lang="en-US" sz="3200" dirty="0"/>
              <a:t>34 While you were watching, a rock was cut out, but not by human hands. It struck the statue on its feet of iron and clay and smashed them.</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174199727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28</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199098"/>
            <a:ext cx="9897533" cy="5016758"/>
          </a:xfrm>
          <a:prstGeom prst="rect">
            <a:avLst/>
          </a:prstGeom>
          <a:noFill/>
        </p:spPr>
        <p:txBody>
          <a:bodyPr wrap="square" rtlCol="0">
            <a:spAutoFit/>
          </a:bodyPr>
          <a:lstStyle/>
          <a:p>
            <a:r>
              <a:rPr lang="en-US" sz="3200" dirty="0"/>
              <a:t>603 BC</a:t>
            </a:r>
          </a:p>
          <a:p>
            <a:r>
              <a:rPr lang="en-US" sz="3200" dirty="0"/>
              <a:t>35 Then the iron, the clay, the bronze, the silver and the gold were all broken to pieces and became like chaff on a threshing floor in the summer. The wind swept them away without leaving a trace. But the rock that struck the statue became a huge mountain and filled the whole earth.</a:t>
            </a:r>
          </a:p>
          <a:p>
            <a:endParaRPr lang="en-US" sz="3200" dirty="0"/>
          </a:p>
          <a:p>
            <a:r>
              <a:rPr lang="en-US" sz="3200" dirty="0"/>
              <a:t>36 “This was the dream, and now we will interpret it to the king.</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345475568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29</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199098"/>
            <a:ext cx="9897533" cy="4524315"/>
          </a:xfrm>
          <a:prstGeom prst="rect">
            <a:avLst/>
          </a:prstGeom>
          <a:noFill/>
        </p:spPr>
        <p:txBody>
          <a:bodyPr wrap="square" rtlCol="0">
            <a:spAutoFit/>
          </a:bodyPr>
          <a:lstStyle/>
          <a:p>
            <a:r>
              <a:rPr lang="en-US" sz="3200" dirty="0"/>
              <a:t>603 BC</a:t>
            </a:r>
          </a:p>
          <a:p>
            <a:r>
              <a:rPr lang="en-US" sz="3200" dirty="0"/>
              <a:t>37 Your Majesty, you are the king of kings. The God of heaven has given you dominion and power and might and glory;</a:t>
            </a:r>
          </a:p>
          <a:p>
            <a:endParaRPr lang="en-US" sz="3200" dirty="0"/>
          </a:p>
          <a:p>
            <a:r>
              <a:rPr lang="en-US" sz="3200" dirty="0"/>
              <a:t>38 in your hands he has placed all mankind and the beasts of the field and the birds in the sky. Wherever they live, he has made you ruler over them all. You are that head of gold.</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49430245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30</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199098"/>
            <a:ext cx="9897533" cy="4524315"/>
          </a:xfrm>
          <a:prstGeom prst="rect">
            <a:avLst/>
          </a:prstGeom>
          <a:noFill/>
        </p:spPr>
        <p:txBody>
          <a:bodyPr wrap="square" rtlCol="0">
            <a:spAutoFit/>
          </a:bodyPr>
          <a:lstStyle/>
          <a:p>
            <a:r>
              <a:rPr lang="en-US" sz="3200" dirty="0"/>
              <a:t>603 BC</a:t>
            </a:r>
          </a:p>
          <a:p>
            <a:r>
              <a:rPr lang="en-US" sz="3200" dirty="0"/>
              <a:t>39 “After you, another kingdom will arise, inferior to yours. Next, a third kingdom, one of bronze, will rule over the whole earth.</a:t>
            </a:r>
          </a:p>
          <a:p>
            <a:endParaRPr lang="en-US" sz="3200" dirty="0"/>
          </a:p>
          <a:p>
            <a:r>
              <a:rPr lang="en-US" sz="3200" dirty="0"/>
              <a:t>40 Finally, there will be a fourth kingdom, strong as iron—for iron breaks and smashes everything—and as iron breaks things to pieces, so it will crush and break all the others.</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403018713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31</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199098"/>
            <a:ext cx="9897533" cy="4524315"/>
          </a:xfrm>
          <a:prstGeom prst="rect">
            <a:avLst/>
          </a:prstGeom>
          <a:noFill/>
        </p:spPr>
        <p:txBody>
          <a:bodyPr wrap="square" rtlCol="0">
            <a:spAutoFit/>
          </a:bodyPr>
          <a:lstStyle/>
          <a:p>
            <a:r>
              <a:rPr lang="en-US" sz="3200" dirty="0"/>
              <a:t>603 BC</a:t>
            </a:r>
          </a:p>
          <a:p>
            <a:r>
              <a:rPr lang="en-US" sz="3200" dirty="0"/>
              <a:t>41 Just as you saw that the feet and toes were partly of baked clay and partly of iron, so this will be a divided kingdom; yet it will have some of the strength of iron in it, even as you saw iron mixed with clay.</a:t>
            </a:r>
          </a:p>
          <a:p>
            <a:endParaRPr lang="en-US" sz="3200" dirty="0"/>
          </a:p>
          <a:p>
            <a:r>
              <a:rPr lang="en-US" sz="3200" dirty="0"/>
              <a:t>42 As the toes were partly iron and partly clay, so this kingdom will be partly strong and partly brittle.</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40387199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32</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199098"/>
            <a:ext cx="9897533" cy="5016758"/>
          </a:xfrm>
          <a:prstGeom prst="rect">
            <a:avLst/>
          </a:prstGeom>
          <a:noFill/>
        </p:spPr>
        <p:txBody>
          <a:bodyPr wrap="square" rtlCol="0">
            <a:spAutoFit/>
          </a:bodyPr>
          <a:lstStyle/>
          <a:p>
            <a:r>
              <a:rPr lang="en-US" sz="3200" dirty="0"/>
              <a:t>603 BC</a:t>
            </a:r>
          </a:p>
          <a:p>
            <a:r>
              <a:rPr lang="en-US" sz="3200" dirty="0"/>
              <a:t>43 And just as you saw the iron mixed with baked clay, so the people will be a mixture and will not remain united, any more than iron mixes with clay.</a:t>
            </a:r>
          </a:p>
          <a:p>
            <a:endParaRPr lang="en-US" sz="3200" dirty="0"/>
          </a:p>
          <a:p>
            <a:r>
              <a:rPr lang="en-US" sz="3200" dirty="0"/>
              <a:t>44 “In the time of those kings, the God of heaven will set up a kingdom that will never be destroyed, nor will it be left to another people. It will crush all those kingdoms and bring them to an end, but it will itself endure forever.</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379923019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199098"/>
            <a:ext cx="9897533" cy="5509200"/>
          </a:xfrm>
          <a:prstGeom prst="rect">
            <a:avLst/>
          </a:prstGeom>
          <a:noFill/>
        </p:spPr>
        <p:txBody>
          <a:bodyPr wrap="square" rtlCol="0">
            <a:spAutoFit/>
          </a:bodyPr>
          <a:lstStyle/>
          <a:p>
            <a:r>
              <a:rPr lang="en-US" sz="3200" dirty="0"/>
              <a:t>603 BC</a:t>
            </a:r>
          </a:p>
          <a:p>
            <a:r>
              <a:rPr lang="en-US" sz="3200" dirty="0"/>
              <a:t>45 This is the meaning of the vision of the rock cut out of a mountain, but not by human hands—a rock that broke the iron, the bronze, the clay, the silver and the gold to pieces. “The great God has shown the king what will take place in the future. The dream is true and its interpretation is trustworthy.”</a:t>
            </a:r>
          </a:p>
          <a:p>
            <a:endParaRPr lang="en-US" sz="3200" dirty="0"/>
          </a:p>
          <a:p>
            <a:r>
              <a:rPr lang="en-US" sz="3200" dirty="0"/>
              <a:t>46 Then King Nebuchadnezzar fell prostrate before Daniel and paid him honor and ordered that an offering and incense be presented to him.</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233086483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199098"/>
            <a:ext cx="9897533" cy="4524315"/>
          </a:xfrm>
          <a:prstGeom prst="rect">
            <a:avLst/>
          </a:prstGeom>
          <a:noFill/>
        </p:spPr>
        <p:txBody>
          <a:bodyPr wrap="square" rtlCol="0">
            <a:spAutoFit/>
          </a:bodyPr>
          <a:lstStyle/>
          <a:p>
            <a:r>
              <a:rPr lang="en-US" sz="3200" dirty="0"/>
              <a:t>603 BC</a:t>
            </a:r>
          </a:p>
          <a:p>
            <a:r>
              <a:rPr lang="en-US" sz="3200" dirty="0"/>
              <a:t>47 The king said to Daniel, “Surely your God is the God of gods and the Lord of kings and a revealer of mysteries, for you were able to reveal this mystery.”</a:t>
            </a:r>
          </a:p>
          <a:p>
            <a:endParaRPr lang="en-US" sz="3200" dirty="0"/>
          </a:p>
          <a:p>
            <a:r>
              <a:rPr lang="en-US" sz="3200" dirty="0"/>
              <a:t>48 Then the king placed Daniel in a high position and lavished many gifts on him. He made him ruler over the entire province of Babylon and placed him in charge of all its wise men.</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325683969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31832" y="1625343"/>
            <a:ext cx="9897533" cy="2554545"/>
          </a:xfrm>
          <a:prstGeom prst="rect">
            <a:avLst/>
          </a:prstGeom>
          <a:noFill/>
        </p:spPr>
        <p:txBody>
          <a:bodyPr wrap="square" rtlCol="0">
            <a:spAutoFit/>
          </a:bodyPr>
          <a:lstStyle/>
          <a:p>
            <a:r>
              <a:rPr lang="en-US" sz="3200" dirty="0"/>
              <a:t>603 BC</a:t>
            </a:r>
          </a:p>
          <a:p>
            <a:r>
              <a:rPr lang="en-US" sz="3200" dirty="0"/>
              <a:t>49 Moreover, at Daniel’s request the king appointed Shadrach, Meshach and Abednego administrators over the province of Babylon, while Daniel himself remained at the royal court.</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2</a:t>
            </a:r>
          </a:p>
        </p:txBody>
      </p:sp>
    </p:spTree>
    <p:extLst>
      <p:ext uri="{BB962C8B-B14F-4D97-AF65-F5344CB8AC3E}">
        <p14:creationId xmlns:p14="http://schemas.microsoft.com/office/powerpoint/2010/main" val="2200629794"/>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TM04033921[[fn=Damask]]</Template>
  <TotalTime>24581</TotalTime>
  <Words>2891</Words>
  <Application>Microsoft Office PowerPoint</Application>
  <PresentationFormat>Widescreen</PresentationFormat>
  <Paragraphs>393</Paragraphs>
  <Slides>35</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Bookman Old Style</vt:lpstr>
      <vt:lpstr>Rockwell</vt:lpstr>
      <vt:lpstr>Times New Roman</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Recommending a Strategy</dc:title>
  <dc:creator>Harrelson Computer</dc:creator>
  <cp:lastModifiedBy>John Harrelson</cp:lastModifiedBy>
  <cp:revision>81</cp:revision>
  <cp:lastPrinted>2026-04-29T00:23:13Z</cp:lastPrinted>
  <dcterms:created xsi:type="dcterms:W3CDTF">1998-04-14T16:29:50Z</dcterms:created>
  <dcterms:modified xsi:type="dcterms:W3CDTF">2026-10-11T20:23:25Z</dcterms:modified>
</cp:coreProperties>
</file>