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41" r:id="rId1"/>
  </p:sldMasterIdLst>
  <p:notesMasterIdLst>
    <p:notesMasterId r:id="rId47"/>
  </p:notesMasterIdLst>
  <p:handoutMasterIdLst>
    <p:handoutMasterId r:id="rId48"/>
  </p:handoutMasterIdLst>
  <p:sldIdLst>
    <p:sldId id="258" r:id="rId2"/>
    <p:sldId id="2504" r:id="rId3"/>
    <p:sldId id="2627" r:id="rId4"/>
    <p:sldId id="2642" r:id="rId5"/>
    <p:sldId id="2664" r:id="rId6"/>
    <p:sldId id="2665" r:id="rId7"/>
    <p:sldId id="2661" r:id="rId8"/>
    <p:sldId id="2660" r:id="rId9"/>
    <p:sldId id="2662" r:id="rId10"/>
    <p:sldId id="2663" r:id="rId11"/>
    <p:sldId id="2666" r:id="rId12"/>
    <p:sldId id="2667" r:id="rId13"/>
    <p:sldId id="2668" r:id="rId14"/>
    <p:sldId id="2669" r:id="rId15"/>
    <p:sldId id="2670" r:id="rId16"/>
    <p:sldId id="2671" r:id="rId17"/>
    <p:sldId id="2672" r:id="rId18"/>
    <p:sldId id="2673" r:id="rId19"/>
    <p:sldId id="2675" r:id="rId20"/>
    <p:sldId id="2674" r:id="rId21"/>
    <p:sldId id="2676" r:id="rId22"/>
    <p:sldId id="2699" r:id="rId23"/>
    <p:sldId id="2677" r:id="rId24"/>
    <p:sldId id="2678" r:id="rId25"/>
    <p:sldId id="2679" r:id="rId26"/>
    <p:sldId id="2680" r:id="rId27"/>
    <p:sldId id="2681" r:id="rId28"/>
    <p:sldId id="2682" r:id="rId29"/>
    <p:sldId id="2683" r:id="rId30"/>
    <p:sldId id="2684" r:id="rId31"/>
    <p:sldId id="2685" r:id="rId32"/>
    <p:sldId id="2686" r:id="rId33"/>
    <p:sldId id="2687" r:id="rId34"/>
    <p:sldId id="2688" r:id="rId35"/>
    <p:sldId id="2689" r:id="rId36"/>
    <p:sldId id="2690" r:id="rId37"/>
    <p:sldId id="2691" r:id="rId38"/>
    <p:sldId id="2692" r:id="rId39"/>
    <p:sldId id="2693" r:id="rId40"/>
    <p:sldId id="2694" r:id="rId41"/>
    <p:sldId id="2695" r:id="rId42"/>
    <p:sldId id="2696" r:id="rId43"/>
    <p:sldId id="2697" r:id="rId44"/>
    <p:sldId id="2698" r:id="rId45"/>
    <p:sldId id="2700" r:id="rId46"/>
  </p:sldIdLst>
  <p:sldSz cx="12192000" cy="6858000"/>
  <p:notesSz cx="7102475" cy="9388475"/>
  <p:kinsoku lang="ja-JP" invalStChars="、。，．・：；？！゛゜ヽヾゝゞ々ー’”）〕］｝〉》」』】°‰′″℃￠％ぁぃぅぇぉっゃゅょゎァィゥェォッャュョヮヵヶ!%),.:;?]}｡｣､･ｧｨｩｪｫｬｭｮｯｰﾞﾟ" invalEndChars="‘“（〔［｛〈《「『【￥＄$([\{｢￡"/>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3333FF"/>
    <a:srgbClr val="0066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82" y="58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902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body" sz="quarter" idx="3"/>
          </p:nvPr>
        </p:nvSpPr>
        <p:spPr bwMode="auto">
          <a:xfrm>
            <a:off x="946150" y="4459288"/>
            <a:ext cx="5210175" cy="4224337"/>
          </a:xfrm>
          <a:prstGeom prst="rect">
            <a:avLst/>
          </a:prstGeom>
          <a:noFill/>
          <a:ln w="9525">
            <a:noFill/>
            <a:miter lim="800000"/>
            <a:headEnd/>
            <a:tailEnd/>
          </a:ln>
          <a:effectLst/>
        </p:spPr>
        <p:txBody>
          <a:bodyPr vert="horz" wrap="square" lIns="92370" tIns="45375" rIns="92370" bIns="45375"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438150" y="709613"/>
            <a:ext cx="6235700" cy="35083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413098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xfrm>
            <a:off x="438150" y="709613"/>
            <a:ext cx="6235700" cy="3508375"/>
          </a:xfrm>
          <a:ln cap="flat"/>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009436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186701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173500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849217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224427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956022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451201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614180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291335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539531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213176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880357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53166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879702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75282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185487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055572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757002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225598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945236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958936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415355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62959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171110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821608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724193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5575326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81901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807729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820674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96540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7710538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414605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1080178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5614034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5157879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0705297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2168053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680736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7823043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1754245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3637346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797378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36E7A79-B255-4557-B88B-10C88EF7D515}" type="slidenum">
              <a:rPr lang="en-US" smtClean="0"/>
              <a:pPr>
                <a:defRPr/>
              </a:pPr>
              <a:t>‹#›</a:t>
            </a:fld>
            <a:endParaRPr lang="en-US"/>
          </a:p>
        </p:txBody>
      </p:sp>
    </p:spTree>
    <p:extLst>
      <p:ext uri="{BB962C8B-B14F-4D97-AF65-F5344CB8AC3E}">
        <p14:creationId xmlns:p14="http://schemas.microsoft.com/office/powerpoint/2010/main" val="13935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163E022-C3C5-479F-B9B3-F5B37C7ACD44}" type="slidenum">
              <a:rPr lang="en-US" smtClean="0"/>
              <a:pPr>
                <a:defRPr/>
              </a:pPr>
              <a:t>‹#›</a:t>
            </a:fld>
            <a:endParaRPr lang="en-US"/>
          </a:p>
        </p:txBody>
      </p:sp>
    </p:spTree>
    <p:extLst>
      <p:ext uri="{BB962C8B-B14F-4D97-AF65-F5344CB8AC3E}">
        <p14:creationId xmlns:p14="http://schemas.microsoft.com/office/powerpoint/2010/main" val="1274205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2053175-9E8B-4908-A95A-3791F4C0C31C}" type="slidenum">
              <a:rPr lang="en-US" smtClean="0"/>
              <a:pPr>
                <a:defRPr/>
              </a:pPr>
              <a:t>‹#›</a:t>
            </a:fld>
            <a:endParaRPr lang="en-US"/>
          </a:p>
        </p:txBody>
      </p:sp>
    </p:spTree>
    <p:extLst>
      <p:ext uri="{BB962C8B-B14F-4D97-AF65-F5344CB8AC3E}">
        <p14:creationId xmlns:p14="http://schemas.microsoft.com/office/powerpoint/2010/main" val="986136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FA7B0F1-8761-47A1-BD9C-189064AF1A59}" type="slidenum">
              <a:rPr lang="en-US" smtClean="0"/>
              <a:pPr>
                <a:defRPr/>
              </a:pPr>
              <a:t>‹#›</a:t>
            </a:fld>
            <a:endParaRPr lang="en-US"/>
          </a:p>
        </p:txBody>
      </p:sp>
    </p:spTree>
    <p:extLst>
      <p:ext uri="{BB962C8B-B14F-4D97-AF65-F5344CB8AC3E}">
        <p14:creationId xmlns:p14="http://schemas.microsoft.com/office/powerpoint/2010/main" val="2323549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28F2D80-99B8-42FF-8D95-67B2D5E01E3C}" type="slidenum">
              <a:rPr lang="en-US" smtClean="0"/>
              <a:pPr>
                <a:defRPr/>
              </a:pPr>
              <a:t>‹#›</a:t>
            </a:fld>
            <a:endParaRPr lang="en-US"/>
          </a:p>
        </p:txBody>
      </p:sp>
    </p:spTree>
    <p:extLst>
      <p:ext uri="{BB962C8B-B14F-4D97-AF65-F5344CB8AC3E}">
        <p14:creationId xmlns:p14="http://schemas.microsoft.com/office/powerpoint/2010/main" val="69507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E2E8869-E9D6-4F9A-BCA9-758C5B13937E}" type="slidenum">
              <a:rPr lang="en-US" smtClean="0"/>
              <a:pPr>
                <a:defRPr/>
              </a:pPr>
              <a:t>‹#›</a:t>
            </a:fld>
            <a:endParaRPr lang="en-US"/>
          </a:p>
        </p:txBody>
      </p:sp>
    </p:spTree>
    <p:extLst>
      <p:ext uri="{BB962C8B-B14F-4D97-AF65-F5344CB8AC3E}">
        <p14:creationId xmlns:p14="http://schemas.microsoft.com/office/powerpoint/2010/main" val="120711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354118A-B675-455C-AE08-C00DA0C42FCD}" type="slidenum">
              <a:rPr lang="en-US" smtClean="0"/>
              <a:pPr>
                <a:defRPr/>
              </a:pPr>
              <a:t>‹#›</a:t>
            </a:fld>
            <a:endParaRPr lang="en-US"/>
          </a:p>
        </p:txBody>
      </p:sp>
    </p:spTree>
    <p:extLst>
      <p:ext uri="{BB962C8B-B14F-4D97-AF65-F5344CB8AC3E}">
        <p14:creationId xmlns:p14="http://schemas.microsoft.com/office/powerpoint/2010/main" val="3628234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DC1A78E-9F2C-4C96-992E-B13FD75E5692}" type="slidenum">
              <a:rPr lang="en-US" smtClean="0"/>
              <a:pPr>
                <a:defRPr/>
              </a:pPr>
              <a:t>‹#›</a:t>
            </a:fld>
            <a:endParaRPr lang="en-US"/>
          </a:p>
        </p:txBody>
      </p:sp>
    </p:spTree>
    <p:extLst>
      <p:ext uri="{BB962C8B-B14F-4D97-AF65-F5344CB8AC3E}">
        <p14:creationId xmlns:p14="http://schemas.microsoft.com/office/powerpoint/2010/main" val="689500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4B1B4A4-CFD4-494E-B45E-30280426BF87}" type="slidenum">
              <a:rPr lang="en-US" smtClean="0"/>
              <a:pPr>
                <a:defRPr/>
              </a:pPr>
              <a:t>‹#›</a:t>
            </a:fld>
            <a:endParaRPr lang="en-US"/>
          </a:p>
        </p:txBody>
      </p:sp>
    </p:spTree>
    <p:extLst>
      <p:ext uri="{BB962C8B-B14F-4D97-AF65-F5344CB8AC3E}">
        <p14:creationId xmlns:p14="http://schemas.microsoft.com/office/powerpoint/2010/main" val="21167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29261606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311282014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82524989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13566583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54257782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00939179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95F0541-9276-4DF9-AB6A-44F44611E035}" type="slidenum">
              <a:rPr lang="en-US" smtClean="0"/>
              <a:pPr>
                <a:defRPr/>
              </a:pPr>
              <a:t>‹#›</a:t>
            </a:fld>
            <a:endParaRPr lang="en-US"/>
          </a:p>
        </p:txBody>
      </p:sp>
    </p:spTree>
    <p:extLst>
      <p:ext uri="{BB962C8B-B14F-4D97-AF65-F5344CB8AC3E}">
        <p14:creationId xmlns:p14="http://schemas.microsoft.com/office/powerpoint/2010/main" val="4172649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CA490AD-8348-4531-9D9D-6EDEC31C1C03}" type="slidenum">
              <a:rPr lang="en-US" smtClean="0"/>
              <a:pPr>
                <a:defRPr/>
              </a:pPr>
              <a:t>‹#›</a:t>
            </a:fld>
            <a:endParaRPr lang="en-US"/>
          </a:p>
        </p:txBody>
      </p:sp>
    </p:spTree>
    <p:extLst>
      <p:ext uri="{BB962C8B-B14F-4D97-AF65-F5344CB8AC3E}">
        <p14:creationId xmlns:p14="http://schemas.microsoft.com/office/powerpoint/2010/main" val="422414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118950141"/>
      </p:ext>
    </p:extLst>
  </p:cSld>
  <p:clrMap bg1="dk1" tx1="lt1" bg2="dk2" tx2="lt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 id="2147484153" r:id="rId12"/>
    <p:sldLayoutId id="2147484154" r:id="rId13"/>
    <p:sldLayoutId id="2147484155" r:id="rId14"/>
    <p:sldLayoutId id="2147484156" r:id="rId15"/>
    <p:sldLayoutId id="2147484157" r:id="rId16"/>
    <p:sldLayoutId id="2147484158" r:id="rId17"/>
  </p:sldLayoutIdLs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daniel praying lions den">
            <a:extLst>
              <a:ext uri="{FF2B5EF4-FFF2-40B4-BE49-F238E27FC236}">
                <a16:creationId xmlns:a16="http://schemas.microsoft.com/office/drawing/2014/main" id="{0F8516F3-6AED-4758-6AA5-7CCC11131A3E}"/>
              </a:ext>
            </a:extLst>
          </p:cNvPr>
          <p:cNvPicPr>
            <a:picLocks noChangeAspect="1"/>
          </p:cNvPicPr>
          <p:nvPr/>
        </p:nvPicPr>
        <p:blipFill>
          <a:blip r:embed="rId2"/>
          <a:srcRect l="17885" r="26115" b="-1"/>
          <a:stretch>
            <a:fillRect/>
          </a:stretch>
        </p:blipFill>
        <p:spPr>
          <a:xfrm>
            <a:off x="3793813" y="744344"/>
            <a:ext cx="4627646" cy="4627648"/>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15" name="Picture 14" descr="The Fiery Furnace! - The Boldest Friends In The Bible (Biblical Stories  Explained)">
            <a:extLst>
              <a:ext uri="{FF2B5EF4-FFF2-40B4-BE49-F238E27FC236}">
                <a16:creationId xmlns:a16="http://schemas.microsoft.com/office/drawing/2014/main" id="{F54CB419-2DD1-4CDF-7C2D-E8450382B5FE}"/>
              </a:ext>
            </a:extLst>
          </p:cNvPr>
          <p:cNvPicPr>
            <a:picLocks noChangeAspect="1"/>
          </p:cNvPicPr>
          <p:nvPr/>
        </p:nvPicPr>
        <p:blipFill>
          <a:blip r:embed="rId3"/>
          <a:srcRect l="24487" r="25726" b="2"/>
          <a:stretch>
            <a:fillRect/>
          </a:stretch>
        </p:blipFill>
        <p:spPr>
          <a:xfrm>
            <a:off x="1319706" y="1757695"/>
            <a:ext cx="2590737" cy="292695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p:spPr>
      </p:pic>
      <p:pic>
        <p:nvPicPr>
          <p:cNvPr id="16" name="Picture 15" descr="Illustration of Daniel Interpreting the Handwriting on the Wall during the Feast of Belshazzar (Daniel) from Antique 19th Century Holy Scriptures with Stock Photo - Alamy">
            <a:extLst>
              <a:ext uri="{FF2B5EF4-FFF2-40B4-BE49-F238E27FC236}">
                <a16:creationId xmlns:a16="http://schemas.microsoft.com/office/drawing/2014/main" id="{DC0D25E6-88C4-557F-045E-5A94235A19DD}"/>
              </a:ext>
            </a:extLst>
          </p:cNvPr>
          <p:cNvPicPr>
            <a:picLocks noChangeAspect="1"/>
          </p:cNvPicPr>
          <p:nvPr/>
        </p:nvPicPr>
        <p:blipFill>
          <a:blip r:embed="rId4"/>
          <a:srcRect t="25127" r="1" b="1"/>
          <a:stretch>
            <a:fillRect/>
          </a:stretch>
        </p:blipFill>
        <p:spPr>
          <a:xfrm>
            <a:off x="8297994" y="1757695"/>
            <a:ext cx="2577829" cy="2926956"/>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p:spPr>
      </p:pic>
      <p:sp>
        <p:nvSpPr>
          <p:cNvPr id="24" name="Rectangle 2">
            <a:extLst>
              <a:ext uri="{FF2B5EF4-FFF2-40B4-BE49-F238E27FC236}">
                <a16:creationId xmlns:a16="http://schemas.microsoft.com/office/drawing/2014/main" id="{4821FCC2-591A-1956-4773-D117AA6FC59A}"/>
              </a:ext>
            </a:extLst>
          </p:cNvPr>
          <p:cNvSpPr txBox="1">
            <a:spLocks noChangeArrowheads="1"/>
          </p:cNvSpPr>
          <p:nvPr/>
        </p:nvSpPr>
        <p:spPr bwMode="auto">
          <a:xfrm>
            <a:off x="379351" y="4805198"/>
            <a:ext cx="11023600" cy="142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Prophet</a:t>
            </a:r>
          </a:p>
        </p:txBody>
      </p:sp>
    </p:spTree>
    <p:extLst>
      <p:ext uri="{BB962C8B-B14F-4D97-AF65-F5344CB8AC3E}">
        <p14:creationId xmlns:p14="http://schemas.microsoft.com/office/powerpoint/2010/main" val="291479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ChangeArrowheads="1"/>
          </p:cNvSpPr>
          <p:nvPr/>
        </p:nvSpPr>
        <p:spPr bwMode="auto">
          <a:xfrm>
            <a:off x="3609975" y="3200400"/>
            <a:ext cx="502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endParaRPr lang="en-US" altLang="en-US">
              <a:latin typeface="Arial" charset="0"/>
              <a:cs typeface="Arial" charset="0"/>
            </a:endParaRPr>
          </a:p>
        </p:txBody>
      </p:sp>
      <p:sp>
        <p:nvSpPr>
          <p:cNvPr id="3077" name="TextBox 1"/>
          <p:cNvSpPr txBox="1">
            <a:spLocks noChangeArrowheads="1"/>
          </p:cNvSpPr>
          <p:nvPr/>
        </p:nvSpPr>
        <p:spPr bwMode="auto">
          <a:xfrm>
            <a:off x="991507" y="458109"/>
            <a:ext cx="8007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r>
              <a:rPr lang="en-US" altLang="en-US" sz="3600" b="1" i="1">
                <a:latin typeface="+mj-lt"/>
                <a:cs typeface="Arial" charset="0"/>
              </a:rPr>
              <a:t>FBC Liberty Small Group</a:t>
            </a:r>
          </a:p>
        </p:txBody>
      </p:sp>
      <p:sp>
        <p:nvSpPr>
          <p:cNvPr id="6" name="Rectangle 2"/>
          <p:cNvSpPr txBox="1">
            <a:spLocks noChangeArrowheads="1"/>
          </p:cNvSpPr>
          <p:nvPr/>
        </p:nvSpPr>
        <p:spPr bwMode="auto">
          <a:xfrm>
            <a:off x="508000" y="1470212"/>
            <a:ext cx="11023600" cy="425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Most Interesting Book of the Bible</a:t>
            </a:r>
          </a:p>
          <a:p>
            <a:pPr algn="ctr" eaLnBrk="1" hangingPunct="1">
              <a:defRPr/>
            </a:pPr>
            <a:endParaRPr lang="en-US" altLang="en-US" sz="5400" i="0" kern="0" dirty="0">
              <a:solidFill>
                <a:schemeClr val="tx1"/>
              </a:solidFill>
              <a:latin typeface="+mn-lt"/>
            </a:endParaRPr>
          </a:p>
          <a:p>
            <a:pPr algn="ctr" eaLnBrk="1" hangingPunct="1">
              <a:defRPr/>
            </a:pPr>
            <a:r>
              <a:rPr lang="en-US" altLang="en-US" i="0" kern="0" dirty="0">
                <a:solidFill>
                  <a:schemeClr val="tx1"/>
                </a:solidFill>
                <a:latin typeface="+mn-lt"/>
              </a:rPr>
              <a:t>Chapter 3</a:t>
            </a:r>
          </a:p>
          <a:p>
            <a:pPr algn="ctr" eaLnBrk="1" hangingPunct="1">
              <a:defRPr/>
            </a:pPr>
            <a:r>
              <a:rPr lang="en-US" altLang="en-US" i="0" kern="0" dirty="0">
                <a:solidFill>
                  <a:schemeClr val="tx1"/>
                </a:solidFill>
                <a:latin typeface="+mn-lt"/>
              </a:rPr>
              <a:t>Session #6    October 11, 2026</a:t>
            </a:r>
          </a:p>
          <a:p>
            <a:pPr algn="ctr" eaLnBrk="1" hangingPunct="1">
              <a:defRPr/>
            </a:pPr>
            <a:r>
              <a:rPr lang="en-US" altLang="en-US" i="0" kern="0" dirty="0">
                <a:solidFill>
                  <a:schemeClr val="tx1"/>
                </a:solidFill>
                <a:latin typeface="+mn-lt"/>
              </a:rPr>
              <a:t> </a:t>
            </a:r>
            <a:endParaRPr lang="en-US" altLang="en-US" sz="3075" kern="0" dirty="0">
              <a:solidFill>
                <a:schemeClr val="tx1"/>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pic>
        <p:nvPicPr>
          <p:cNvPr id="5" name="Picture 4">
            <a:extLst>
              <a:ext uri="{FF2B5EF4-FFF2-40B4-BE49-F238E27FC236}">
                <a16:creationId xmlns:a16="http://schemas.microsoft.com/office/drawing/2014/main" id="{C40550F2-C6AE-AFEE-6CAE-1B1D95C997F4}"/>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63588967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03194"/>
            <a:ext cx="9897533" cy="4031873"/>
          </a:xfrm>
          <a:prstGeom prst="rect">
            <a:avLst/>
          </a:prstGeom>
          <a:noFill/>
        </p:spPr>
        <p:txBody>
          <a:bodyPr wrap="square" rtlCol="0">
            <a:spAutoFit/>
          </a:bodyPr>
          <a:lstStyle/>
          <a:p>
            <a:r>
              <a:rPr lang="en-US" sz="3200" dirty="0"/>
              <a:t>What is the status of the Nebuchadnezzar?</a:t>
            </a:r>
          </a:p>
          <a:p>
            <a:endParaRPr lang="en-US" sz="3200" dirty="0"/>
          </a:p>
          <a:p>
            <a:pPr marL="914400" lvl="1" indent="-457200">
              <a:buFont typeface="Arial" panose="020B0604020202020204" pitchFamily="34" charset="0"/>
              <a:buChar char="•"/>
            </a:pPr>
            <a:r>
              <a:rPr lang="en-US" sz="3200" dirty="0"/>
              <a:t>603 BC</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Still basking in the glory of battle victory</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Enamored with Daniel, his ability to interpret his dream, &amp; Daniel’s God</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At the Beginning of Chapter 3</a:t>
            </a:r>
          </a:p>
        </p:txBody>
      </p:sp>
    </p:spTree>
    <p:extLst>
      <p:ext uri="{BB962C8B-B14F-4D97-AF65-F5344CB8AC3E}">
        <p14:creationId xmlns:p14="http://schemas.microsoft.com/office/powerpoint/2010/main" val="343864515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103194"/>
            <a:ext cx="9897533" cy="4031873"/>
          </a:xfrm>
          <a:prstGeom prst="rect">
            <a:avLst/>
          </a:prstGeom>
          <a:noFill/>
        </p:spPr>
        <p:txBody>
          <a:bodyPr wrap="square" rtlCol="0">
            <a:spAutoFit/>
          </a:bodyPr>
          <a:lstStyle/>
          <a:p>
            <a:r>
              <a:rPr lang="en-US" sz="3200" dirty="0"/>
              <a:t>What is the status of the Nebuchadnezzar?</a:t>
            </a:r>
          </a:p>
          <a:p>
            <a:endParaRPr lang="en-US" sz="3200" dirty="0"/>
          </a:p>
          <a:p>
            <a:pPr marL="914400" lvl="1" indent="-457200">
              <a:buFont typeface="Arial" panose="020B0604020202020204" pitchFamily="34" charset="0"/>
              <a:buChar char="•"/>
            </a:pPr>
            <a:r>
              <a:rPr lang="en-US" sz="3200" dirty="0"/>
              <a:t>47 The king said to Daniel, “Surely your God is the God of gods and the Lord of kings and a revealer of mysteries, for you were able to reveal this mystery.”</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Trust in Daniel is at an all time high</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At the Beginning of Chapter 3</a:t>
            </a:r>
          </a:p>
        </p:txBody>
      </p:sp>
    </p:spTree>
    <p:extLst>
      <p:ext uri="{BB962C8B-B14F-4D97-AF65-F5344CB8AC3E}">
        <p14:creationId xmlns:p14="http://schemas.microsoft.com/office/powerpoint/2010/main" val="368097494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509200"/>
          </a:xfrm>
          <a:prstGeom prst="rect">
            <a:avLst/>
          </a:prstGeom>
          <a:noFill/>
        </p:spPr>
        <p:txBody>
          <a:bodyPr wrap="square" rtlCol="0">
            <a:spAutoFit/>
          </a:bodyPr>
          <a:lstStyle/>
          <a:p>
            <a:r>
              <a:rPr lang="en-US" sz="3200" dirty="0"/>
              <a:t>What is the status of the 4 amigos?</a:t>
            </a:r>
          </a:p>
          <a:p>
            <a:endParaRPr lang="en-US" sz="3200" dirty="0"/>
          </a:p>
          <a:p>
            <a:pPr marL="914400" lvl="1" indent="-457200">
              <a:buFont typeface="Arial" panose="020B0604020202020204" pitchFamily="34" charset="0"/>
              <a:buChar char="•"/>
            </a:pPr>
            <a:r>
              <a:rPr lang="en-US" sz="3200" dirty="0"/>
              <a:t>Daniel </a:t>
            </a:r>
          </a:p>
          <a:p>
            <a:pPr marL="1828800" lvl="3" indent="-457200">
              <a:buFont typeface="Arial" panose="020B0604020202020204" pitchFamily="34" charset="0"/>
              <a:buChar char="•"/>
            </a:pPr>
            <a:r>
              <a:rPr lang="en-US" sz="3200" dirty="0"/>
              <a:t>Just completed interpretation of Nebuchadnezzar's dream</a:t>
            </a:r>
          </a:p>
          <a:p>
            <a:pPr marL="1828800" lvl="3" indent="-457200">
              <a:buFont typeface="Arial" panose="020B0604020202020204" pitchFamily="34" charset="0"/>
              <a:buChar char="•"/>
            </a:pPr>
            <a:endParaRPr lang="en-US" sz="3200" dirty="0"/>
          </a:p>
          <a:p>
            <a:pPr marL="1828800" lvl="3" indent="-457200">
              <a:buFont typeface="Arial" panose="020B0604020202020204" pitchFamily="34" charset="0"/>
              <a:buChar char="•"/>
            </a:pPr>
            <a:r>
              <a:rPr lang="en-US" sz="3200" dirty="0"/>
              <a:t>Ruler of all of the province of Babylon</a:t>
            </a:r>
          </a:p>
          <a:p>
            <a:pPr marL="1828800" lvl="3" indent="-457200">
              <a:buFont typeface="Arial" panose="020B0604020202020204" pitchFamily="34" charset="0"/>
              <a:buChar char="•"/>
            </a:pPr>
            <a:endParaRPr lang="en-US" sz="3200" dirty="0"/>
          </a:p>
          <a:p>
            <a:pPr marL="1828800" lvl="3" indent="-457200">
              <a:buFont typeface="Arial" panose="020B0604020202020204" pitchFamily="34" charset="0"/>
              <a:buChar char="•"/>
            </a:pPr>
            <a:r>
              <a:rPr lang="en-US" sz="3200" dirty="0"/>
              <a:t>In charge of all wise men</a:t>
            </a:r>
          </a:p>
          <a:p>
            <a:pPr marL="1828800" lvl="3" indent="-457200">
              <a:buFont typeface="Arial" panose="020B0604020202020204" pitchFamily="34" charset="0"/>
              <a:buChar char="•"/>
            </a:pPr>
            <a:endParaRPr lang="en-US" sz="3200" dirty="0"/>
          </a:p>
          <a:p>
            <a:pPr marL="1828800" lvl="3" indent="-457200">
              <a:buFont typeface="Arial" panose="020B0604020202020204" pitchFamily="34" charset="0"/>
              <a:buChar char="•"/>
            </a:pPr>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At the Beginning of Chapter 3</a:t>
            </a:r>
          </a:p>
        </p:txBody>
      </p:sp>
    </p:spTree>
    <p:extLst>
      <p:ext uri="{BB962C8B-B14F-4D97-AF65-F5344CB8AC3E}">
        <p14:creationId xmlns:p14="http://schemas.microsoft.com/office/powerpoint/2010/main" val="412771027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dirty="0"/>
              <a:t>What is the status of the 4 amigos?</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Shadrach, Meshach, Abednego</a:t>
            </a:r>
          </a:p>
          <a:p>
            <a:pPr marL="1828800" lvl="3" indent="-457200">
              <a:buFont typeface="Arial" panose="020B0604020202020204" pitchFamily="34" charset="0"/>
              <a:buChar char="•"/>
            </a:pPr>
            <a:endParaRPr lang="en-US" sz="3200" dirty="0"/>
          </a:p>
          <a:p>
            <a:pPr marL="1828800" lvl="3" indent="-457200">
              <a:buFont typeface="Arial" panose="020B0604020202020204" pitchFamily="34" charset="0"/>
              <a:buChar char="•"/>
            </a:pPr>
            <a:r>
              <a:rPr lang="en-US" sz="3200" dirty="0"/>
              <a:t>Administrators over the province of Babylon</a:t>
            </a:r>
          </a:p>
          <a:p>
            <a:pPr marL="1828800" lvl="3" indent="-457200">
              <a:buFont typeface="Arial" panose="020B0604020202020204" pitchFamily="34" charset="0"/>
              <a:buChar char="•"/>
            </a:pPr>
            <a:endParaRPr lang="en-US" sz="3200" dirty="0"/>
          </a:p>
          <a:p>
            <a:pPr marL="1828800" lvl="3" indent="-457200">
              <a:buFont typeface="Arial" panose="020B0604020202020204" pitchFamily="34" charset="0"/>
              <a:buChar char="•"/>
            </a:pPr>
            <a:r>
              <a:rPr lang="en-US" sz="3200" dirty="0"/>
              <a:t>But, they are working for Daniel</a:t>
            </a:r>
          </a:p>
          <a:p>
            <a:pPr marL="1828800" lvl="3" indent="-457200">
              <a:buFont typeface="Arial" panose="020B0604020202020204" pitchFamily="34" charset="0"/>
              <a:buChar char="•"/>
            </a:pPr>
            <a:endParaRPr lang="en-US" sz="3200" dirty="0"/>
          </a:p>
          <a:p>
            <a:pPr marL="1828800" lvl="3" indent="-457200">
              <a:buFont typeface="Arial" panose="020B0604020202020204" pitchFamily="34" charset="0"/>
              <a:buChar char="•"/>
            </a:pPr>
            <a:r>
              <a:rPr lang="en-US" sz="3200" dirty="0"/>
              <a:t>Without the power of Daniel</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At the Beginning of Chapter 3</a:t>
            </a:r>
          </a:p>
        </p:txBody>
      </p:sp>
    </p:spTree>
    <p:extLst>
      <p:ext uri="{BB962C8B-B14F-4D97-AF65-F5344CB8AC3E}">
        <p14:creationId xmlns:p14="http://schemas.microsoft.com/office/powerpoint/2010/main" val="31725801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031873"/>
          </a:xfrm>
          <a:prstGeom prst="rect">
            <a:avLst/>
          </a:prstGeom>
          <a:noFill/>
        </p:spPr>
        <p:txBody>
          <a:bodyPr wrap="square" rtlCol="0">
            <a:spAutoFit/>
          </a:bodyPr>
          <a:lstStyle/>
          <a:p>
            <a:r>
              <a:rPr lang="en-US" sz="3200" dirty="0"/>
              <a:t>1 King Nebuchadnezzar made an image of gold, sixty cubits high and six cubits wide, and set it up on the plain of Dura in the province of Babylon.</a:t>
            </a:r>
          </a:p>
          <a:p>
            <a:endParaRPr lang="en-US" sz="3200" dirty="0"/>
          </a:p>
          <a:p>
            <a:r>
              <a:rPr lang="en-US" sz="3200" dirty="0"/>
              <a:t>2 He then summoned the satraps, prefects, governors, advisers, treasurers, judges, magistrates and all the other provincial officials to come to the dedication of the image he had set up.</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360979742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524315"/>
          </a:xfrm>
          <a:prstGeom prst="rect">
            <a:avLst/>
          </a:prstGeom>
          <a:noFill/>
        </p:spPr>
        <p:txBody>
          <a:bodyPr wrap="square" rtlCol="0">
            <a:spAutoFit/>
          </a:bodyPr>
          <a:lstStyle/>
          <a:p>
            <a:r>
              <a:rPr lang="en-US" sz="3200" dirty="0"/>
              <a:t>3 So the satraps, prefects, governors, advisers, treasurers, judges, magistrates and all the other provincial officials assembled for the dedication of the image that King Nebuchadnezzar had set up, and they stood before it.</a:t>
            </a:r>
          </a:p>
          <a:p>
            <a:endParaRPr lang="en-US" sz="3200" dirty="0"/>
          </a:p>
          <a:p>
            <a:r>
              <a:rPr lang="en-US" sz="3200" dirty="0"/>
              <a:t>4 Then the herald loudly proclaimed, “Nations and peoples of every language, this is what you are commanded to do:</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94029914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3539430"/>
          </a:xfrm>
          <a:prstGeom prst="rect">
            <a:avLst/>
          </a:prstGeom>
          <a:noFill/>
        </p:spPr>
        <p:txBody>
          <a:bodyPr wrap="square" rtlCol="0">
            <a:spAutoFit/>
          </a:bodyPr>
          <a:lstStyle/>
          <a:p>
            <a:r>
              <a:rPr lang="en-US" sz="3200" dirty="0"/>
              <a:t>5 As soon as you hear the sound of the horn, flute, zither, lyre, harp, pipe and all kinds of music, you must fall down and worship the image of gold that King Nebuchadnezzar has set up.</a:t>
            </a:r>
          </a:p>
          <a:p>
            <a:endParaRPr lang="en-US" sz="3200" dirty="0"/>
          </a:p>
          <a:p>
            <a:r>
              <a:rPr lang="en-US" sz="3200" dirty="0"/>
              <a:t>6 Whoever does not fall down and worship will immediately be thrown into a blazing furnace.”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133615720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031873"/>
          </a:xfrm>
          <a:prstGeom prst="rect">
            <a:avLst/>
          </a:prstGeom>
          <a:noFill/>
        </p:spPr>
        <p:txBody>
          <a:bodyPr wrap="square" rtlCol="0">
            <a:spAutoFit/>
          </a:bodyPr>
          <a:lstStyle/>
          <a:p>
            <a:r>
              <a:rPr lang="en-US" sz="3200" dirty="0"/>
              <a:t>7 Therefore, as soon as they heard the sound of the horn, flute, zither, lyre, harp and all kinds of music, all the nations and peoples of every language fell down and worshiped the image of gold that King Nebuchadnezzar had set up.</a:t>
            </a:r>
          </a:p>
          <a:p>
            <a:endParaRPr lang="en-US" sz="3200" dirty="0"/>
          </a:p>
          <a:p>
            <a:r>
              <a:rPr lang="en-US" sz="3200" dirty="0"/>
              <a:t>8 At this time some astrologers came forward and denounced the Jews.</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249538368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815643"/>
            <a:ext cx="9897533" cy="3539430"/>
          </a:xfrm>
          <a:prstGeom prst="rect">
            <a:avLst/>
          </a:prstGeom>
          <a:noFill/>
        </p:spPr>
        <p:txBody>
          <a:bodyPr wrap="square" rtlCol="0">
            <a:spAutoFit/>
          </a:bodyPr>
          <a:lstStyle/>
          <a:p>
            <a:r>
              <a:rPr lang="en-US" sz="3200" dirty="0"/>
              <a:t>9 They said to King Nebuchadnezzar, “May the king live forever!</a:t>
            </a:r>
          </a:p>
          <a:p>
            <a:endParaRPr lang="en-US" sz="3200" dirty="0"/>
          </a:p>
          <a:p>
            <a:r>
              <a:rPr lang="en-US" sz="3200" dirty="0"/>
              <a:t>10 Your Majesty has issued a decree that everyone who hears the sound of the horn, flute, zither, lyre, harp, pipe and all kinds of music must fall down and worship the image of gold,</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8087081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815643"/>
            <a:ext cx="9897533" cy="4031873"/>
          </a:xfrm>
          <a:prstGeom prst="rect">
            <a:avLst/>
          </a:prstGeom>
          <a:noFill/>
        </p:spPr>
        <p:txBody>
          <a:bodyPr wrap="square" rtlCol="0">
            <a:spAutoFit/>
          </a:bodyPr>
          <a:lstStyle/>
          <a:p>
            <a:r>
              <a:rPr lang="en-US" sz="3200" dirty="0"/>
              <a:t>11 and that whoever does not fall down and worship will be thrown into a blazing furnace.</a:t>
            </a:r>
          </a:p>
          <a:p>
            <a:endParaRPr lang="en-US" sz="3200" dirty="0"/>
          </a:p>
          <a:p>
            <a:r>
              <a:rPr lang="en-US" sz="3200" dirty="0"/>
              <a:t>12 But there are some Jews whom you have set over the affairs of the province of Babylon—Shadrach, Meshach and Abednego—who pay no attention to you, Your Majesty. They neither serve your gods nor worship the image of gold you have set up.”</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14578408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815643"/>
            <a:ext cx="9897533" cy="4031873"/>
          </a:xfrm>
          <a:prstGeom prst="rect">
            <a:avLst/>
          </a:prstGeom>
          <a:noFill/>
        </p:spPr>
        <p:txBody>
          <a:bodyPr wrap="square" rtlCol="0">
            <a:spAutoFit/>
          </a:bodyPr>
          <a:lstStyle/>
          <a:p>
            <a:r>
              <a:rPr lang="en-US" sz="3200" dirty="0"/>
              <a:t>13 Furious with rage, Nebuchadnezzar summoned Shadrach, Meshach and Abednego. So these men were brought before the king,</a:t>
            </a:r>
          </a:p>
          <a:p>
            <a:endParaRPr lang="en-US" sz="3200" dirty="0"/>
          </a:p>
          <a:p>
            <a:r>
              <a:rPr lang="en-US" sz="3200" dirty="0"/>
              <a:t>14 and Nebuchadnezzar said to them, “Is it true, Shadrach, Meshach and Abednego, that you do not serve my gods or worship the image of gold I have set up?</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125056857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995075"/>
            <a:ext cx="9897533" cy="5509200"/>
          </a:xfrm>
          <a:prstGeom prst="rect">
            <a:avLst/>
          </a:prstGeom>
          <a:noFill/>
        </p:spPr>
        <p:txBody>
          <a:bodyPr wrap="square" rtlCol="0">
            <a:spAutoFit/>
          </a:bodyPr>
          <a:lstStyle/>
          <a:p>
            <a:r>
              <a:rPr lang="en-US" sz="3200" dirty="0"/>
              <a:t>15 Now when you hear the sound of the horn, flute, zither, lyre, harp, pipe and all kinds of music, if you are ready to fall down and worship the image I made, very good. But if you do not worship it, you will be thrown immediately into a blazing furnace. Then what god will be able to rescue you from my hand?”</a:t>
            </a:r>
          </a:p>
          <a:p>
            <a:endParaRPr lang="en-US" sz="3200" dirty="0"/>
          </a:p>
          <a:p>
            <a:r>
              <a:rPr lang="en-US" sz="3200" dirty="0"/>
              <a:t>16 Shadrach, Meshach and Abednego replied to him, “King Nebuchadnezzar, we do not need to defend ourselves before you in this matter.</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108388755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3539430"/>
          </a:xfrm>
          <a:prstGeom prst="rect">
            <a:avLst/>
          </a:prstGeom>
          <a:noFill/>
        </p:spPr>
        <p:txBody>
          <a:bodyPr wrap="square" rtlCol="0">
            <a:spAutoFit/>
          </a:bodyPr>
          <a:lstStyle/>
          <a:p>
            <a:r>
              <a:rPr lang="en-US" sz="3200" dirty="0"/>
              <a:t>17 If we are thrown into the blazing furnace, the God we serve is able to deliver us from it, and he will deliver us from Your Majesty’s hand.</a:t>
            </a:r>
          </a:p>
          <a:p>
            <a:endParaRPr lang="en-US" sz="3200" dirty="0"/>
          </a:p>
          <a:p>
            <a:r>
              <a:rPr lang="en-US" sz="3200" dirty="0"/>
              <a:t>18 But even if he does not, we want you to know, Your Majesty, that we will not serve your gods or worship the image of gold you have set up.”</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413106549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4031873"/>
          </a:xfrm>
          <a:prstGeom prst="rect">
            <a:avLst/>
          </a:prstGeom>
          <a:noFill/>
        </p:spPr>
        <p:txBody>
          <a:bodyPr wrap="square" rtlCol="0">
            <a:spAutoFit/>
          </a:bodyPr>
          <a:lstStyle/>
          <a:p>
            <a:r>
              <a:rPr lang="en-US" sz="3200" dirty="0"/>
              <a:t>19 Then Nebuchadnezzar was furious with Shadrach, Meshach and Abednego, and his attitude toward them changed. He ordered the furnace heated seven times hotter than usual</a:t>
            </a:r>
          </a:p>
          <a:p>
            <a:endParaRPr lang="en-US" sz="3200" dirty="0"/>
          </a:p>
          <a:p>
            <a:r>
              <a:rPr lang="en-US" sz="3200" dirty="0"/>
              <a:t>20 and commanded some of the strongest soldiers in his army to tie up Shadrach, Meshach and Abednego and throw them into the blazing furnace.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69943191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4031873"/>
          </a:xfrm>
          <a:prstGeom prst="rect">
            <a:avLst/>
          </a:prstGeom>
          <a:noFill/>
        </p:spPr>
        <p:txBody>
          <a:bodyPr wrap="square" rtlCol="0">
            <a:spAutoFit/>
          </a:bodyPr>
          <a:lstStyle/>
          <a:p>
            <a:r>
              <a:rPr lang="en-US" sz="3200" dirty="0"/>
              <a:t>21 So these men, wearing their robes, trousers, turbans and other clothes, were bound and thrown into the blazing furnace.</a:t>
            </a:r>
          </a:p>
          <a:p>
            <a:endParaRPr lang="en-US" sz="3200" dirty="0"/>
          </a:p>
          <a:p>
            <a:r>
              <a:rPr lang="en-US" sz="3200" dirty="0"/>
              <a:t>22 The king’s command was so urgent and the furnace so hot that the flames of the fire killed the soldiers who took up Shadrach, Meshach and Abednego,</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261022059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Iraqi Kilns</a:t>
            </a:r>
          </a:p>
        </p:txBody>
      </p:sp>
      <p:pic>
        <p:nvPicPr>
          <p:cNvPr id="3" name="Picture 2">
            <a:extLst>
              <a:ext uri="{FF2B5EF4-FFF2-40B4-BE49-F238E27FC236}">
                <a16:creationId xmlns:a16="http://schemas.microsoft.com/office/drawing/2014/main" id="{F9703E88-4A06-6CB6-0947-946B19644236}"/>
              </a:ext>
            </a:extLst>
          </p:cNvPr>
          <p:cNvPicPr>
            <a:picLocks noChangeAspect="1"/>
          </p:cNvPicPr>
          <p:nvPr/>
        </p:nvPicPr>
        <p:blipFill>
          <a:blip r:embed="rId3"/>
          <a:stretch>
            <a:fillRect/>
          </a:stretch>
        </p:blipFill>
        <p:spPr>
          <a:xfrm>
            <a:off x="1129553" y="1120588"/>
            <a:ext cx="10022541" cy="5124627"/>
          </a:xfrm>
          <a:prstGeom prst="rect">
            <a:avLst/>
          </a:prstGeom>
        </p:spPr>
      </p:pic>
    </p:spTree>
    <p:extLst>
      <p:ext uri="{BB962C8B-B14F-4D97-AF65-F5344CB8AC3E}">
        <p14:creationId xmlns:p14="http://schemas.microsoft.com/office/powerpoint/2010/main" val="162238244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err="1">
                <a:latin typeface="Times New Roman" panose="02020603050405020304" pitchFamily="18" charset="0"/>
                <a:cs typeface="Times New Roman" panose="02020603050405020304" pitchFamily="18" charset="0"/>
              </a:rPr>
              <a:t>D’Hanis</a:t>
            </a:r>
            <a:r>
              <a:rPr lang="en-US" sz="4000" b="1" u="sng" dirty="0">
                <a:latin typeface="Times New Roman" panose="02020603050405020304" pitchFamily="18" charset="0"/>
                <a:cs typeface="Times New Roman" panose="02020603050405020304" pitchFamily="18" charset="0"/>
              </a:rPr>
              <a:t> Texas</a:t>
            </a:r>
          </a:p>
        </p:txBody>
      </p:sp>
      <p:pic>
        <p:nvPicPr>
          <p:cNvPr id="5" name="Picture 4">
            <a:extLst>
              <a:ext uri="{FF2B5EF4-FFF2-40B4-BE49-F238E27FC236}">
                <a16:creationId xmlns:a16="http://schemas.microsoft.com/office/drawing/2014/main" id="{997D7C45-DB35-5FA9-F8B6-72879F9C1D12}"/>
              </a:ext>
            </a:extLst>
          </p:cNvPr>
          <p:cNvPicPr>
            <a:picLocks noChangeAspect="1"/>
          </p:cNvPicPr>
          <p:nvPr/>
        </p:nvPicPr>
        <p:blipFill>
          <a:blip r:embed="rId3"/>
          <a:stretch>
            <a:fillRect/>
          </a:stretch>
        </p:blipFill>
        <p:spPr>
          <a:xfrm>
            <a:off x="1708150" y="1000124"/>
            <a:ext cx="8959850" cy="5472389"/>
          </a:xfrm>
          <a:prstGeom prst="rect">
            <a:avLst/>
          </a:prstGeom>
        </p:spPr>
      </p:pic>
    </p:spTree>
    <p:extLst>
      <p:ext uri="{BB962C8B-B14F-4D97-AF65-F5344CB8AC3E}">
        <p14:creationId xmlns:p14="http://schemas.microsoft.com/office/powerpoint/2010/main" val="268761661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2554545"/>
          </a:xfrm>
          <a:prstGeom prst="rect">
            <a:avLst/>
          </a:prstGeom>
          <a:noFill/>
        </p:spPr>
        <p:txBody>
          <a:bodyPr wrap="square" rtlCol="0">
            <a:spAutoFit/>
          </a:bodyPr>
          <a:lstStyle/>
          <a:p>
            <a:r>
              <a:rPr lang="en-US" sz="3200" dirty="0"/>
              <a:t>23 and these three men, firmly tied, fell into the blazing furnace, and walked in the midst of the flame, singing praise to God, and blessing the Lord. </a:t>
            </a:r>
          </a:p>
          <a:p>
            <a:endParaRPr lang="en-US" sz="3200" dirty="0"/>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311191879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4031873"/>
          </a:xfrm>
          <a:prstGeom prst="rect">
            <a:avLst/>
          </a:prstGeom>
          <a:noFill/>
        </p:spPr>
        <p:txBody>
          <a:bodyPr wrap="square" rtlCol="0">
            <a:spAutoFit/>
          </a:bodyPr>
          <a:lstStyle/>
          <a:p>
            <a:endParaRPr lang="en-US" sz="3200" dirty="0"/>
          </a:p>
          <a:p>
            <a:r>
              <a:rPr lang="en-US" sz="3200" dirty="0"/>
              <a:t>1 Then Azariah stood up, and prayed in this manner; and opening his mouth in the midst of the fire said,</a:t>
            </a:r>
          </a:p>
          <a:p>
            <a:endParaRPr lang="en-US" sz="3200" dirty="0"/>
          </a:p>
          <a:p>
            <a:r>
              <a:rPr lang="en-US" sz="3200" dirty="0"/>
              <a:t>2 Blessed art thou, O Lord God of our fathers: thy name is worthy to be praised and glorified forevermore:</a:t>
            </a:r>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195302350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4031873"/>
          </a:xfrm>
          <a:prstGeom prst="rect">
            <a:avLst/>
          </a:prstGeom>
          <a:noFill/>
        </p:spPr>
        <p:txBody>
          <a:bodyPr wrap="square" rtlCol="0">
            <a:spAutoFit/>
          </a:bodyPr>
          <a:lstStyle/>
          <a:p>
            <a:r>
              <a:rPr lang="en-US" sz="3200" dirty="0"/>
              <a:t>2 Blessed art thou, O Lord God of our fathers: thy name is worthy to be praised and glorified forevermore:</a:t>
            </a:r>
          </a:p>
          <a:p>
            <a:endParaRPr lang="en-US" sz="3200" dirty="0"/>
          </a:p>
          <a:p>
            <a:r>
              <a:rPr lang="en-US" sz="3200" dirty="0"/>
              <a:t>3 For thou art righteous in all the things that thou hast done to us: yea, true are all thy works, thy ways are right, and all thy judgments truth.</a:t>
            </a:r>
          </a:p>
          <a:p>
            <a:endParaRPr lang="en-US" sz="3200" dirty="0"/>
          </a:p>
        </p:txBody>
      </p:sp>
      <p:sp>
        <p:nvSpPr>
          <p:cNvPr id="5" name="TextBox 4">
            <a:extLst>
              <a:ext uri="{FF2B5EF4-FFF2-40B4-BE49-F238E27FC236}">
                <a16:creationId xmlns:a16="http://schemas.microsoft.com/office/drawing/2014/main" id="{62A20AD2-B74F-2076-87C6-91A895B7EEBA}"/>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396352034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5016758"/>
          </a:xfrm>
          <a:prstGeom prst="rect">
            <a:avLst/>
          </a:prstGeom>
          <a:noFill/>
        </p:spPr>
        <p:txBody>
          <a:bodyPr wrap="square" rtlCol="0">
            <a:spAutoFit/>
          </a:bodyPr>
          <a:lstStyle/>
          <a:p>
            <a:r>
              <a:rPr lang="en-US" sz="3200" dirty="0"/>
              <a:t>4 In all the things that thou hast brought upon us, and upon the holy city of our fathers, even Jerusalem, thou hast executed true judgment: for according to truth and judgment didst thou bring all these things upon us because of our sins.</a:t>
            </a:r>
          </a:p>
          <a:p>
            <a:endParaRPr lang="en-US" sz="3200" dirty="0"/>
          </a:p>
          <a:p>
            <a:r>
              <a:rPr lang="en-US" sz="3200" dirty="0"/>
              <a:t>5 For we have sinned and committed iniquity, departing from thee.</a:t>
            </a:r>
          </a:p>
          <a:p>
            <a:endParaRPr lang="en-US" sz="3200" dirty="0"/>
          </a:p>
          <a:p>
            <a:endParaRPr lang="en-US" sz="3200" dirty="0"/>
          </a:p>
        </p:txBody>
      </p:sp>
      <p:sp>
        <p:nvSpPr>
          <p:cNvPr id="5" name="TextBox 4">
            <a:extLst>
              <a:ext uri="{FF2B5EF4-FFF2-40B4-BE49-F238E27FC236}">
                <a16:creationId xmlns:a16="http://schemas.microsoft.com/office/drawing/2014/main" id="{706C9042-D4E4-B739-A9DB-C20EA4829EF1}"/>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3138806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5016758"/>
          </a:xfrm>
          <a:prstGeom prst="rect">
            <a:avLst/>
          </a:prstGeom>
          <a:noFill/>
        </p:spPr>
        <p:txBody>
          <a:bodyPr wrap="square" rtlCol="0">
            <a:spAutoFit/>
          </a:bodyPr>
          <a:lstStyle/>
          <a:p>
            <a:r>
              <a:rPr lang="en-US" sz="3200" dirty="0"/>
              <a:t>6 In all things have we trespassed, and not obeyed thy commandments, nor kept them, neither done as thou hast commanded us, that it might go well with us.</a:t>
            </a:r>
          </a:p>
          <a:p>
            <a:endParaRPr lang="en-US" sz="3200" dirty="0"/>
          </a:p>
          <a:p>
            <a:r>
              <a:rPr lang="en-US" sz="3200" dirty="0"/>
              <a:t>7 Therefore all that thou hast brought upon us, and everything that thou hast done to us, thou hast done in true judgment.</a:t>
            </a:r>
          </a:p>
          <a:p>
            <a:endParaRPr lang="en-US" sz="3200" dirty="0"/>
          </a:p>
          <a:p>
            <a:endParaRPr lang="en-US" sz="3200" dirty="0"/>
          </a:p>
        </p:txBody>
      </p:sp>
      <p:sp>
        <p:nvSpPr>
          <p:cNvPr id="5" name="TextBox 4">
            <a:extLst>
              <a:ext uri="{FF2B5EF4-FFF2-40B4-BE49-F238E27FC236}">
                <a16:creationId xmlns:a16="http://schemas.microsoft.com/office/drawing/2014/main" id="{B432B528-310F-59A6-13F5-526F976D3C66}"/>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355915531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4524315"/>
          </a:xfrm>
          <a:prstGeom prst="rect">
            <a:avLst/>
          </a:prstGeom>
          <a:noFill/>
        </p:spPr>
        <p:txBody>
          <a:bodyPr wrap="square" rtlCol="0">
            <a:spAutoFit/>
          </a:bodyPr>
          <a:lstStyle/>
          <a:p>
            <a:r>
              <a:rPr lang="en-US" sz="3200" dirty="0"/>
              <a:t>8 And thou didst deliver us into the hands of lawless enemies, most hateful </a:t>
            </a:r>
            <a:r>
              <a:rPr lang="en-US" sz="3200" dirty="0" err="1"/>
              <a:t>forsakers</a:t>
            </a:r>
            <a:r>
              <a:rPr lang="en-US" sz="3200" dirty="0"/>
              <a:t> of God, and to an unjust king, and the most wicked in all the world.</a:t>
            </a:r>
          </a:p>
          <a:p>
            <a:endParaRPr lang="en-US" sz="3200" dirty="0"/>
          </a:p>
          <a:p>
            <a:r>
              <a:rPr lang="en-US" sz="3200" dirty="0"/>
              <a:t>9 And now we cannot open our mouths, we have become a shame and reproach to thy servants; and to them that worship thee.</a:t>
            </a:r>
          </a:p>
          <a:p>
            <a:endParaRPr lang="en-US" sz="3200" dirty="0"/>
          </a:p>
          <a:p>
            <a:endParaRPr lang="en-US" sz="3200" dirty="0"/>
          </a:p>
        </p:txBody>
      </p:sp>
      <p:sp>
        <p:nvSpPr>
          <p:cNvPr id="5" name="TextBox 4">
            <a:extLst>
              <a:ext uri="{FF2B5EF4-FFF2-40B4-BE49-F238E27FC236}">
                <a16:creationId xmlns:a16="http://schemas.microsoft.com/office/drawing/2014/main" id="{D8CA4095-34E9-75DE-56ED-967ED92753F6}"/>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13433163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4031873"/>
          </a:xfrm>
          <a:prstGeom prst="rect">
            <a:avLst/>
          </a:prstGeom>
          <a:noFill/>
        </p:spPr>
        <p:txBody>
          <a:bodyPr wrap="square" rtlCol="0">
            <a:spAutoFit/>
          </a:bodyPr>
          <a:lstStyle/>
          <a:p>
            <a:r>
              <a:rPr lang="en-US" sz="3200" dirty="0"/>
              <a:t>10 Yet deliver us not up wholly, for thy name's sake, neither disannul thou thy covenant:</a:t>
            </a:r>
          </a:p>
          <a:p>
            <a:endParaRPr lang="en-US" sz="3200" dirty="0"/>
          </a:p>
          <a:p>
            <a:r>
              <a:rPr lang="en-US" sz="3200" dirty="0"/>
              <a:t>11 And cause not thy mercy to depart from us, for thy beloved Abraham's sake, for thy servant Isaac's sake, and for thy holy Israel's sake;</a:t>
            </a:r>
          </a:p>
          <a:p>
            <a:endParaRPr lang="en-US" sz="3200" dirty="0"/>
          </a:p>
          <a:p>
            <a:endParaRPr lang="en-US" sz="3200" dirty="0"/>
          </a:p>
        </p:txBody>
      </p:sp>
      <p:sp>
        <p:nvSpPr>
          <p:cNvPr id="5" name="TextBox 4">
            <a:extLst>
              <a:ext uri="{FF2B5EF4-FFF2-40B4-BE49-F238E27FC236}">
                <a16:creationId xmlns:a16="http://schemas.microsoft.com/office/drawing/2014/main" id="{1CAA02A6-72ED-5532-BD17-7E3CBD3C8DD7}"/>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12378905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5016758"/>
          </a:xfrm>
          <a:prstGeom prst="rect">
            <a:avLst/>
          </a:prstGeom>
          <a:noFill/>
        </p:spPr>
        <p:txBody>
          <a:bodyPr wrap="square" rtlCol="0">
            <a:spAutoFit/>
          </a:bodyPr>
          <a:lstStyle/>
          <a:p>
            <a:r>
              <a:rPr lang="en-US" sz="3200" dirty="0"/>
              <a:t>12 To whom thou hast spoken and promised, that thou wouldst multiply their seed as the stars of heaven, and as the sand that lieth upon the seashore.</a:t>
            </a:r>
          </a:p>
          <a:p>
            <a:endParaRPr lang="en-US" sz="3200" dirty="0"/>
          </a:p>
          <a:p>
            <a:r>
              <a:rPr lang="en-US" sz="3200" dirty="0"/>
              <a:t>13 For we, O Lord, have become less than any nation, and are kept under this day in all the world because of our sins.</a:t>
            </a:r>
          </a:p>
          <a:p>
            <a:endParaRPr lang="en-US" sz="3200" dirty="0"/>
          </a:p>
          <a:p>
            <a:endParaRPr lang="en-US" sz="3200" dirty="0"/>
          </a:p>
        </p:txBody>
      </p:sp>
      <p:sp>
        <p:nvSpPr>
          <p:cNvPr id="5" name="TextBox 4">
            <a:extLst>
              <a:ext uri="{FF2B5EF4-FFF2-40B4-BE49-F238E27FC236}">
                <a16:creationId xmlns:a16="http://schemas.microsoft.com/office/drawing/2014/main" id="{57931DC5-8ABE-FABE-6ADB-93B02F608E54}"/>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1319526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659285"/>
            <a:ext cx="9897533" cy="4524315"/>
          </a:xfrm>
          <a:prstGeom prst="rect">
            <a:avLst/>
          </a:prstGeom>
          <a:noFill/>
        </p:spPr>
        <p:txBody>
          <a:bodyPr wrap="square" rtlCol="0">
            <a:spAutoFit/>
          </a:bodyPr>
          <a:lstStyle/>
          <a:p>
            <a:r>
              <a:rPr lang="en-US" sz="3200" dirty="0"/>
              <a:t>14 Neither is there at this time prince, or prophet, or leader, or burnt offering, or sacrifice, or oblation, or incense, or place to sacrifice before thee, and to find mercy.</a:t>
            </a:r>
          </a:p>
          <a:p>
            <a:endParaRPr lang="en-US" sz="3200" dirty="0"/>
          </a:p>
          <a:p>
            <a:r>
              <a:rPr lang="en-US" sz="3200" dirty="0"/>
              <a:t>15 Nevertheless in a contrite heart and a humble spirit let us be accepted.</a:t>
            </a:r>
          </a:p>
          <a:p>
            <a:endParaRPr lang="en-US" sz="3200" dirty="0"/>
          </a:p>
          <a:p>
            <a:endParaRPr lang="en-US" sz="3200" dirty="0"/>
          </a:p>
        </p:txBody>
      </p:sp>
      <p:sp>
        <p:nvSpPr>
          <p:cNvPr id="5" name="TextBox 4">
            <a:extLst>
              <a:ext uri="{FF2B5EF4-FFF2-40B4-BE49-F238E27FC236}">
                <a16:creationId xmlns:a16="http://schemas.microsoft.com/office/drawing/2014/main" id="{5528F73D-EF9B-11DF-ADFC-5A488F16593C}"/>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369854498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466592"/>
            <a:ext cx="9897533" cy="5016758"/>
          </a:xfrm>
          <a:prstGeom prst="rect">
            <a:avLst/>
          </a:prstGeom>
          <a:noFill/>
        </p:spPr>
        <p:txBody>
          <a:bodyPr wrap="square" rtlCol="0">
            <a:spAutoFit/>
          </a:bodyPr>
          <a:lstStyle/>
          <a:p>
            <a:r>
              <a:rPr lang="en-US" sz="3200" dirty="0"/>
              <a:t>16 Like as in the burnt offerings of rams and bullocks, and like as in ten thousands of fat lambs: so let our sacrifice be in thy sight this day, and grant that we may wholly go after thee: for they shall not be confounded that put their trust in thee.</a:t>
            </a:r>
          </a:p>
          <a:p>
            <a:endParaRPr lang="en-US" sz="3200" dirty="0"/>
          </a:p>
          <a:p>
            <a:r>
              <a:rPr lang="en-US" sz="3200" dirty="0"/>
              <a:t>17 And now we follow thee with all our heart, we fear thee, and seek thy face.</a:t>
            </a:r>
          </a:p>
          <a:p>
            <a:endParaRPr lang="en-US" sz="3200" dirty="0"/>
          </a:p>
          <a:p>
            <a:endParaRPr lang="en-US" sz="3200" dirty="0"/>
          </a:p>
        </p:txBody>
      </p:sp>
      <p:sp>
        <p:nvSpPr>
          <p:cNvPr id="5" name="TextBox 4">
            <a:extLst>
              <a:ext uri="{FF2B5EF4-FFF2-40B4-BE49-F238E27FC236}">
                <a16:creationId xmlns:a16="http://schemas.microsoft.com/office/drawing/2014/main" id="{38C368FD-E196-4A03-11D9-D73E56C24430}"/>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196811919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466592"/>
            <a:ext cx="9897533" cy="4524315"/>
          </a:xfrm>
          <a:prstGeom prst="rect">
            <a:avLst/>
          </a:prstGeom>
          <a:noFill/>
        </p:spPr>
        <p:txBody>
          <a:bodyPr wrap="square" rtlCol="0">
            <a:spAutoFit/>
          </a:bodyPr>
          <a:lstStyle/>
          <a:p>
            <a:r>
              <a:rPr lang="en-US" sz="3200" dirty="0"/>
              <a:t>18 Put us not to shame: but deal with us after thy loving kindness, and according to the multitude of thy mercies.</a:t>
            </a:r>
          </a:p>
          <a:p>
            <a:endParaRPr lang="en-US" sz="3200" dirty="0"/>
          </a:p>
          <a:p>
            <a:r>
              <a:rPr lang="en-US" sz="3200" dirty="0"/>
              <a:t>19 Deliver us also according to thy marvelous works, and give glory to thy name, O Lord: and let all them that do thy servants hurt be ashamed;</a:t>
            </a:r>
          </a:p>
          <a:p>
            <a:endParaRPr lang="en-US" sz="3200" dirty="0"/>
          </a:p>
          <a:p>
            <a:endParaRPr lang="en-US" sz="3200" dirty="0"/>
          </a:p>
        </p:txBody>
      </p:sp>
      <p:sp>
        <p:nvSpPr>
          <p:cNvPr id="5" name="TextBox 4">
            <a:extLst>
              <a:ext uri="{FF2B5EF4-FFF2-40B4-BE49-F238E27FC236}">
                <a16:creationId xmlns:a16="http://schemas.microsoft.com/office/drawing/2014/main" id="{6139B7E0-DE6A-A581-1E91-9F9E54F1713F}"/>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172605673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466592"/>
            <a:ext cx="9897533" cy="3539430"/>
          </a:xfrm>
          <a:prstGeom prst="rect">
            <a:avLst/>
          </a:prstGeom>
          <a:noFill/>
        </p:spPr>
        <p:txBody>
          <a:bodyPr wrap="square" rtlCol="0">
            <a:spAutoFit/>
          </a:bodyPr>
          <a:lstStyle/>
          <a:p>
            <a:r>
              <a:rPr lang="en-US" sz="3200" dirty="0"/>
              <a:t>20 And let them be confounded in all their power and might, and let their strength be broken;</a:t>
            </a:r>
          </a:p>
          <a:p>
            <a:endParaRPr lang="en-US" sz="3200" dirty="0"/>
          </a:p>
          <a:p>
            <a:r>
              <a:rPr lang="en-US" sz="3200" dirty="0"/>
              <a:t>21 And let them know that thou art God, the only God, and glorious over the whole world.</a:t>
            </a:r>
          </a:p>
          <a:p>
            <a:endParaRPr lang="en-US" sz="3200" dirty="0"/>
          </a:p>
          <a:p>
            <a:endParaRPr lang="en-US" sz="3200" dirty="0"/>
          </a:p>
        </p:txBody>
      </p:sp>
      <p:sp>
        <p:nvSpPr>
          <p:cNvPr id="5" name="TextBox 4">
            <a:extLst>
              <a:ext uri="{FF2B5EF4-FFF2-40B4-BE49-F238E27FC236}">
                <a16:creationId xmlns:a16="http://schemas.microsoft.com/office/drawing/2014/main" id="{AE8FE6EA-DC16-B805-8603-5F36F3376F7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301979318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466592"/>
            <a:ext cx="9897533" cy="4031873"/>
          </a:xfrm>
          <a:prstGeom prst="rect">
            <a:avLst/>
          </a:prstGeom>
          <a:noFill/>
        </p:spPr>
        <p:txBody>
          <a:bodyPr wrap="square" rtlCol="0">
            <a:spAutoFit/>
          </a:bodyPr>
          <a:lstStyle/>
          <a:p>
            <a:r>
              <a:rPr lang="en-US" sz="3200" dirty="0"/>
              <a:t>22 And the king's servants, that put them in, ceased not to make the oven hot with rosin, pitch, tow, and small wood;</a:t>
            </a:r>
          </a:p>
          <a:p>
            <a:endParaRPr lang="en-US" sz="3200" dirty="0"/>
          </a:p>
          <a:p>
            <a:r>
              <a:rPr lang="en-US" sz="3200" dirty="0"/>
              <a:t>23 So that the flame streamed forth above the furnace forty and nine cubits.</a:t>
            </a:r>
          </a:p>
          <a:p>
            <a:endParaRPr lang="en-US" sz="3200" dirty="0"/>
          </a:p>
          <a:p>
            <a:endParaRPr lang="en-US" sz="3200" dirty="0"/>
          </a:p>
        </p:txBody>
      </p:sp>
      <p:sp>
        <p:nvSpPr>
          <p:cNvPr id="5" name="TextBox 4">
            <a:extLst>
              <a:ext uri="{FF2B5EF4-FFF2-40B4-BE49-F238E27FC236}">
                <a16:creationId xmlns:a16="http://schemas.microsoft.com/office/drawing/2014/main" id="{30D0700B-867B-C766-B0FD-460763CA8326}"/>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25972867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3549774" y="2354098"/>
            <a:ext cx="9897533" cy="2554545"/>
          </a:xfrm>
          <a:prstGeom prst="rect">
            <a:avLst/>
          </a:prstGeom>
          <a:noFill/>
        </p:spPr>
        <p:txBody>
          <a:bodyPr wrap="square" rtlCol="0">
            <a:spAutoFit/>
          </a:bodyPr>
          <a:lstStyle/>
          <a:p>
            <a:r>
              <a:rPr lang="en-US" sz="3200" dirty="0"/>
              <a:t>1 cubit  =  18 inches</a:t>
            </a:r>
          </a:p>
          <a:p>
            <a:endParaRPr lang="en-US" sz="3200" dirty="0"/>
          </a:p>
          <a:p>
            <a:r>
              <a:rPr lang="en-US" sz="3200" dirty="0"/>
              <a:t>49 cubits  =  73.5 feet</a:t>
            </a:r>
          </a:p>
          <a:p>
            <a:endParaRPr lang="en-US" sz="3200" dirty="0"/>
          </a:p>
          <a:p>
            <a:endParaRPr lang="en-US" sz="3200" dirty="0"/>
          </a:p>
        </p:txBody>
      </p:sp>
      <p:sp>
        <p:nvSpPr>
          <p:cNvPr id="5" name="TextBox 4">
            <a:extLst>
              <a:ext uri="{FF2B5EF4-FFF2-40B4-BE49-F238E27FC236}">
                <a16:creationId xmlns:a16="http://schemas.microsoft.com/office/drawing/2014/main" id="{26F808EA-33E2-AE74-516E-2CCDCED2148B}"/>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64809547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466592"/>
            <a:ext cx="9897533" cy="4031873"/>
          </a:xfrm>
          <a:prstGeom prst="rect">
            <a:avLst/>
          </a:prstGeom>
          <a:noFill/>
        </p:spPr>
        <p:txBody>
          <a:bodyPr wrap="square" rtlCol="0">
            <a:spAutoFit/>
          </a:bodyPr>
          <a:lstStyle/>
          <a:p>
            <a:r>
              <a:rPr lang="en-US" sz="3200" dirty="0"/>
              <a:t>24 And it passed through, and burned those Chaldeans it found about the furnace.</a:t>
            </a:r>
          </a:p>
          <a:p>
            <a:endParaRPr lang="en-US" sz="3200" dirty="0"/>
          </a:p>
          <a:p>
            <a:r>
              <a:rPr lang="en-US" sz="3200" dirty="0"/>
              <a:t>25 But the angel of the Lord came down into the oven together with Azarias and his fellows, and smote the flame of the fire out of the oven;</a:t>
            </a:r>
          </a:p>
          <a:p>
            <a:endParaRPr lang="en-US" sz="3200" dirty="0"/>
          </a:p>
          <a:p>
            <a:endParaRPr lang="en-US" sz="3200" dirty="0"/>
          </a:p>
        </p:txBody>
      </p:sp>
      <p:sp>
        <p:nvSpPr>
          <p:cNvPr id="5" name="TextBox 4">
            <a:extLst>
              <a:ext uri="{FF2B5EF4-FFF2-40B4-BE49-F238E27FC236}">
                <a16:creationId xmlns:a16="http://schemas.microsoft.com/office/drawing/2014/main" id="{C0BD7965-2DD5-25D7-CBF3-2C3F3760257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419854801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466592"/>
            <a:ext cx="9897533" cy="4031873"/>
          </a:xfrm>
          <a:prstGeom prst="rect">
            <a:avLst/>
          </a:prstGeom>
          <a:noFill/>
        </p:spPr>
        <p:txBody>
          <a:bodyPr wrap="square" rtlCol="0">
            <a:spAutoFit/>
          </a:bodyPr>
          <a:lstStyle/>
          <a:p>
            <a:r>
              <a:rPr lang="en-US" sz="3200" dirty="0"/>
              <a:t>26 And made the midst of the furnace as it had been a moist whistling wind, so that the fire touched them not at all, neither hurt nor troubled them.</a:t>
            </a:r>
          </a:p>
          <a:p>
            <a:endParaRPr lang="en-US" sz="3200" dirty="0"/>
          </a:p>
          <a:p>
            <a:r>
              <a:rPr lang="en-US" sz="3200" dirty="0"/>
              <a:t>27 Then the three, as out of one mouth, praised, glorified, and blessed God in the furnace, saying,</a:t>
            </a:r>
          </a:p>
          <a:p>
            <a:endParaRPr lang="en-US" sz="3200" dirty="0"/>
          </a:p>
          <a:p>
            <a:endParaRPr lang="en-US" sz="3200" dirty="0"/>
          </a:p>
        </p:txBody>
      </p:sp>
      <p:sp>
        <p:nvSpPr>
          <p:cNvPr id="5" name="TextBox 4">
            <a:extLst>
              <a:ext uri="{FF2B5EF4-FFF2-40B4-BE49-F238E27FC236}">
                <a16:creationId xmlns:a16="http://schemas.microsoft.com/office/drawing/2014/main" id="{C09A686B-6560-88CD-8567-4611BBCAD033}"/>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55619271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905506"/>
            <a:ext cx="9897533" cy="3046988"/>
          </a:xfrm>
          <a:prstGeom prst="rect">
            <a:avLst/>
          </a:prstGeom>
          <a:noFill/>
        </p:spPr>
        <p:txBody>
          <a:bodyPr wrap="square" rtlCol="0">
            <a:spAutoFit/>
          </a:bodyPr>
          <a:lstStyle/>
          <a:p>
            <a:r>
              <a:rPr lang="en-US" sz="3200" dirty="0"/>
              <a:t>28 Blessed art thou, O Lord God of our fathers: and to be praised and exalted above all forever.</a:t>
            </a:r>
          </a:p>
          <a:p>
            <a:endParaRPr lang="en-US" sz="3200" dirty="0"/>
          </a:p>
          <a:p>
            <a:r>
              <a:rPr lang="en-US" sz="3200" dirty="0"/>
              <a:t>29 And blessed is thy glorious and holy name: and to be praised and exalted above all forever.</a:t>
            </a:r>
          </a:p>
          <a:p>
            <a:endParaRPr lang="en-US" sz="3200" dirty="0"/>
          </a:p>
        </p:txBody>
      </p:sp>
      <p:sp>
        <p:nvSpPr>
          <p:cNvPr id="5" name="TextBox 4">
            <a:extLst>
              <a:ext uri="{FF2B5EF4-FFF2-40B4-BE49-F238E27FC236}">
                <a16:creationId xmlns:a16="http://schemas.microsoft.com/office/drawing/2014/main" id="{DC3640CE-A52F-C6F9-06B7-57109B499DD5}"/>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22245968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905506"/>
            <a:ext cx="9897533" cy="3539430"/>
          </a:xfrm>
          <a:prstGeom prst="rect">
            <a:avLst/>
          </a:prstGeom>
          <a:noFill/>
        </p:spPr>
        <p:txBody>
          <a:bodyPr wrap="square" rtlCol="0">
            <a:spAutoFit/>
          </a:bodyPr>
          <a:lstStyle/>
          <a:p>
            <a:r>
              <a:rPr lang="en-US" sz="3200" dirty="0"/>
              <a:t>30 Blessed art thou in the temple of thine holy glory: and to be praised and glorified above all forever.</a:t>
            </a:r>
          </a:p>
          <a:p>
            <a:endParaRPr lang="en-US" sz="3200" dirty="0"/>
          </a:p>
          <a:p>
            <a:r>
              <a:rPr lang="en-US" sz="3200" dirty="0"/>
              <a:t>31 Blessed art thou that </a:t>
            </a:r>
            <a:r>
              <a:rPr lang="en-US" sz="3200" dirty="0" err="1"/>
              <a:t>beholdest</a:t>
            </a:r>
            <a:r>
              <a:rPr lang="en-US" sz="3200" dirty="0"/>
              <a:t> the depths, and </a:t>
            </a:r>
            <a:r>
              <a:rPr lang="en-US" sz="3200" dirty="0" err="1"/>
              <a:t>sittest</a:t>
            </a:r>
            <a:r>
              <a:rPr lang="en-US" sz="3200" dirty="0"/>
              <a:t> upon the </a:t>
            </a:r>
            <a:r>
              <a:rPr lang="en-US" sz="3200" dirty="0" err="1"/>
              <a:t>cherubims</a:t>
            </a:r>
            <a:r>
              <a:rPr lang="en-US" sz="3200" dirty="0"/>
              <a:t>: and to be praised and exalted above all forever.</a:t>
            </a:r>
          </a:p>
          <a:p>
            <a:endParaRPr lang="en-US" sz="3200" dirty="0"/>
          </a:p>
        </p:txBody>
      </p:sp>
      <p:sp>
        <p:nvSpPr>
          <p:cNvPr id="5" name="TextBox 4">
            <a:extLst>
              <a:ext uri="{FF2B5EF4-FFF2-40B4-BE49-F238E27FC236}">
                <a16:creationId xmlns:a16="http://schemas.microsoft.com/office/drawing/2014/main" id="{7D972B49-2860-DF26-1E97-4F079FE1E81C}"/>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9502904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905506"/>
            <a:ext cx="9897533" cy="3539430"/>
          </a:xfrm>
          <a:prstGeom prst="rect">
            <a:avLst/>
          </a:prstGeom>
          <a:noFill/>
        </p:spPr>
        <p:txBody>
          <a:bodyPr wrap="square" rtlCol="0">
            <a:spAutoFit/>
          </a:bodyPr>
          <a:lstStyle/>
          <a:p>
            <a:r>
              <a:rPr lang="en-US" sz="3200" dirty="0"/>
              <a:t>32 Blessed art thou on the glorious throne of thy kingdom: and to be praised and glorified above all forever.</a:t>
            </a:r>
          </a:p>
          <a:p>
            <a:endParaRPr lang="en-US" sz="3200" dirty="0"/>
          </a:p>
          <a:p>
            <a:r>
              <a:rPr lang="en-US" sz="3200" dirty="0"/>
              <a:t>33 Blessed art thou in the firmament of heaven: and above all to be praised and glorified forever.</a:t>
            </a:r>
          </a:p>
          <a:p>
            <a:endParaRPr lang="en-US" sz="3200" dirty="0"/>
          </a:p>
        </p:txBody>
      </p:sp>
      <p:sp>
        <p:nvSpPr>
          <p:cNvPr id="5" name="TextBox 4">
            <a:extLst>
              <a:ext uri="{FF2B5EF4-FFF2-40B4-BE49-F238E27FC236}">
                <a16:creationId xmlns:a16="http://schemas.microsoft.com/office/drawing/2014/main" id="{45504E66-E8A4-782C-B12B-8792FE53243A}"/>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235841171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905506"/>
            <a:ext cx="9897533" cy="4031873"/>
          </a:xfrm>
          <a:prstGeom prst="rect">
            <a:avLst/>
          </a:prstGeom>
          <a:noFill/>
        </p:spPr>
        <p:txBody>
          <a:bodyPr wrap="square" rtlCol="0">
            <a:spAutoFit/>
          </a:bodyPr>
          <a:lstStyle/>
          <a:p>
            <a:r>
              <a:rPr lang="en-US" sz="3200" dirty="0"/>
              <a:t>66 O give thanks to the Lord, because he is gracious: for his mercy </a:t>
            </a:r>
            <a:r>
              <a:rPr lang="en-US" sz="3200" dirty="0" err="1"/>
              <a:t>endureth</a:t>
            </a:r>
            <a:r>
              <a:rPr lang="en-US" sz="3200" dirty="0"/>
              <a:t> forever.</a:t>
            </a:r>
          </a:p>
          <a:p>
            <a:endParaRPr lang="en-US" sz="3200" dirty="0"/>
          </a:p>
          <a:p>
            <a:r>
              <a:rPr lang="en-US" sz="3200" dirty="0"/>
              <a:t>67 O all ye that worship the Lord, bless the God of gods, praise him, and give him thanks: for his mercy </a:t>
            </a:r>
            <a:r>
              <a:rPr lang="en-US" sz="3200" dirty="0" err="1"/>
              <a:t>endureth</a:t>
            </a:r>
            <a:r>
              <a:rPr lang="en-US" sz="3200" dirty="0"/>
              <a:t> forever.</a:t>
            </a:r>
          </a:p>
          <a:p>
            <a:endParaRPr lang="en-US" sz="3200" dirty="0"/>
          </a:p>
          <a:p>
            <a:endParaRPr lang="en-US" sz="3200" dirty="0"/>
          </a:p>
        </p:txBody>
      </p:sp>
      <p:sp>
        <p:nvSpPr>
          <p:cNvPr id="5" name="TextBox 4">
            <a:extLst>
              <a:ext uri="{FF2B5EF4-FFF2-40B4-BE49-F238E27FC236}">
                <a16:creationId xmlns:a16="http://schemas.microsoft.com/office/drawing/2014/main" id="{75719BD2-62FA-4C49-C15C-FA1A3E01E5FF}"/>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Prayer of Azariah</a:t>
            </a:r>
          </a:p>
        </p:txBody>
      </p:sp>
    </p:spTree>
    <p:extLst>
      <p:ext uri="{BB962C8B-B14F-4D97-AF65-F5344CB8AC3E}">
        <p14:creationId xmlns:p14="http://schemas.microsoft.com/office/powerpoint/2010/main" val="316329648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340730"/>
            <a:ext cx="9897533" cy="4524315"/>
          </a:xfrm>
          <a:prstGeom prst="rect">
            <a:avLst/>
          </a:prstGeom>
          <a:noFill/>
        </p:spPr>
        <p:txBody>
          <a:bodyPr wrap="square" rtlCol="0">
            <a:spAutoFit/>
          </a:bodyPr>
          <a:lstStyle/>
          <a:p>
            <a:r>
              <a:rPr lang="en-US" sz="3200" dirty="0"/>
              <a:t>24 Then King Nebuchadnezzar leaped to his feet in amazement and asked his advisers, “Weren’t there three men that we tied up and threw into the fire?” They replied, “Certainly, Your Majesty.”</a:t>
            </a:r>
          </a:p>
          <a:p>
            <a:endParaRPr lang="en-US" sz="3200" dirty="0"/>
          </a:p>
          <a:p>
            <a:r>
              <a:rPr lang="en-US" sz="3200" dirty="0"/>
              <a:t>25 He said, “Look! I see four men walking around in the fire, unbound and unharmed, and the fourth looks like a son of the gods.”</a:t>
            </a:r>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138525430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098683"/>
            <a:ext cx="9897533" cy="5509200"/>
          </a:xfrm>
          <a:prstGeom prst="rect">
            <a:avLst/>
          </a:prstGeom>
          <a:noFill/>
        </p:spPr>
        <p:txBody>
          <a:bodyPr wrap="square" rtlCol="0">
            <a:spAutoFit/>
          </a:bodyPr>
          <a:lstStyle/>
          <a:p>
            <a:r>
              <a:rPr lang="en-US" sz="3200" dirty="0"/>
              <a:t>26 Nebuchadnezzar then approached the opening of the blazing furnace and shouted, “Shadrach, Meshach and Abednego, servants of the Most High God, come out! Come here!” So Shadrach, Meshach and Abednego came out of the fire,</a:t>
            </a:r>
          </a:p>
          <a:p>
            <a:endParaRPr lang="en-US" sz="3200" dirty="0"/>
          </a:p>
          <a:p>
            <a:r>
              <a:rPr lang="en-US" sz="3200" dirty="0"/>
              <a:t>27 and the satraps, prefects, governors and royal advisers crowded around them. They saw that the fire had not harmed their bodies, nor was a hair of their heads singed; their robes were not scorched, and there was no smell of fire on them.</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381083595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239308" y="1725036"/>
            <a:ext cx="9897533" cy="3046988"/>
          </a:xfrm>
          <a:prstGeom prst="rect">
            <a:avLst/>
          </a:prstGeom>
          <a:noFill/>
        </p:spPr>
        <p:txBody>
          <a:bodyPr wrap="square" rtlCol="0">
            <a:spAutoFit/>
          </a:bodyPr>
          <a:lstStyle/>
          <a:p>
            <a:r>
              <a:rPr lang="en-US" sz="3200" dirty="0"/>
              <a:t>28 Then Nebuchadnezzar said, “Praise be to the God of Shadrach, Meshach and Abednego, who has sent his angel and rescued his servants! They trusted in him and defied the king’s command and were willing to give up their lives rather than serve or worship any god except their own God.</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72700721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224872"/>
            <a:ext cx="9897533" cy="4031873"/>
          </a:xfrm>
          <a:prstGeom prst="rect">
            <a:avLst/>
          </a:prstGeom>
          <a:noFill/>
        </p:spPr>
        <p:txBody>
          <a:bodyPr wrap="square" rtlCol="0">
            <a:spAutoFit/>
          </a:bodyPr>
          <a:lstStyle/>
          <a:p>
            <a:r>
              <a:rPr lang="en-US" sz="3200" dirty="0"/>
              <a:t>29 Therefore I decree that the people of any nation or language who say anything against the God of Shadrach, Meshach and Abednego be cut into pieces and their houses be turned into piles of rubble, for no other god can save in this way.”</a:t>
            </a:r>
          </a:p>
          <a:p>
            <a:endParaRPr lang="en-US" sz="3200" dirty="0"/>
          </a:p>
          <a:p>
            <a:r>
              <a:rPr lang="en-US" sz="3200" dirty="0"/>
              <a:t>30 Then the king promoted Shadrach, Meshach and Abednego in the province of Babylon.</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a:t>
            </a:r>
          </a:p>
        </p:txBody>
      </p:sp>
    </p:spTree>
    <p:extLst>
      <p:ext uri="{BB962C8B-B14F-4D97-AF65-F5344CB8AC3E}">
        <p14:creationId xmlns:p14="http://schemas.microsoft.com/office/powerpoint/2010/main" val="65604276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1147233" y="1224872"/>
            <a:ext cx="9897533" cy="5016758"/>
          </a:xfrm>
          <a:prstGeom prst="rect">
            <a:avLst/>
          </a:prstGeom>
          <a:noFill/>
        </p:spPr>
        <p:txBody>
          <a:bodyPr wrap="square" rtlCol="0">
            <a:spAutoFit/>
          </a:bodyPr>
          <a:lstStyle/>
          <a:p>
            <a:r>
              <a:rPr lang="en-US" sz="3200" dirty="0"/>
              <a:t>Why didn’t the Prayer make it in the 333 BC canonization?</a:t>
            </a:r>
          </a:p>
          <a:p>
            <a:endParaRPr lang="en-US" sz="3200" dirty="0"/>
          </a:p>
          <a:p>
            <a:pPr marL="914400" lvl="1" indent="-457200">
              <a:buFont typeface="Arial" panose="020B0604020202020204" pitchFamily="34" charset="0"/>
              <a:buChar char="•"/>
            </a:pPr>
            <a:r>
              <a:rPr lang="en-US" sz="3200" dirty="0"/>
              <a:t>The 386 BC canonization required an original manuscript in either Hebrew or Aramaic</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The Prayer is a copy of an earlier manuscript and is in Greek</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dirty="0"/>
              <a:t>No certification of where it came from</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3 &amp; Prayer of Azariah</a:t>
            </a:r>
          </a:p>
        </p:txBody>
      </p:sp>
    </p:spTree>
    <p:extLst>
      <p:ext uri="{BB962C8B-B14F-4D97-AF65-F5344CB8AC3E}">
        <p14:creationId xmlns:p14="http://schemas.microsoft.com/office/powerpoint/2010/main" val="163475556"/>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32818</TotalTime>
  <Words>3508</Words>
  <Application>Microsoft Office PowerPoint</Application>
  <PresentationFormat>Widescreen</PresentationFormat>
  <Paragraphs>490</Paragraphs>
  <Slides>45</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Bookman Old Style</vt:lpstr>
      <vt:lpstr>Rockwell</vt:lpstr>
      <vt:lpstr>Times New Roman</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 Strategy</dc:title>
  <dc:creator>Harrelson Computer</dc:creator>
  <cp:lastModifiedBy>John Harrelson</cp:lastModifiedBy>
  <cp:revision>84</cp:revision>
  <cp:lastPrinted>2026-04-29T00:23:13Z</cp:lastPrinted>
  <dcterms:created xsi:type="dcterms:W3CDTF">1998-04-14T16:29:50Z</dcterms:created>
  <dcterms:modified xsi:type="dcterms:W3CDTF">2026-10-18T19:35:36Z</dcterms:modified>
</cp:coreProperties>
</file>