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4141" r:id="rId1"/>
  </p:sldMasterIdLst>
  <p:notesMasterIdLst>
    <p:notesMasterId r:id="rId12"/>
  </p:notesMasterIdLst>
  <p:handoutMasterIdLst>
    <p:handoutMasterId r:id="rId13"/>
  </p:handoutMasterIdLst>
  <p:sldIdLst>
    <p:sldId id="258" r:id="rId2"/>
    <p:sldId id="2504" r:id="rId3"/>
    <p:sldId id="2702" r:id="rId4"/>
    <p:sldId id="2627" r:id="rId5"/>
    <p:sldId id="2642" r:id="rId6"/>
    <p:sldId id="2664" r:id="rId7"/>
    <p:sldId id="2665" r:id="rId8"/>
    <p:sldId id="2661" r:id="rId9"/>
    <p:sldId id="2701" r:id="rId10"/>
    <p:sldId id="2660" r:id="rId11"/>
  </p:sldIdLst>
  <p:sldSz cx="12192000" cy="6858000"/>
  <p:notesSz cx="7102475" cy="9388475"/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8000"/>
    <a:srgbClr val="3333FF"/>
    <a:srgbClr val="006600"/>
    <a:srgbClr val="A500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9" d="100"/>
          <a:sy n="89" d="100"/>
        </p:scale>
        <p:origin x="394" y="7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1990296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46150" y="4459288"/>
            <a:ext cx="5210175" cy="4224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70" tIns="45375" rIns="92370" bIns="4537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notes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4339" name="Rectangle 3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38150" y="709613"/>
            <a:ext cx="6235700" cy="350837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</p:spTree>
    <p:extLst>
      <p:ext uri="{BB962C8B-B14F-4D97-AF65-F5344CB8AC3E}">
        <p14:creationId xmlns:p14="http://schemas.microsoft.com/office/powerpoint/2010/main" val="341309807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38150" y="709613"/>
            <a:ext cx="6235700" cy="3508375"/>
          </a:xfrm>
          <a:ln cap="flat"/>
        </p:spPr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38150" y="709613"/>
            <a:ext cx="6235700" cy="3508375"/>
          </a:xfrm>
          <a:ln cap="flat"/>
        </p:spPr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  <a:p>
            <a:endParaRPr lang="en-US" altLang="en-US"/>
          </a:p>
          <a:p>
            <a:endParaRPr lang="en-US" altLang="en-US"/>
          </a:p>
          <a:p>
            <a:pPr>
              <a:buFontTx/>
              <a:buChar char="•"/>
            </a:pPr>
            <a:r>
              <a:rPr lang="en-US" altLang="en-US" sz="1400" b="1"/>
              <a:t>The baseball diamond is used to represent the growth and progress as it relates to the Christian Life and Service Seminars.</a:t>
            </a:r>
          </a:p>
          <a:p>
            <a:endParaRPr lang="en-US" altLang="en-US" sz="1400" b="1"/>
          </a:p>
          <a:p>
            <a:pPr>
              <a:buFontTx/>
              <a:buChar char="•"/>
            </a:pPr>
            <a:r>
              <a:rPr lang="en-US" altLang="en-US" sz="1400" b="1"/>
              <a:t>Today’s Agenda/Housekeeping</a:t>
            </a:r>
          </a:p>
        </p:txBody>
      </p:sp>
    </p:spTree>
    <p:extLst>
      <p:ext uri="{BB962C8B-B14F-4D97-AF65-F5344CB8AC3E}">
        <p14:creationId xmlns:p14="http://schemas.microsoft.com/office/powerpoint/2010/main" val="25577972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38150" y="709613"/>
            <a:ext cx="6235700" cy="3508375"/>
          </a:xfrm>
          <a:ln cap="flat"/>
        </p:spPr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  <a:p>
            <a:endParaRPr lang="en-US" altLang="en-US"/>
          </a:p>
          <a:p>
            <a:endParaRPr lang="en-US" altLang="en-US"/>
          </a:p>
          <a:p>
            <a:pPr>
              <a:buFontTx/>
              <a:buChar char="•"/>
            </a:pPr>
            <a:r>
              <a:rPr lang="en-US" altLang="en-US" sz="1400" b="1"/>
              <a:t>The baseball diamond is used to represent the growth and progress as it relates to the Christian Life and Service Seminars.</a:t>
            </a:r>
          </a:p>
          <a:p>
            <a:endParaRPr lang="en-US" altLang="en-US" sz="1400" b="1"/>
          </a:p>
          <a:p>
            <a:pPr>
              <a:buFontTx/>
              <a:buChar char="•"/>
            </a:pPr>
            <a:r>
              <a:rPr lang="en-US" altLang="en-US" sz="1400" b="1"/>
              <a:t>Today’s Agenda/Housekeeping</a:t>
            </a:r>
          </a:p>
        </p:txBody>
      </p:sp>
    </p:spTree>
    <p:extLst>
      <p:ext uri="{BB962C8B-B14F-4D97-AF65-F5344CB8AC3E}">
        <p14:creationId xmlns:p14="http://schemas.microsoft.com/office/powerpoint/2010/main" val="30094363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38150" y="709613"/>
            <a:ext cx="6235700" cy="3508375"/>
          </a:xfrm>
          <a:ln cap="flat"/>
        </p:spPr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  <a:p>
            <a:endParaRPr lang="en-US" altLang="en-US"/>
          </a:p>
          <a:p>
            <a:endParaRPr lang="en-US" altLang="en-US"/>
          </a:p>
          <a:p>
            <a:pPr>
              <a:buFontTx/>
              <a:buChar char="•"/>
            </a:pPr>
            <a:r>
              <a:rPr lang="en-US" altLang="en-US" sz="1400" b="1"/>
              <a:t>The baseball diamond is used to represent the growth and progress as it relates to the Christian Life and Service Seminars.</a:t>
            </a:r>
          </a:p>
          <a:p>
            <a:endParaRPr lang="en-US" altLang="en-US" sz="1400" b="1"/>
          </a:p>
          <a:p>
            <a:pPr>
              <a:buFontTx/>
              <a:buChar char="•"/>
            </a:pPr>
            <a:r>
              <a:rPr lang="en-US" altLang="en-US" sz="1400" b="1"/>
              <a:t>Today’s Agenda/Housekeeping</a:t>
            </a:r>
          </a:p>
        </p:txBody>
      </p:sp>
    </p:spTree>
    <p:extLst>
      <p:ext uri="{BB962C8B-B14F-4D97-AF65-F5344CB8AC3E}">
        <p14:creationId xmlns:p14="http://schemas.microsoft.com/office/powerpoint/2010/main" val="21867017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38150" y="709613"/>
            <a:ext cx="6235700" cy="3508375"/>
          </a:xfrm>
          <a:ln cap="flat"/>
        </p:spPr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  <a:p>
            <a:endParaRPr lang="en-US" altLang="en-US"/>
          </a:p>
          <a:p>
            <a:endParaRPr lang="en-US" altLang="en-US"/>
          </a:p>
          <a:p>
            <a:pPr>
              <a:buFontTx/>
              <a:buChar char="•"/>
            </a:pPr>
            <a:r>
              <a:rPr lang="en-US" altLang="en-US" sz="1400" b="1"/>
              <a:t>The baseball diamond is used to represent the growth and progress as it relates to the Christian Life and Service Seminars.</a:t>
            </a:r>
          </a:p>
          <a:p>
            <a:endParaRPr lang="en-US" altLang="en-US" sz="1400" b="1"/>
          </a:p>
          <a:p>
            <a:pPr>
              <a:buFontTx/>
              <a:buChar char="•"/>
            </a:pPr>
            <a:r>
              <a:rPr lang="en-US" altLang="en-US" sz="1400" b="1"/>
              <a:t>Today’s Agenda/Housekeeping</a:t>
            </a:r>
          </a:p>
        </p:txBody>
      </p:sp>
    </p:spTree>
    <p:extLst>
      <p:ext uri="{BB962C8B-B14F-4D97-AF65-F5344CB8AC3E}">
        <p14:creationId xmlns:p14="http://schemas.microsoft.com/office/powerpoint/2010/main" val="417350007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38150" y="709613"/>
            <a:ext cx="6235700" cy="3508375"/>
          </a:xfrm>
          <a:ln cap="flat"/>
        </p:spPr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  <a:p>
            <a:endParaRPr lang="en-US" altLang="en-US"/>
          </a:p>
          <a:p>
            <a:endParaRPr lang="en-US" altLang="en-US"/>
          </a:p>
          <a:p>
            <a:pPr>
              <a:buFontTx/>
              <a:buChar char="•"/>
            </a:pPr>
            <a:r>
              <a:rPr lang="en-US" altLang="en-US" sz="1400" b="1"/>
              <a:t>The baseball diamond is used to represent the growth and progress as it relates to the Christian Life and Service Seminars.</a:t>
            </a:r>
          </a:p>
          <a:p>
            <a:endParaRPr lang="en-US" altLang="en-US" sz="1400" b="1"/>
          </a:p>
          <a:p>
            <a:pPr>
              <a:buFontTx/>
              <a:buChar char="•"/>
            </a:pPr>
            <a:r>
              <a:rPr lang="en-US" altLang="en-US" sz="1400" b="1"/>
              <a:t>Today’s Agenda/Housekeeping</a:t>
            </a:r>
          </a:p>
        </p:txBody>
      </p:sp>
    </p:spTree>
    <p:extLst>
      <p:ext uri="{BB962C8B-B14F-4D97-AF65-F5344CB8AC3E}">
        <p14:creationId xmlns:p14="http://schemas.microsoft.com/office/powerpoint/2010/main" val="84921731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38150" y="709613"/>
            <a:ext cx="6235700" cy="3508375"/>
          </a:xfrm>
          <a:ln cap="flat"/>
        </p:spPr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  <a:p>
            <a:endParaRPr lang="en-US" altLang="en-US"/>
          </a:p>
          <a:p>
            <a:endParaRPr lang="en-US" altLang="en-US"/>
          </a:p>
          <a:p>
            <a:pPr>
              <a:buFontTx/>
              <a:buChar char="•"/>
            </a:pPr>
            <a:r>
              <a:rPr lang="en-US" altLang="en-US" sz="1400" b="1"/>
              <a:t>The baseball diamond is used to represent the growth and progress as it relates to the Christian Life and Service Seminars.</a:t>
            </a:r>
          </a:p>
          <a:p>
            <a:endParaRPr lang="en-US" altLang="en-US" sz="1400" b="1"/>
          </a:p>
          <a:p>
            <a:pPr>
              <a:buFontTx/>
              <a:buChar char="•"/>
            </a:pPr>
            <a:r>
              <a:rPr lang="en-US" altLang="en-US" sz="1400" b="1"/>
              <a:t>Today’s Agenda/Housekeeping</a:t>
            </a:r>
          </a:p>
        </p:txBody>
      </p:sp>
    </p:spTree>
    <p:extLst>
      <p:ext uri="{BB962C8B-B14F-4D97-AF65-F5344CB8AC3E}">
        <p14:creationId xmlns:p14="http://schemas.microsoft.com/office/powerpoint/2010/main" val="222442745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38150" y="709613"/>
            <a:ext cx="6235700" cy="3508375"/>
          </a:xfrm>
          <a:ln cap="flat"/>
        </p:spPr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  <a:p>
            <a:endParaRPr lang="en-US" altLang="en-US"/>
          </a:p>
          <a:p>
            <a:endParaRPr lang="en-US" altLang="en-US"/>
          </a:p>
          <a:p>
            <a:pPr>
              <a:buFontTx/>
              <a:buChar char="•"/>
            </a:pPr>
            <a:r>
              <a:rPr lang="en-US" altLang="en-US" sz="1400" b="1"/>
              <a:t>The baseball diamond is used to represent the growth and progress as it relates to the Christian Life and Service Seminars.</a:t>
            </a:r>
          </a:p>
          <a:p>
            <a:endParaRPr lang="en-US" altLang="en-US" sz="1400" b="1"/>
          </a:p>
          <a:p>
            <a:pPr>
              <a:buFontTx/>
              <a:buChar char="•"/>
            </a:pPr>
            <a:r>
              <a:rPr lang="en-US" altLang="en-US" sz="1400" b="1"/>
              <a:t>Today’s Agenda/Housekeeping</a:t>
            </a:r>
          </a:p>
        </p:txBody>
      </p:sp>
    </p:spTree>
    <p:extLst>
      <p:ext uri="{BB962C8B-B14F-4D97-AF65-F5344CB8AC3E}">
        <p14:creationId xmlns:p14="http://schemas.microsoft.com/office/powerpoint/2010/main" val="2987001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38150" y="709613"/>
            <a:ext cx="6235700" cy="3508375"/>
          </a:xfrm>
          <a:ln cap="flat"/>
        </p:spPr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  <a:p>
            <a:endParaRPr lang="en-US" altLang="en-US"/>
          </a:p>
          <a:p>
            <a:endParaRPr lang="en-US" altLang="en-US"/>
          </a:p>
          <a:p>
            <a:pPr>
              <a:buFontTx/>
              <a:buChar char="•"/>
            </a:pPr>
            <a:r>
              <a:rPr lang="en-US" altLang="en-US" sz="1400" b="1"/>
              <a:t>The baseball diamond is used to represent the growth and progress as it relates to the Christian Life and Service Seminars.</a:t>
            </a:r>
          </a:p>
          <a:p>
            <a:endParaRPr lang="en-US" altLang="en-US" sz="1400" b="1"/>
          </a:p>
          <a:p>
            <a:pPr>
              <a:buFontTx/>
              <a:buChar char="•"/>
            </a:pPr>
            <a:r>
              <a:rPr lang="en-US" altLang="en-US" sz="1400" b="1"/>
              <a:t>Today’s Agenda/Housekeeping</a:t>
            </a:r>
          </a:p>
        </p:txBody>
      </p:sp>
    </p:spTree>
    <p:extLst>
      <p:ext uri="{BB962C8B-B14F-4D97-AF65-F5344CB8AC3E}">
        <p14:creationId xmlns:p14="http://schemas.microsoft.com/office/powerpoint/2010/main" val="9560225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95269" y="1122363"/>
            <a:ext cx="9001462" cy="2387600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95269" y="3602038"/>
            <a:ext cx="9001462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36E7A79-B255-4557-B88B-10C88EF7D51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3540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163E022-C3C5-479F-B9B3-F5B37C7ACD4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42050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9244" y="657226"/>
            <a:ext cx="9733512" cy="2852737"/>
          </a:xfrm>
        </p:spPr>
        <p:txBody>
          <a:bodyPr anchor="b">
            <a:normAutofit/>
          </a:bodyPr>
          <a:lstStyle>
            <a:lvl1pPr>
              <a:defRPr sz="3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29244" y="3602038"/>
            <a:ext cx="9733512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053175-9E8B-4908-A95A-3791F4C0C31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61362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2088319"/>
            <a:ext cx="5106004" cy="370288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3403" y="2088319"/>
            <a:ext cx="5094154" cy="370288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FA7B0F1-8761-47A1-BD9C-189064AF1A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35493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804" y="2088320"/>
            <a:ext cx="4879199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3795" y="2912232"/>
            <a:ext cx="5107208" cy="287896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2003" y="2088320"/>
            <a:ext cx="4865554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912232"/>
            <a:ext cx="5095357" cy="287896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28F2D80-99B8-42FF-8D95-67B2D5E01E3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50780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E2E8869-E9D6-4F9A-BCA9-758C5B13937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71103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354118A-B675-455C-AE08-C00DA0C42FC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82342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8" y="609600"/>
            <a:ext cx="3932237" cy="2362200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78064" y="609600"/>
            <a:ext cx="6189492" cy="5181600"/>
          </a:xfrm>
        </p:spPr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7228" y="2971800"/>
            <a:ext cx="3932237" cy="2819399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DC1A78E-9F2C-4C96-992E-B13FD75E569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95009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7" y="609600"/>
            <a:ext cx="5929773" cy="2362200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4" y="758881"/>
            <a:ext cx="3255356" cy="4883038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971800"/>
            <a:ext cx="5934950" cy="28194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4B1B4A4-CFD4-494E-B45E-30280426BF8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67495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289372"/>
            <a:ext cx="10367564" cy="819355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3806" y="621321"/>
            <a:ext cx="10367564" cy="3379735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65998" cy="68247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475FBF-EB38-4C72-B136-732C35DDA2C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2616060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3424859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4204820"/>
            <a:ext cx="10353761" cy="159218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475FBF-EB38-4C72-B136-732C35DDA2C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820144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426812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04821"/>
            <a:ext cx="10353762" cy="158638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475FBF-EB38-4C72-B136-732C35DDA2C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836612" y="73524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57956" y="297209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825249897"/>
      </p:ext>
    </p:extLst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2126942"/>
            <a:ext cx="10355327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650556"/>
            <a:ext cx="10353763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475FBF-EB38-4C72-B136-732C35DDA2C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5665836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2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4" y="2088319"/>
            <a:ext cx="3298956" cy="823305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4" y="2911624"/>
            <a:ext cx="3298956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4878" y="2088320"/>
            <a:ext cx="3298558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4878" y="2911624"/>
            <a:ext cx="329982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088320"/>
            <a:ext cx="3291211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6346" y="2911624"/>
            <a:ext cx="329121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475FBF-EB38-4C72-B136-732C35DDA2C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2577820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4195899"/>
            <a:ext cx="3298955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92020" y="2298987"/>
            <a:ext cx="2940050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772161"/>
            <a:ext cx="3298955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01" y="4195899"/>
            <a:ext cx="3298983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98987"/>
            <a:ext cx="2930525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72160"/>
            <a:ext cx="3300336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423" y="4195899"/>
            <a:ext cx="3289900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52803" y="2298987"/>
            <a:ext cx="2932113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298" y="4772161"/>
            <a:ext cx="3294258" cy="1019037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475FBF-EB38-4C72-B136-732C35DDA2C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9391791"/>
      </p:ext>
    </p:extLst>
  </p:cSld>
  <p:clrMapOvr>
    <a:masterClrMapping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95F0541-9276-4DF9-AB6A-44F44611E03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264958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599"/>
            <a:ext cx="254265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4" y="609599"/>
            <a:ext cx="7658705" cy="5181601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CA490AD-8348-4531-9D9D-6EDEC31C1C0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41441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2096064"/>
            <a:ext cx="10353762" cy="3695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4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22475FBF-EB38-4C72-B136-732C35DDA2C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95014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142" r:id="rId1"/>
    <p:sldLayoutId id="2147484143" r:id="rId2"/>
    <p:sldLayoutId id="2147484144" r:id="rId3"/>
    <p:sldLayoutId id="2147484145" r:id="rId4"/>
    <p:sldLayoutId id="2147484146" r:id="rId5"/>
    <p:sldLayoutId id="2147484147" r:id="rId6"/>
    <p:sldLayoutId id="2147484148" r:id="rId7"/>
    <p:sldLayoutId id="2147484149" r:id="rId8"/>
    <p:sldLayoutId id="2147484150" r:id="rId9"/>
    <p:sldLayoutId id="2147484151" r:id="rId10"/>
    <p:sldLayoutId id="2147484152" r:id="rId11"/>
    <p:sldLayoutId id="2147484153" r:id="rId12"/>
    <p:sldLayoutId id="2147484154" r:id="rId13"/>
    <p:sldLayoutId id="2147484155" r:id="rId14"/>
    <p:sldLayoutId id="2147484156" r:id="rId15"/>
    <p:sldLayoutId id="2147484157" r:id="rId16"/>
    <p:sldLayoutId id="2147484158" r:id="rId17"/>
  </p:sldLayoutIdLst>
  <p:hf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400" b="1" i="0" kern="1200" cap="all">
          <a:solidFill>
            <a:schemeClr val="tx1"/>
          </a:solidFill>
          <a:effectLst>
            <a:outerShdw blurRad="50800" dist="63500" dir="2700000" algn="tl" rotWithShape="0">
              <a:srgbClr val="000000">
                <a:alpha val="48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aniel praying lions den">
            <a:extLst>
              <a:ext uri="{FF2B5EF4-FFF2-40B4-BE49-F238E27FC236}">
                <a16:creationId xmlns:a16="http://schemas.microsoft.com/office/drawing/2014/main" id="{0F8516F3-6AED-4758-6AA5-7CCC11131A3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7885" r="26115" b="-1"/>
          <a:stretch>
            <a:fillRect/>
          </a:stretch>
        </p:blipFill>
        <p:spPr>
          <a:xfrm>
            <a:off x="3793813" y="744344"/>
            <a:ext cx="4627646" cy="4627648"/>
          </a:xfrm>
          <a:custGeom>
            <a:avLst/>
            <a:gdLst/>
            <a:ahLst/>
            <a:cxnLst/>
            <a:rect l="l" t="t" r="r" b="b"/>
            <a:pathLst>
              <a:path w="4627646" h="4627648">
                <a:moveTo>
                  <a:pt x="2313823" y="0"/>
                </a:moveTo>
                <a:cubicBezTo>
                  <a:pt x="3591712" y="0"/>
                  <a:pt x="4627646" y="1035934"/>
                  <a:pt x="4627646" y="2313824"/>
                </a:cubicBezTo>
                <a:cubicBezTo>
                  <a:pt x="4627646" y="3591714"/>
                  <a:pt x="3591712" y="4627648"/>
                  <a:pt x="2313823" y="4627648"/>
                </a:cubicBezTo>
                <a:cubicBezTo>
                  <a:pt x="1035934" y="4627648"/>
                  <a:pt x="0" y="3591714"/>
                  <a:pt x="0" y="2313824"/>
                </a:cubicBezTo>
                <a:cubicBezTo>
                  <a:pt x="0" y="1035934"/>
                  <a:pt x="1035934" y="0"/>
                  <a:pt x="2313823" y="0"/>
                </a:cubicBezTo>
                <a:close/>
              </a:path>
            </a:pathLst>
          </a:custGeom>
        </p:spPr>
      </p:pic>
      <p:pic>
        <p:nvPicPr>
          <p:cNvPr id="15" name="Picture 14" descr="The Fiery Furnace! - The Boldest Friends In The Bible (Biblical Stories  Explained)">
            <a:extLst>
              <a:ext uri="{FF2B5EF4-FFF2-40B4-BE49-F238E27FC236}">
                <a16:creationId xmlns:a16="http://schemas.microsoft.com/office/drawing/2014/main" id="{F54CB419-2DD1-4CDF-7C2D-E8450382B5F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4487" r="25726" b="2"/>
          <a:stretch>
            <a:fillRect/>
          </a:stretch>
        </p:blipFill>
        <p:spPr>
          <a:xfrm>
            <a:off x="1319706" y="1757695"/>
            <a:ext cx="2590737" cy="2926956"/>
          </a:xfrm>
          <a:custGeom>
            <a:avLst/>
            <a:gdLst/>
            <a:ahLst/>
            <a:cxnLst/>
            <a:rect l="l" t="t" r="r" b="b"/>
            <a:pathLst>
              <a:path w="2590737" h="2926956">
                <a:moveTo>
                  <a:pt x="1463478" y="0"/>
                </a:moveTo>
                <a:cubicBezTo>
                  <a:pt x="1867606" y="0"/>
                  <a:pt x="2233476" y="163805"/>
                  <a:pt x="2498313" y="428643"/>
                </a:cubicBezTo>
                <a:lnTo>
                  <a:pt x="2501029" y="431631"/>
                </a:lnTo>
                <a:lnTo>
                  <a:pt x="2445696" y="582811"/>
                </a:lnTo>
                <a:cubicBezTo>
                  <a:pt x="2374039" y="813196"/>
                  <a:pt x="2335437" y="1058145"/>
                  <a:pt x="2335437" y="1312109"/>
                </a:cubicBezTo>
                <a:cubicBezTo>
                  <a:pt x="2335437" y="1650728"/>
                  <a:pt x="2404063" y="1973319"/>
                  <a:pt x="2528166" y="2266732"/>
                </a:cubicBezTo>
                <a:lnTo>
                  <a:pt x="2590737" y="2396622"/>
                </a:lnTo>
                <a:lnTo>
                  <a:pt x="2498313" y="2498313"/>
                </a:lnTo>
                <a:cubicBezTo>
                  <a:pt x="2233476" y="2763151"/>
                  <a:pt x="1867606" y="2926956"/>
                  <a:pt x="1463478" y="2926956"/>
                </a:cubicBezTo>
                <a:cubicBezTo>
                  <a:pt x="655221" y="2926956"/>
                  <a:pt x="0" y="2271735"/>
                  <a:pt x="0" y="1463478"/>
                </a:cubicBezTo>
                <a:cubicBezTo>
                  <a:pt x="0" y="655221"/>
                  <a:pt x="655221" y="0"/>
                  <a:pt x="1463478" y="0"/>
                </a:cubicBezTo>
                <a:close/>
              </a:path>
            </a:pathLst>
          </a:custGeom>
        </p:spPr>
      </p:pic>
      <p:pic>
        <p:nvPicPr>
          <p:cNvPr id="16" name="Picture 15" descr="Illustration of Daniel Interpreting the Handwriting on the Wall during the Feast of Belshazzar (Daniel) from Antique 19th Century Holy Scriptures with Stock Photo - Alamy">
            <a:extLst>
              <a:ext uri="{FF2B5EF4-FFF2-40B4-BE49-F238E27FC236}">
                <a16:creationId xmlns:a16="http://schemas.microsoft.com/office/drawing/2014/main" id="{DC0D25E6-88C4-557F-045E-5A94235A19D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5127" r="1" b="1"/>
          <a:stretch>
            <a:fillRect/>
          </a:stretch>
        </p:blipFill>
        <p:spPr>
          <a:xfrm>
            <a:off x="8297994" y="1757695"/>
            <a:ext cx="2577829" cy="2926956"/>
          </a:xfrm>
          <a:custGeom>
            <a:avLst/>
            <a:gdLst/>
            <a:ahLst/>
            <a:cxnLst/>
            <a:rect l="l" t="t" r="r" b="b"/>
            <a:pathLst>
              <a:path w="2577829" h="2926956">
                <a:moveTo>
                  <a:pt x="1114351" y="0"/>
                </a:moveTo>
                <a:cubicBezTo>
                  <a:pt x="1922608" y="0"/>
                  <a:pt x="2577829" y="655221"/>
                  <a:pt x="2577829" y="1463478"/>
                </a:cubicBezTo>
                <a:cubicBezTo>
                  <a:pt x="2577829" y="2271735"/>
                  <a:pt x="1922608" y="2926956"/>
                  <a:pt x="1114351" y="2926956"/>
                </a:cubicBezTo>
                <a:cubicBezTo>
                  <a:pt x="710223" y="2926956"/>
                  <a:pt x="344353" y="2763151"/>
                  <a:pt x="79516" y="2498313"/>
                </a:cubicBezTo>
                <a:lnTo>
                  <a:pt x="0" y="2410824"/>
                </a:lnTo>
                <a:lnTo>
                  <a:pt x="69413" y="2266732"/>
                </a:lnTo>
                <a:cubicBezTo>
                  <a:pt x="193516" y="1973319"/>
                  <a:pt x="262142" y="1650728"/>
                  <a:pt x="262142" y="1312109"/>
                </a:cubicBezTo>
                <a:cubicBezTo>
                  <a:pt x="262142" y="1058145"/>
                  <a:pt x="223540" y="813196"/>
                  <a:pt x="151883" y="582811"/>
                </a:cubicBezTo>
                <a:lnTo>
                  <a:pt x="91478" y="417771"/>
                </a:lnTo>
                <a:lnTo>
                  <a:pt x="183443" y="334187"/>
                </a:lnTo>
                <a:cubicBezTo>
                  <a:pt x="436418" y="125413"/>
                  <a:pt x="760739" y="0"/>
                  <a:pt x="1114351" y="0"/>
                </a:cubicBezTo>
                <a:close/>
              </a:path>
            </a:pathLst>
          </a:custGeom>
        </p:spPr>
      </p:pic>
      <p:sp>
        <p:nvSpPr>
          <p:cNvPr id="24" name="Rectangle 2">
            <a:extLst>
              <a:ext uri="{FF2B5EF4-FFF2-40B4-BE49-F238E27FC236}">
                <a16:creationId xmlns:a16="http://schemas.microsoft.com/office/drawing/2014/main" id="{4821FCC2-591A-1956-4773-D117AA6FC5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9351" y="4805198"/>
            <a:ext cx="11023600" cy="14265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7866" tIns="33338" rIns="67866" bIns="33338"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 b="1" i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 b="1" i="1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 b="1" i="1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 b="1" i="1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 b="1" i="1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000" b="1" i="1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000" b="1" i="1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000" b="1" i="1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000" b="1" i="1">
                <a:solidFill>
                  <a:schemeClr val="tx2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z="5400" i="0" kern="0" dirty="0">
              <a:solidFill>
                <a:schemeClr val="tx1"/>
              </a:solidFill>
              <a:latin typeface="+mn-lt"/>
            </a:endParaRPr>
          </a:p>
          <a:p>
            <a:pPr algn="ctr" eaLnBrk="1" hangingPunct="1">
              <a:defRPr/>
            </a:pPr>
            <a:r>
              <a:rPr lang="en-US" altLang="en-US" sz="5400" i="0" kern="0" dirty="0">
                <a:solidFill>
                  <a:schemeClr val="tx1"/>
                </a:solidFill>
                <a:latin typeface="+mn-lt"/>
              </a:rPr>
              <a:t>Daniel – The Prophet</a:t>
            </a:r>
          </a:p>
        </p:txBody>
      </p:sp>
    </p:spTree>
    <p:extLst>
      <p:ext uri="{BB962C8B-B14F-4D97-AF65-F5344CB8AC3E}">
        <p14:creationId xmlns:p14="http://schemas.microsoft.com/office/powerpoint/2010/main" val="29147998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Rectangle 2"/>
          <p:cNvSpPr>
            <a:spLocks noChangeArrowheads="1"/>
          </p:cNvSpPr>
          <p:nvPr/>
        </p:nvSpPr>
        <p:spPr bwMode="auto">
          <a:xfrm>
            <a:off x="3609975" y="3200400"/>
            <a:ext cx="50292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7866" tIns="33338" rIns="67866" bIns="33338" anchor="ctr"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/>
            <a:endParaRPr lang="en-US" altLang="en-US">
              <a:latin typeface="Arial" charset="0"/>
              <a:cs typeface="Arial" charset="0"/>
            </a:endParaRPr>
          </a:p>
        </p:txBody>
      </p:sp>
      <p:sp>
        <p:nvSpPr>
          <p:cNvPr id="3077" name="TextBox 1"/>
          <p:cNvSpPr txBox="1">
            <a:spLocks noChangeArrowheads="1"/>
          </p:cNvSpPr>
          <p:nvPr/>
        </p:nvSpPr>
        <p:spPr bwMode="auto">
          <a:xfrm>
            <a:off x="991507" y="458109"/>
            <a:ext cx="800735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r>
              <a:rPr lang="en-US" altLang="en-US" sz="3600" b="1" i="1">
                <a:latin typeface="+mj-lt"/>
                <a:cs typeface="Arial" charset="0"/>
              </a:rPr>
              <a:t>FBC Liberty Small Group</a:t>
            </a: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508000" y="1470212"/>
            <a:ext cx="11023600" cy="4256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7866" tIns="33338" rIns="67866" bIns="33338"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 b="1" i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 b="1" i="1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 b="1" i="1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 b="1" i="1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 b="1" i="1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000" b="1" i="1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000" b="1" i="1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000" b="1" i="1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000" b="1" i="1">
                <a:solidFill>
                  <a:schemeClr val="tx2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z="5400" i="0" kern="0" dirty="0">
              <a:solidFill>
                <a:schemeClr val="tx1"/>
              </a:solidFill>
              <a:latin typeface="+mn-lt"/>
            </a:endParaRPr>
          </a:p>
          <a:p>
            <a:pPr algn="ctr" eaLnBrk="1" hangingPunct="1">
              <a:defRPr/>
            </a:pPr>
            <a:r>
              <a:rPr lang="en-US" altLang="en-US" sz="5400" i="0" kern="0" dirty="0">
                <a:solidFill>
                  <a:schemeClr val="tx1"/>
                </a:solidFill>
                <a:latin typeface="+mn-lt"/>
              </a:rPr>
              <a:t>Daniel – The Most Interesting Book of the Bible</a:t>
            </a:r>
          </a:p>
          <a:p>
            <a:pPr algn="ctr" eaLnBrk="1" hangingPunct="1">
              <a:defRPr/>
            </a:pPr>
            <a:endParaRPr lang="en-US" altLang="en-US" sz="5400" i="0" kern="0" dirty="0">
              <a:solidFill>
                <a:schemeClr val="tx1"/>
              </a:solidFill>
              <a:latin typeface="+mn-lt"/>
            </a:endParaRPr>
          </a:p>
          <a:p>
            <a:pPr algn="ctr" eaLnBrk="1" hangingPunct="1">
              <a:defRPr/>
            </a:pPr>
            <a:r>
              <a:rPr lang="en-US" altLang="en-US" i="0" kern="0" dirty="0">
                <a:solidFill>
                  <a:schemeClr val="tx1"/>
                </a:solidFill>
                <a:latin typeface="+mn-lt"/>
              </a:rPr>
              <a:t>Chapter 4</a:t>
            </a:r>
          </a:p>
          <a:p>
            <a:pPr algn="ctr" eaLnBrk="1" hangingPunct="1">
              <a:defRPr/>
            </a:pPr>
            <a:r>
              <a:rPr lang="en-US" altLang="en-US" i="0" kern="0" dirty="0">
                <a:solidFill>
                  <a:schemeClr val="tx1"/>
                </a:solidFill>
                <a:latin typeface="+mn-lt"/>
              </a:rPr>
              <a:t>Session #7    November 8, 2026</a:t>
            </a:r>
          </a:p>
          <a:p>
            <a:pPr algn="ctr" eaLnBrk="1" hangingPunct="1">
              <a:defRPr/>
            </a:pPr>
            <a:r>
              <a:rPr lang="en-US" altLang="en-US" i="0" kern="0" dirty="0">
                <a:solidFill>
                  <a:schemeClr val="tx1"/>
                </a:solidFill>
                <a:latin typeface="+mn-lt"/>
              </a:rPr>
              <a:t> </a:t>
            </a:r>
            <a:endParaRPr lang="en-US" altLang="en-US" sz="3075" kern="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Number Placeholder 5"/>
          <p:cNvSpPr txBox="1">
            <a:spLocks noGrp="1"/>
          </p:cNvSpPr>
          <p:nvPr/>
        </p:nvSpPr>
        <p:spPr bwMode="auto">
          <a:xfrm>
            <a:off x="8077200" y="6245225"/>
            <a:ext cx="19812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r" eaLnBrk="1" hangingPunct="1"/>
            <a:fld id="{94BDC030-AB98-4DBC-AE03-5874ED648E10}" type="slidenum">
              <a:rPr lang="en-US" altLang="en-US" sz="1200"/>
              <a:pPr algn="r" eaLnBrk="1" hangingPunct="1"/>
              <a:t>3</a:t>
            </a:fld>
            <a:endParaRPr lang="en-US" altLang="en-US" sz="1200"/>
          </a:p>
        </p:txBody>
      </p:sp>
      <p:sp>
        <p:nvSpPr>
          <p:cNvPr id="5123" name="Rectangle 2"/>
          <p:cNvSpPr>
            <a:spLocks noChangeArrowheads="1"/>
          </p:cNvSpPr>
          <p:nvPr/>
        </p:nvSpPr>
        <p:spPr bwMode="auto">
          <a:xfrm>
            <a:off x="4633913" y="211455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5124" name="Rectangle 3"/>
          <p:cNvSpPr>
            <a:spLocks noChangeArrowheads="1"/>
          </p:cNvSpPr>
          <p:nvPr/>
        </p:nvSpPr>
        <p:spPr bwMode="auto">
          <a:xfrm>
            <a:off x="4633913" y="211455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5125" name="Rectangle 4"/>
          <p:cNvSpPr>
            <a:spLocks noChangeArrowheads="1"/>
          </p:cNvSpPr>
          <p:nvPr/>
        </p:nvSpPr>
        <p:spPr bwMode="auto">
          <a:xfrm>
            <a:off x="1524000" y="-9286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5128" name="Rectangle 18"/>
          <p:cNvSpPr>
            <a:spLocks noChangeArrowheads="1"/>
          </p:cNvSpPr>
          <p:nvPr/>
        </p:nvSpPr>
        <p:spPr bwMode="auto">
          <a:xfrm>
            <a:off x="1524000" y="0"/>
            <a:ext cx="1841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endParaRPr lang="en-US" altLang="en-US">
              <a:latin typeface="Arial" charset="0"/>
            </a:endParaRPr>
          </a:p>
          <a:p>
            <a:endParaRPr lang="en-US" altLang="en-US">
              <a:latin typeface="Arial" charset="0"/>
            </a:endParaRPr>
          </a:p>
        </p:txBody>
      </p:sp>
      <p:sp>
        <p:nvSpPr>
          <p:cNvPr id="5129" name="Rectangle 19"/>
          <p:cNvSpPr>
            <a:spLocks noChangeArrowheads="1"/>
          </p:cNvSpPr>
          <p:nvPr/>
        </p:nvSpPr>
        <p:spPr bwMode="auto">
          <a:xfrm>
            <a:off x="1524000" y="0"/>
            <a:ext cx="1841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endParaRPr lang="en-US" altLang="en-US">
              <a:latin typeface="Arial" charset="0"/>
            </a:endParaRPr>
          </a:p>
          <a:p>
            <a:endParaRPr lang="en-US" altLang="en-US">
              <a:latin typeface="Arial" charset="0"/>
            </a:endParaRPr>
          </a:p>
        </p:txBody>
      </p:sp>
      <p:sp>
        <p:nvSpPr>
          <p:cNvPr id="5130" name="Rectangle 20"/>
          <p:cNvSpPr>
            <a:spLocks noChangeArrowheads="1"/>
          </p:cNvSpPr>
          <p:nvPr/>
        </p:nvSpPr>
        <p:spPr bwMode="auto">
          <a:xfrm>
            <a:off x="1524000" y="0"/>
            <a:ext cx="1841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endParaRPr lang="en-US" altLang="en-US">
              <a:latin typeface="Arial" charset="0"/>
            </a:endParaRPr>
          </a:p>
          <a:p>
            <a:endParaRPr lang="en-US" altLang="en-US">
              <a:latin typeface="Arial" charset="0"/>
            </a:endParaRPr>
          </a:p>
        </p:txBody>
      </p:sp>
      <p:sp>
        <p:nvSpPr>
          <p:cNvPr id="5131" name="Rectangle 21"/>
          <p:cNvSpPr>
            <a:spLocks noChangeArrowheads="1"/>
          </p:cNvSpPr>
          <p:nvPr/>
        </p:nvSpPr>
        <p:spPr bwMode="auto">
          <a:xfrm>
            <a:off x="1524000" y="0"/>
            <a:ext cx="1841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endParaRPr lang="en-US" altLang="en-US">
              <a:latin typeface="Arial" charset="0"/>
            </a:endParaRPr>
          </a:p>
          <a:p>
            <a:endParaRPr lang="en-US" altLang="en-US">
              <a:latin typeface="Arial" charset="0"/>
            </a:endParaRPr>
          </a:p>
        </p:txBody>
      </p:sp>
      <p:sp>
        <p:nvSpPr>
          <p:cNvPr id="5132" name="Rectangle 22"/>
          <p:cNvSpPr>
            <a:spLocks noChangeArrowheads="1"/>
          </p:cNvSpPr>
          <p:nvPr/>
        </p:nvSpPr>
        <p:spPr bwMode="auto">
          <a:xfrm>
            <a:off x="6003925" y="3108325"/>
            <a:ext cx="1841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endParaRPr lang="en-US" altLang="en-US">
              <a:latin typeface="Arial" charset="0"/>
            </a:endParaRPr>
          </a:p>
          <a:p>
            <a:endParaRPr lang="en-US" altLang="en-US">
              <a:latin typeface="Arial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A565DA8-F7A4-707E-4745-FEBB37003148}"/>
              </a:ext>
            </a:extLst>
          </p:cNvPr>
          <p:cNvSpPr txBox="1"/>
          <p:nvPr/>
        </p:nvSpPr>
        <p:spPr>
          <a:xfrm>
            <a:off x="2828985" y="2400439"/>
            <a:ext cx="906779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/>
            <a:r>
              <a:rPr lang="en-US" sz="4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Fbcliberty.org example</a:t>
            </a:r>
          </a:p>
        </p:txBody>
      </p:sp>
    </p:spTree>
    <p:extLst>
      <p:ext uri="{BB962C8B-B14F-4D97-AF65-F5344CB8AC3E}">
        <p14:creationId xmlns:p14="http://schemas.microsoft.com/office/powerpoint/2010/main" val="3827523937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Number Placeholder 5"/>
          <p:cNvSpPr txBox="1">
            <a:spLocks noGrp="1"/>
          </p:cNvSpPr>
          <p:nvPr/>
        </p:nvSpPr>
        <p:spPr bwMode="auto">
          <a:xfrm>
            <a:off x="8077200" y="6245225"/>
            <a:ext cx="19812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r" eaLnBrk="1" hangingPunct="1"/>
            <a:fld id="{94BDC030-AB98-4DBC-AE03-5874ED648E10}" type="slidenum">
              <a:rPr lang="en-US" altLang="en-US" sz="1200"/>
              <a:pPr algn="r" eaLnBrk="1" hangingPunct="1"/>
              <a:t>4</a:t>
            </a:fld>
            <a:endParaRPr lang="en-US" altLang="en-US" sz="1200"/>
          </a:p>
        </p:txBody>
      </p:sp>
      <p:sp>
        <p:nvSpPr>
          <p:cNvPr id="5123" name="Rectangle 2"/>
          <p:cNvSpPr>
            <a:spLocks noChangeArrowheads="1"/>
          </p:cNvSpPr>
          <p:nvPr/>
        </p:nvSpPr>
        <p:spPr bwMode="auto">
          <a:xfrm>
            <a:off x="4633913" y="211455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5125" name="Rectangle 4"/>
          <p:cNvSpPr>
            <a:spLocks noChangeArrowheads="1"/>
          </p:cNvSpPr>
          <p:nvPr/>
        </p:nvSpPr>
        <p:spPr bwMode="auto">
          <a:xfrm>
            <a:off x="1524000" y="-9286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5128" name="Rectangle 18"/>
          <p:cNvSpPr>
            <a:spLocks noChangeArrowheads="1"/>
          </p:cNvSpPr>
          <p:nvPr/>
        </p:nvSpPr>
        <p:spPr bwMode="auto">
          <a:xfrm>
            <a:off x="1524000" y="0"/>
            <a:ext cx="1841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endParaRPr lang="en-US" altLang="en-US">
              <a:latin typeface="Arial" charset="0"/>
            </a:endParaRPr>
          </a:p>
          <a:p>
            <a:endParaRPr lang="en-US" altLang="en-US">
              <a:latin typeface="Arial" charset="0"/>
            </a:endParaRPr>
          </a:p>
        </p:txBody>
      </p:sp>
      <p:sp>
        <p:nvSpPr>
          <p:cNvPr id="5129" name="Rectangle 19"/>
          <p:cNvSpPr>
            <a:spLocks noChangeArrowheads="1"/>
          </p:cNvSpPr>
          <p:nvPr/>
        </p:nvSpPr>
        <p:spPr bwMode="auto">
          <a:xfrm>
            <a:off x="1524000" y="0"/>
            <a:ext cx="1841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endParaRPr lang="en-US" altLang="en-US">
              <a:latin typeface="Arial" charset="0"/>
            </a:endParaRPr>
          </a:p>
          <a:p>
            <a:endParaRPr lang="en-US" altLang="en-US">
              <a:latin typeface="Arial" charset="0"/>
            </a:endParaRPr>
          </a:p>
        </p:txBody>
      </p:sp>
      <p:sp>
        <p:nvSpPr>
          <p:cNvPr id="5130" name="Rectangle 20"/>
          <p:cNvSpPr>
            <a:spLocks noChangeArrowheads="1"/>
          </p:cNvSpPr>
          <p:nvPr/>
        </p:nvSpPr>
        <p:spPr bwMode="auto">
          <a:xfrm>
            <a:off x="1524000" y="0"/>
            <a:ext cx="1841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endParaRPr lang="en-US" altLang="en-US">
              <a:latin typeface="Arial" charset="0"/>
            </a:endParaRPr>
          </a:p>
          <a:p>
            <a:endParaRPr lang="en-US" altLang="en-US">
              <a:latin typeface="Arial" charset="0"/>
            </a:endParaRPr>
          </a:p>
        </p:txBody>
      </p:sp>
      <p:sp>
        <p:nvSpPr>
          <p:cNvPr id="5131" name="Rectangle 21"/>
          <p:cNvSpPr>
            <a:spLocks noChangeArrowheads="1"/>
          </p:cNvSpPr>
          <p:nvPr/>
        </p:nvSpPr>
        <p:spPr bwMode="auto">
          <a:xfrm>
            <a:off x="1524000" y="0"/>
            <a:ext cx="1841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endParaRPr lang="en-US" altLang="en-US">
              <a:latin typeface="Arial" charset="0"/>
            </a:endParaRPr>
          </a:p>
          <a:p>
            <a:endParaRPr lang="en-US" altLang="en-US">
              <a:latin typeface="Arial" charset="0"/>
            </a:endParaRPr>
          </a:p>
        </p:txBody>
      </p:sp>
      <p:sp>
        <p:nvSpPr>
          <p:cNvPr id="5132" name="Rectangle 22"/>
          <p:cNvSpPr>
            <a:spLocks noChangeArrowheads="1"/>
          </p:cNvSpPr>
          <p:nvPr/>
        </p:nvSpPr>
        <p:spPr bwMode="auto">
          <a:xfrm>
            <a:off x="6003925" y="3108325"/>
            <a:ext cx="1841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endParaRPr lang="en-US" altLang="en-US">
              <a:latin typeface="Arial" charset="0"/>
            </a:endParaRPr>
          </a:p>
          <a:p>
            <a:endParaRPr lang="en-US" altLang="en-US">
              <a:latin typeface="Arial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40550F2-C6AE-AFEE-6CAE-1B1D95C997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5889674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Number Placeholder 5"/>
          <p:cNvSpPr txBox="1">
            <a:spLocks noGrp="1"/>
          </p:cNvSpPr>
          <p:nvPr/>
        </p:nvSpPr>
        <p:spPr bwMode="auto">
          <a:xfrm>
            <a:off x="8077200" y="6245225"/>
            <a:ext cx="19812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r" eaLnBrk="1" hangingPunct="1"/>
            <a:fld id="{94BDC030-AB98-4DBC-AE03-5874ED648E10}" type="slidenum">
              <a:rPr lang="en-US" altLang="en-US" sz="1200"/>
              <a:pPr algn="r" eaLnBrk="1" hangingPunct="1"/>
              <a:t>5</a:t>
            </a:fld>
            <a:endParaRPr lang="en-US" altLang="en-US" sz="1200"/>
          </a:p>
        </p:txBody>
      </p:sp>
      <p:sp>
        <p:nvSpPr>
          <p:cNvPr id="5123" name="Rectangle 2"/>
          <p:cNvSpPr>
            <a:spLocks noChangeArrowheads="1"/>
          </p:cNvSpPr>
          <p:nvPr/>
        </p:nvSpPr>
        <p:spPr bwMode="auto">
          <a:xfrm>
            <a:off x="4633913" y="211455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5124" name="Rectangle 3"/>
          <p:cNvSpPr>
            <a:spLocks noChangeArrowheads="1"/>
          </p:cNvSpPr>
          <p:nvPr/>
        </p:nvSpPr>
        <p:spPr bwMode="auto">
          <a:xfrm>
            <a:off x="4633913" y="211455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5125" name="Rectangle 4"/>
          <p:cNvSpPr>
            <a:spLocks noChangeArrowheads="1"/>
          </p:cNvSpPr>
          <p:nvPr/>
        </p:nvSpPr>
        <p:spPr bwMode="auto">
          <a:xfrm>
            <a:off x="1524000" y="-9286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5128" name="Rectangle 18"/>
          <p:cNvSpPr>
            <a:spLocks noChangeArrowheads="1"/>
          </p:cNvSpPr>
          <p:nvPr/>
        </p:nvSpPr>
        <p:spPr bwMode="auto">
          <a:xfrm>
            <a:off x="1524000" y="0"/>
            <a:ext cx="1841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endParaRPr lang="en-US" altLang="en-US">
              <a:latin typeface="Arial" charset="0"/>
            </a:endParaRPr>
          </a:p>
          <a:p>
            <a:endParaRPr lang="en-US" altLang="en-US">
              <a:latin typeface="Arial" charset="0"/>
            </a:endParaRPr>
          </a:p>
        </p:txBody>
      </p:sp>
      <p:sp>
        <p:nvSpPr>
          <p:cNvPr id="5129" name="Rectangle 19"/>
          <p:cNvSpPr>
            <a:spLocks noChangeArrowheads="1"/>
          </p:cNvSpPr>
          <p:nvPr/>
        </p:nvSpPr>
        <p:spPr bwMode="auto">
          <a:xfrm>
            <a:off x="1524000" y="0"/>
            <a:ext cx="1841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endParaRPr lang="en-US" altLang="en-US">
              <a:latin typeface="Arial" charset="0"/>
            </a:endParaRPr>
          </a:p>
          <a:p>
            <a:endParaRPr lang="en-US" altLang="en-US">
              <a:latin typeface="Arial" charset="0"/>
            </a:endParaRPr>
          </a:p>
        </p:txBody>
      </p:sp>
      <p:sp>
        <p:nvSpPr>
          <p:cNvPr id="5130" name="Rectangle 20"/>
          <p:cNvSpPr>
            <a:spLocks noChangeArrowheads="1"/>
          </p:cNvSpPr>
          <p:nvPr/>
        </p:nvSpPr>
        <p:spPr bwMode="auto">
          <a:xfrm>
            <a:off x="1524000" y="0"/>
            <a:ext cx="1841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endParaRPr lang="en-US" altLang="en-US">
              <a:latin typeface="Arial" charset="0"/>
            </a:endParaRPr>
          </a:p>
          <a:p>
            <a:endParaRPr lang="en-US" altLang="en-US">
              <a:latin typeface="Arial" charset="0"/>
            </a:endParaRPr>
          </a:p>
        </p:txBody>
      </p:sp>
      <p:sp>
        <p:nvSpPr>
          <p:cNvPr id="5131" name="Rectangle 21"/>
          <p:cNvSpPr>
            <a:spLocks noChangeArrowheads="1"/>
          </p:cNvSpPr>
          <p:nvPr/>
        </p:nvSpPr>
        <p:spPr bwMode="auto">
          <a:xfrm>
            <a:off x="1524000" y="0"/>
            <a:ext cx="1841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endParaRPr lang="en-US" altLang="en-US">
              <a:latin typeface="Arial" charset="0"/>
            </a:endParaRPr>
          </a:p>
          <a:p>
            <a:endParaRPr lang="en-US" altLang="en-US">
              <a:latin typeface="Arial" charset="0"/>
            </a:endParaRPr>
          </a:p>
        </p:txBody>
      </p:sp>
      <p:sp>
        <p:nvSpPr>
          <p:cNvPr id="5132" name="Rectangle 22"/>
          <p:cNvSpPr>
            <a:spLocks noChangeArrowheads="1"/>
          </p:cNvSpPr>
          <p:nvPr/>
        </p:nvSpPr>
        <p:spPr bwMode="auto">
          <a:xfrm>
            <a:off x="6003925" y="3108325"/>
            <a:ext cx="1841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endParaRPr lang="en-US" altLang="en-US">
              <a:latin typeface="Arial" charset="0"/>
            </a:endParaRPr>
          </a:p>
          <a:p>
            <a:endParaRPr lang="en-US" altLang="en-US">
              <a:latin typeface="Arial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9050874-D7F1-ABD9-D054-8B688F085ECF}"/>
              </a:ext>
            </a:extLst>
          </p:cNvPr>
          <p:cNvSpPr txBox="1"/>
          <p:nvPr/>
        </p:nvSpPr>
        <p:spPr>
          <a:xfrm>
            <a:off x="922867" y="1103194"/>
            <a:ext cx="9897533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What is the status of the Nebuchadnezzar?</a:t>
            </a:r>
          </a:p>
          <a:p>
            <a:endParaRPr lang="en-US" sz="3200" dirty="0"/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200" dirty="0"/>
              <a:t>603 BC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en-US" sz="3200" dirty="0"/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200" dirty="0"/>
              <a:t>Still basking in the glory of battle victory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en-US" sz="3200" dirty="0"/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200" dirty="0"/>
              <a:t>Enamored with Daniel, his ability to interpret his dream, &amp; Daniel’s God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A565DA8-F7A4-707E-4745-FEBB37003148}"/>
              </a:ext>
            </a:extLst>
          </p:cNvPr>
          <p:cNvSpPr txBox="1"/>
          <p:nvPr/>
        </p:nvSpPr>
        <p:spPr>
          <a:xfrm>
            <a:off x="482600" y="245606"/>
            <a:ext cx="906779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/>
            <a:r>
              <a:rPr lang="en-US" sz="4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 the Beginning of Chapter 3</a:t>
            </a:r>
          </a:p>
        </p:txBody>
      </p:sp>
    </p:spTree>
    <p:extLst>
      <p:ext uri="{BB962C8B-B14F-4D97-AF65-F5344CB8AC3E}">
        <p14:creationId xmlns:p14="http://schemas.microsoft.com/office/powerpoint/2010/main" val="3438645154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Number Placeholder 5"/>
          <p:cNvSpPr txBox="1">
            <a:spLocks noGrp="1"/>
          </p:cNvSpPr>
          <p:nvPr/>
        </p:nvSpPr>
        <p:spPr bwMode="auto">
          <a:xfrm>
            <a:off x="8077200" y="6245225"/>
            <a:ext cx="19812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r" eaLnBrk="1" hangingPunct="1"/>
            <a:fld id="{94BDC030-AB98-4DBC-AE03-5874ED648E10}" type="slidenum">
              <a:rPr lang="en-US" altLang="en-US" sz="1200"/>
              <a:pPr algn="r" eaLnBrk="1" hangingPunct="1"/>
              <a:t>6</a:t>
            </a:fld>
            <a:endParaRPr lang="en-US" altLang="en-US" sz="1200"/>
          </a:p>
        </p:txBody>
      </p:sp>
      <p:sp>
        <p:nvSpPr>
          <p:cNvPr id="5123" name="Rectangle 2"/>
          <p:cNvSpPr>
            <a:spLocks noChangeArrowheads="1"/>
          </p:cNvSpPr>
          <p:nvPr/>
        </p:nvSpPr>
        <p:spPr bwMode="auto">
          <a:xfrm>
            <a:off x="4633913" y="211455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5124" name="Rectangle 3"/>
          <p:cNvSpPr>
            <a:spLocks noChangeArrowheads="1"/>
          </p:cNvSpPr>
          <p:nvPr/>
        </p:nvSpPr>
        <p:spPr bwMode="auto">
          <a:xfrm>
            <a:off x="4633913" y="211455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5125" name="Rectangle 4"/>
          <p:cNvSpPr>
            <a:spLocks noChangeArrowheads="1"/>
          </p:cNvSpPr>
          <p:nvPr/>
        </p:nvSpPr>
        <p:spPr bwMode="auto">
          <a:xfrm>
            <a:off x="1524000" y="-9286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5128" name="Rectangle 18"/>
          <p:cNvSpPr>
            <a:spLocks noChangeArrowheads="1"/>
          </p:cNvSpPr>
          <p:nvPr/>
        </p:nvSpPr>
        <p:spPr bwMode="auto">
          <a:xfrm>
            <a:off x="1524000" y="0"/>
            <a:ext cx="1841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endParaRPr lang="en-US" altLang="en-US">
              <a:latin typeface="Arial" charset="0"/>
            </a:endParaRPr>
          </a:p>
          <a:p>
            <a:endParaRPr lang="en-US" altLang="en-US">
              <a:latin typeface="Arial" charset="0"/>
            </a:endParaRPr>
          </a:p>
        </p:txBody>
      </p:sp>
      <p:sp>
        <p:nvSpPr>
          <p:cNvPr id="5129" name="Rectangle 19"/>
          <p:cNvSpPr>
            <a:spLocks noChangeArrowheads="1"/>
          </p:cNvSpPr>
          <p:nvPr/>
        </p:nvSpPr>
        <p:spPr bwMode="auto">
          <a:xfrm>
            <a:off x="1524000" y="0"/>
            <a:ext cx="1841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endParaRPr lang="en-US" altLang="en-US">
              <a:latin typeface="Arial" charset="0"/>
            </a:endParaRPr>
          </a:p>
          <a:p>
            <a:endParaRPr lang="en-US" altLang="en-US">
              <a:latin typeface="Arial" charset="0"/>
            </a:endParaRPr>
          </a:p>
        </p:txBody>
      </p:sp>
      <p:sp>
        <p:nvSpPr>
          <p:cNvPr id="5130" name="Rectangle 20"/>
          <p:cNvSpPr>
            <a:spLocks noChangeArrowheads="1"/>
          </p:cNvSpPr>
          <p:nvPr/>
        </p:nvSpPr>
        <p:spPr bwMode="auto">
          <a:xfrm>
            <a:off x="1524000" y="0"/>
            <a:ext cx="1841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endParaRPr lang="en-US" altLang="en-US">
              <a:latin typeface="Arial" charset="0"/>
            </a:endParaRPr>
          </a:p>
          <a:p>
            <a:endParaRPr lang="en-US" altLang="en-US">
              <a:latin typeface="Arial" charset="0"/>
            </a:endParaRPr>
          </a:p>
        </p:txBody>
      </p:sp>
      <p:sp>
        <p:nvSpPr>
          <p:cNvPr id="5131" name="Rectangle 21"/>
          <p:cNvSpPr>
            <a:spLocks noChangeArrowheads="1"/>
          </p:cNvSpPr>
          <p:nvPr/>
        </p:nvSpPr>
        <p:spPr bwMode="auto">
          <a:xfrm>
            <a:off x="1524000" y="0"/>
            <a:ext cx="1841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endParaRPr lang="en-US" altLang="en-US">
              <a:latin typeface="Arial" charset="0"/>
            </a:endParaRPr>
          </a:p>
          <a:p>
            <a:endParaRPr lang="en-US" altLang="en-US">
              <a:latin typeface="Arial" charset="0"/>
            </a:endParaRPr>
          </a:p>
        </p:txBody>
      </p:sp>
      <p:sp>
        <p:nvSpPr>
          <p:cNvPr id="5132" name="Rectangle 22"/>
          <p:cNvSpPr>
            <a:spLocks noChangeArrowheads="1"/>
          </p:cNvSpPr>
          <p:nvPr/>
        </p:nvSpPr>
        <p:spPr bwMode="auto">
          <a:xfrm>
            <a:off x="6003925" y="3108325"/>
            <a:ext cx="1841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endParaRPr lang="en-US" altLang="en-US">
              <a:latin typeface="Arial" charset="0"/>
            </a:endParaRPr>
          </a:p>
          <a:p>
            <a:endParaRPr lang="en-US" altLang="en-US">
              <a:latin typeface="Arial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9050874-D7F1-ABD9-D054-8B688F085ECF}"/>
              </a:ext>
            </a:extLst>
          </p:cNvPr>
          <p:cNvSpPr txBox="1"/>
          <p:nvPr/>
        </p:nvSpPr>
        <p:spPr>
          <a:xfrm>
            <a:off x="922867" y="1103194"/>
            <a:ext cx="9897533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What is the status of the Nebuchadnezzar?</a:t>
            </a:r>
          </a:p>
          <a:p>
            <a:endParaRPr lang="en-US" sz="3200" dirty="0"/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200" dirty="0"/>
              <a:t>47 The king said to Daniel, “Surely your God is the God of gods and the Lord of kings and a revealer of mysteries, for you were able to reveal this mystery.”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en-US" sz="3200" dirty="0"/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200" dirty="0"/>
              <a:t>Trust in Daniel is at an all time high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A565DA8-F7A4-707E-4745-FEBB37003148}"/>
              </a:ext>
            </a:extLst>
          </p:cNvPr>
          <p:cNvSpPr txBox="1"/>
          <p:nvPr/>
        </p:nvSpPr>
        <p:spPr>
          <a:xfrm>
            <a:off x="482600" y="245606"/>
            <a:ext cx="906779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/>
            <a:r>
              <a:rPr lang="en-US" sz="4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 the Beginning of Chapter 3</a:t>
            </a:r>
          </a:p>
        </p:txBody>
      </p:sp>
    </p:spTree>
    <p:extLst>
      <p:ext uri="{BB962C8B-B14F-4D97-AF65-F5344CB8AC3E}">
        <p14:creationId xmlns:p14="http://schemas.microsoft.com/office/powerpoint/2010/main" val="3680974945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Number Placeholder 5"/>
          <p:cNvSpPr txBox="1">
            <a:spLocks noGrp="1"/>
          </p:cNvSpPr>
          <p:nvPr/>
        </p:nvSpPr>
        <p:spPr bwMode="auto">
          <a:xfrm>
            <a:off x="8077200" y="6245225"/>
            <a:ext cx="19812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r" eaLnBrk="1" hangingPunct="1"/>
            <a:fld id="{94BDC030-AB98-4DBC-AE03-5874ED648E10}" type="slidenum">
              <a:rPr lang="en-US" altLang="en-US" sz="1200"/>
              <a:pPr algn="r" eaLnBrk="1" hangingPunct="1"/>
              <a:t>7</a:t>
            </a:fld>
            <a:endParaRPr lang="en-US" altLang="en-US" sz="1200"/>
          </a:p>
        </p:txBody>
      </p:sp>
      <p:sp>
        <p:nvSpPr>
          <p:cNvPr id="5123" name="Rectangle 2"/>
          <p:cNvSpPr>
            <a:spLocks noChangeArrowheads="1"/>
          </p:cNvSpPr>
          <p:nvPr/>
        </p:nvSpPr>
        <p:spPr bwMode="auto">
          <a:xfrm>
            <a:off x="4633913" y="211455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5124" name="Rectangle 3"/>
          <p:cNvSpPr>
            <a:spLocks noChangeArrowheads="1"/>
          </p:cNvSpPr>
          <p:nvPr/>
        </p:nvSpPr>
        <p:spPr bwMode="auto">
          <a:xfrm>
            <a:off x="4633913" y="211455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5125" name="Rectangle 4"/>
          <p:cNvSpPr>
            <a:spLocks noChangeArrowheads="1"/>
          </p:cNvSpPr>
          <p:nvPr/>
        </p:nvSpPr>
        <p:spPr bwMode="auto">
          <a:xfrm>
            <a:off x="1524000" y="-9286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5128" name="Rectangle 18"/>
          <p:cNvSpPr>
            <a:spLocks noChangeArrowheads="1"/>
          </p:cNvSpPr>
          <p:nvPr/>
        </p:nvSpPr>
        <p:spPr bwMode="auto">
          <a:xfrm>
            <a:off x="1524000" y="0"/>
            <a:ext cx="1841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endParaRPr lang="en-US" altLang="en-US">
              <a:latin typeface="Arial" charset="0"/>
            </a:endParaRPr>
          </a:p>
          <a:p>
            <a:endParaRPr lang="en-US" altLang="en-US">
              <a:latin typeface="Arial" charset="0"/>
            </a:endParaRPr>
          </a:p>
        </p:txBody>
      </p:sp>
      <p:sp>
        <p:nvSpPr>
          <p:cNvPr id="5129" name="Rectangle 19"/>
          <p:cNvSpPr>
            <a:spLocks noChangeArrowheads="1"/>
          </p:cNvSpPr>
          <p:nvPr/>
        </p:nvSpPr>
        <p:spPr bwMode="auto">
          <a:xfrm>
            <a:off x="1524000" y="0"/>
            <a:ext cx="1841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endParaRPr lang="en-US" altLang="en-US">
              <a:latin typeface="Arial" charset="0"/>
            </a:endParaRPr>
          </a:p>
          <a:p>
            <a:endParaRPr lang="en-US" altLang="en-US">
              <a:latin typeface="Arial" charset="0"/>
            </a:endParaRPr>
          </a:p>
        </p:txBody>
      </p:sp>
      <p:sp>
        <p:nvSpPr>
          <p:cNvPr id="5130" name="Rectangle 20"/>
          <p:cNvSpPr>
            <a:spLocks noChangeArrowheads="1"/>
          </p:cNvSpPr>
          <p:nvPr/>
        </p:nvSpPr>
        <p:spPr bwMode="auto">
          <a:xfrm>
            <a:off x="1524000" y="0"/>
            <a:ext cx="1841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endParaRPr lang="en-US" altLang="en-US">
              <a:latin typeface="Arial" charset="0"/>
            </a:endParaRPr>
          </a:p>
          <a:p>
            <a:endParaRPr lang="en-US" altLang="en-US">
              <a:latin typeface="Arial" charset="0"/>
            </a:endParaRPr>
          </a:p>
        </p:txBody>
      </p:sp>
      <p:sp>
        <p:nvSpPr>
          <p:cNvPr id="5131" name="Rectangle 21"/>
          <p:cNvSpPr>
            <a:spLocks noChangeArrowheads="1"/>
          </p:cNvSpPr>
          <p:nvPr/>
        </p:nvSpPr>
        <p:spPr bwMode="auto">
          <a:xfrm>
            <a:off x="1524000" y="0"/>
            <a:ext cx="1841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endParaRPr lang="en-US" altLang="en-US">
              <a:latin typeface="Arial" charset="0"/>
            </a:endParaRPr>
          </a:p>
          <a:p>
            <a:endParaRPr lang="en-US" altLang="en-US">
              <a:latin typeface="Arial" charset="0"/>
            </a:endParaRPr>
          </a:p>
        </p:txBody>
      </p:sp>
      <p:sp>
        <p:nvSpPr>
          <p:cNvPr id="5132" name="Rectangle 22"/>
          <p:cNvSpPr>
            <a:spLocks noChangeArrowheads="1"/>
          </p:cNvSpPr>
          <p:nvPr/>
        </p:nvSpPr>
        <p:spPr bwMode="auto">
          <a:xfrm>
            <a:off x="6003925" y="3108325"/>
            <a:ext cx="1841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endParaRPr lang="en-US" altLang="en-US">
              <a:latin typeface="Arial" charset="0"/>
            </a:endParaRPr>
          </a:p>
          <a:p>
            <a:endParaRPr lang="en-US" altLang="en-US">
              <a:latin typeface="Arial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9050874-D7F1-ABD9-D054-8B688F085ECF}"/>
              </a:ext>
            </a:extLst>
          </p:cNvPr>
          <p:cNvSpPr txBox="1"/>
          <p:nvPr/>
        </p:nvSpPr>
        <p:spPr>
          <a:xfrm>
            <a:off x="922867" y="1315287"/>
            <a:ext cx="9897533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What is the status of the 4 amigos?</a:t>
            </a:r>
          </a:p>
          <a:p>
            <a:endParaRPr lang="en-US" sz="3200" dirty="0"/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200" dirty="0"/>
              <a:t>Daniel </a:t>
            </a:r>
          </a:p>
          <a:p>
            <a:pPr marL="1828800" lvl="3" indent="-457200">
              <a:buFont typeface="Arial" panose="020B0604020202020204" pitchFamily="34" charset="0"/>
              <a:buChar char="•"/>
            </a:pPr>
            <a:r>
              <a:rPr lang="en-US" sz="3200" dirty="0"/>
              <a:t>Just completed interpretation of Nebuchadnezzar's dream</a:t>
            </a:r>
          </a:p>
          <a:p>
            <a:pPr marL="1828800" lvl="3" indent="-457200">
              <a:buFont typeface="Arial" panose="020B0604020202020204" pitchFamily="34" charset="0"/>
              <a:buChar char="•"/>
            </a:pPr>
            <a:endParaRPr lang="en-US" sz="3200" dirty="0"/>
          </a:p>
          <a:p>
            <a:pPr marL="1828800" lvl="3" indent="-457200">
              <a:buFont typeface="Arial" panose="020B0604020202020204" pitchFamily="34" charset="0"/>
              <a:buChar char="•"/>
            </a:pPr>
            <a:r>
              <a:rPr lang="en-US" sz="3200" dirty="0"/>
              <a:t>Ruler of all of the province of Babylon</a:t>
            </a:r>
          </a:p>
          <a:p>
            <a:pPr marL="1828800" lvl="3" indent="-457200">
              <a:buFont typeface="Arial" panose="020B0604020202020204" pitchFamily="34" charset="0"/>
              <a:buChar char="•"/>
            </a:pPr>
            <a:endParaRPr lang="en-US" sz="3200" dirty="0"/>
          </a:p>
          <a:p>
            <a:pPr marL="1828800" lvl="3" indent="-457200">
              <a:buFont typeface="Arial" panose="020B0604020202020204" pitchFamily="34" charset="0"/>
              <a:buChar char="•"/>
            </a:pPr>
            <a:r>
              <a:rPr lang="en-US" sz="3200" dirty="0"/>
              <a:t>In charge of all wise men</a:t>
            </a:r>
          </a:p>
          <a:p>
            <a:pPr marL="1828800" lvl="3" indent="-457200">
              <a:buFont typeface="Arial" panose="020B0604020202020204" pitchFamily="34" charset="0"/>
              <a:buChar char="•"/>
            </a:pPr>
            <a:endParaRPr lang="en-US" sz="3200" dirty="0"/>
          </a:p>
          <a:p>
            <a:pPr marL="1828800" lvl="3" indent="-457200">
              <a:buFont typeface="Arial" panose="020B0604020202020204" pitchFamily="34" charset="0"/>
              <a:buChar char="•"/>
            </a:pPr>
            <a:endParaRPr lang="en-US" sz="32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A565DA8-F7A4-707E-4745-FEBB37003148}"/>
              </a:ext>
            </a:extLst>
          </p:cNvPr>
          <p:cNvSpPr txBox="1"/>
          <p:nvPr/>
        </p:nvSpPr>
        <p:spPr>
          <a:xfrm>
            <a:off x="482600" y="245606"/>
            <a:ext cx="906779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/>
            <a:r>
              <a:rPr lang="en-US" sz="4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 the Beginning of Chapter 3</a:t>
            </a:r>
          </a:p>
        </p:txBody>
      </p:sp>
    </p:spTree>
    <p:extLst>
      <p:ext uri="{BB962C8B-B14F-4D97-AF65-F5344CB8AC3E}">
        <p14:creationId xmlns:p14="http://schemas.microsoft.com/office/powerpoint/2010/main" val="4127710276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Number Placeholder 5"/>
          <p:cNvSpPr txBox="1">
            <a:spLocks noGrp="1"/>
          </p:cNvSpPr>
          <p:nvPr/>
        </p:nvSpPr>
        <p:spPr bwMode="auto">
          <a:xfrm>
            <a:off x="8077200" y="6245225"/>
            <a:ext cx="19812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r" eaLnBrk="1" hangingPunct="1"/>
            <a:fld id="{94BDC030-AB98-4DBC-AE03-5874ED648E10}" type="slidenum">
              <a:rPr lang="en-US" altLang="en-US" sz="1200"/>
              <a:pPr algn="r" eaLnBrk="1" hangingPunct="1"/>
              <a:t>8</a:t>
            </a:fld>
            <a:endParaRPr lang="en-US" altLang="en-US" sz="1200"/>
          </a:p>
        </p:txBody>
      </p:sp>
      <p:sp>
        <p:nvSpPr>
          <p:cNvPr id="5123" name="Rectangle 2"/>
          <p:cNvSpPr>
            <a:spLocks noChangeArrowheads="1"/>
          </p:cNvSpPr>
          <p:nvPr/>
        </p:nvSpPr>
        <p:spPr bwMode="auto">
          <a:xfrm>
            <a:off x="4633913" y="211455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5124" name="Rectangle 3"/>
          <p:cNvSpPr>
            <a:spLocks noChangeArrowheads="1"/>
          </p:cNvSpPr>
          <p:nvPr/>
        </p:nvSpPr>
        <p:spPr bwMode="auto">
          <a:xfrm>
            <a:off x="4633913" y="211455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5125" name="Rectangle 4"/>
          <p:cNvSpPr>
            <a:spLocks noChangeArrowheads="1"/>
          </p:cNvSpPr>
          <p:nvPr/>
        </p:nvSpPr>
        <p:spPr bwMode="auto">
          <a:xfrm>
            <a:off x="1524000" y="-9286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5128" name="Rectangle 18"/>
          <p:cNvSpPr>
            <a:spLocks noChangeArrowheads="1"/>
          </p:cNvSpPr>
          <p:nvPr/>
        </p:nvSpPr>
        <p:spPr bwMode="auto">
          <a:xfrm>
            <a:off x="1524000" y="0"/>
            <a:ext cx="1841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endParaRPr lang="en-US" altLang="en-US">
              <a:latin typeface="Arial" charset="0"/>
            </a:endParaRPr>
          </a:p>
          <a:p>
            <a:endParaRPr lang="en-US" altLang="en-US">
              <a:latin typeface="Arial" charset="0"/>
            </a:endParaRPr>
          </a:p>
        </p:txBody>
      </p:sp>
      <p:sp>
        <p:nvSpPr>
          <p:cNvPr id="5129" name="Rectangle 19"/>
          <p:cNvSpPr>
            <a:spLocks noChangeArrowheads="1"/>
          </p:cNvSpPr>
          <p:nvPr/>
        </p:nvSpPr>
        <p:spPr bwMode="auto">
          <a:xfrm>
            <a:off x="1524000" y="0"/>
            <a:ext cx="1841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endParaRPr lang="en-US" altLang="en-US">
              <a:latin typeface="Arial" charset="0"/>
            </a:endParaRPr>
          </a:p>
          <a:p>
            <a:endParaRPr lang="en-US" altLang="en-US">
              <a:latin typeface="Arial" charset="0"/>
            </a:endParaRPr>
          </a:p>
        </p:txBody>
      </p:sp>
      <p:sp>
        <p:nvSpPr>
          <p:cNvPr id="5130" name="Rectangle 20"/>
          <p:cNvSpPr>
            <a:spLocks noChangeArrowheads="1"/>
          </p:cNvSpPr>
          <p:nvPr/>
        </p:nvSpPr>
        <p:spPr bwMode="auto">
          <a:xfrm>
            <a:off x="1524000" y="0"/>
            <a:ext cx="1841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endParaRPr lang="en-US" altLang="en-US">
              <a:latin typeface="Arial" charset="0"/>
            </a:endParaRPr>
          </a:p>
          <a:p>
            <a:endParaRPr lang="en-US" altLang="en-US">
              <a:latin typeface="Arial" charset="0"/>
            </a:endParaRPr>
          </a:p>
        </p:txBody>
      </p:sp>
      <p:sp>
        <p:nvSpPr>
          <p:cNvPr id="5131" name="Rectangle 21"/>
          <p:cNvSpPr>
            <a:spLocks noChangeArrowheads="1"/>
          </p:cNvSpPr>
          <p:nvPr/>
        </p:nvSpPr>
        <p:spPr bwMode="auto">
          <a:xfrm>
            <a:off x="1524000" y="0"/>
            <a:ext cx="1841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endParaRPr lang="en-US" altLang="en-US">
              <a:latin typeface="Arial" charset="0"/>
            </a:endParaRPr>
          </a:p>
          <a:p>
            <a:endParaRPr lang="en-US" altLang="en-US">
              <a:latin typeface="Arial" charset="0"/>
            </a:endParaRPr>
          </a:p>
        </p:txBody>
      </p:sp>
      <p:sp>
        <p:nvSpPr>
          <p:cNvPr id="5132" name="Rectangle 22"/>
          <p:cNvSpPr>
            <a:spLocks noChangeArrowheads="1"/>
          </p:cNvSpPr>
          <p:nvPr/>
        </p:nvSpPr>
        <p:spPr bwMode="auto">
          <a:xfrm>
            <a:off x="6003925" y="3108325"/>
            <a:ext cx="1841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endParaRPr lang="en-US" altLang="en-US">
              <a:latin typeface="Arial" charset="0"/>
            </a:endParaRPr>
          </a:p>
          <a:p>
            <a:endParaRPr lang="en-US" altLang="en-US">
              <a:latin typeface="Arial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9050874-D7F1-ABD9-D054-8B688F085ECF}"/>
              </a:ext>
            </a:extLst>
          </p:cNvPr>
          <p:cNvSpPr txBox="1"/>
          <p:nvPr/>
        </p:nvSpPr>
        <p:spPr>
          <a:xfrm>
            <a:off x="922867" y="1315287"/>
            <a:ext cx="9897533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What is the status of the 4 amigos?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en-US" sz="3200" dirty="0"/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200" dirty="0"/>
              <a:t>Shadrach, Meshach, Abednego</a:t>
            </a:r>
          </a:p>
          <a:p>
            <a:pPr marL="1828800" lvl="3" indent="-457200">
              <a:buFont typeface="Arial" panose="020B0604020202020204" pitchFamily="34" charset="0"/>
              <a:buChar char="•"/>
            </a:pPr>
            <a:endParaRPr lang="en-US" sz="3200" dirty="0"/>
          </a:p>
          <a:p>
            <a:pPr marL="1828800" lvl="3" indent="-457200">
              <a:buFont typeface="Arial" panose="020B0604020202020204" pitchFamily="34" charset="0"/>
              <a:buChar char="•"/>
            </a:pPr>
            <a:r>
              <a:rPr lang="en-US" sz="3200" dirty="0"/>
              <a:t>Administrators over the province of Babylon</a:t>
            </a:r>
          </a:p>
          <a:p>
            <a:pPr marL="1828800" lvl="3" indent="-457200">
              <a:buFont typeface="Arial" panose="020B0604020202020204" pitchFamily="34" charset="0"/>
              <a:buChar char="•"/>
            </a:pPr>
            <a:endParaRPr lang="en-US" sz="3200" dirty="0"/>
          </a:p>
          <a:p>
            <a:pPr marL="1828800" lvl="3" indent="-457200">
              <a:buFont typeface="Arial" panose="020B0604020202020204" pitchFamily="34" charset="0"/>
              <a:buChar char="•"/>
            </a:pPr>
            <a:r>
              <a:rPr lang="en-US" sz="3200" dirty="0"/>
              <a:t>But, they are working for Daniel</a:t>
            </a:r>
          </a:p>
          <a:p>
            <a:pPr marL="1828800" lvl="3" indent="-457200">
              <a:buFont typeface="Arial" panose="020B0604020202020204" pitchFamily="34" charset="0"/>
              <a:buChar char="•"/>
            </a:pPr>
            <a:endParaRPr lang="en-US" sz="3200" dirty="0"/>
          </a:p>
          <a:p>
            <a:pPr marL="1828800" lvl="3" indent="-457200">
              <a:buFont typeface="Arial" panose="020B0604020202020204" pitchFamily="34" charset="0"/>
              <a:buChar char="•"/>
            </a:pPr>
            <a:r>
              <a:rPr lang="en-US" sz="3200" dirty="0"/>
              <a:t>Without the power of Daniel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A565DA8-F7A4-707E-4745-FEBB37003148}"/>
              </a:ext>
            </a:extLst>
          </p:cNvPr>
          <p:cNvSpPr txBox="1"/>
          <p:nvPr/>
        </p:nvSpPr>
        <p:spPr>
          <a:xfrm>
            <a:off x="482600" y="245606"/>
            <a:ext cx="906779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/>
            <a:r>
              <a:rPr lang="en-US" sz="4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 the Beginning of Chapter 3</a:t>
            </a:r>
          </a:p>
        </p:txBody>
      </p:sp>
    </p:spTree>
    <p:extLst>
      <p:ext uri="{BB962C8B-B14F-4D97-AF65-F5344CB8AC3E}">
        <p14:creationId xmlns:p14="http://schemas.microsoft.com/office/powerpoint/2010/main" val="317258012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Number Placeholder 5"/>
          <p:cNvSpPr txBox="1">
            <a:spLocks noGrp="1"/>
          </p:cNvSpPr>
          <p:nvPr/>
        </p:nvSpPr>
        <p:spPr bwMode="auto">
          <a:xfrm>
            <a:off x="8077200" y="6245225"/>
            <a:ext cx="19812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r" eaLnBrk="1" hangingPunct="1"/>
            <a:fld id="{94BDC030-AB98-4DBC-AE03-5874ED648E10}" type="slidenum">
              <a:rPr lang="en-US" altLang="en-US" sz="1200"/>
              <a:pPr algn="r" eaLnBrk="1" hangingPunct="1"/>
              <a:t>9</a:t>
            </a:fld>
            <a:endParaRPr lang="en-US" altLang="en-US" sz="1200"/>
          </a:p>
        </p:txBody>
      </p:sp>
      <p:sp>
        <p:nvSpPr>
          <p:cNvPr id="5123" name="Rectangle 2"/>
          <p:cNvSpPr>
            <a:spLocks noChangeArrowheads="1"/>
          </p:cNvSpPr>
          <p:nvPr/>
        </p:nvSpPr>
        <p:spPr bwMode="auto">
          <a:xfrm>
            <a:off x="4633913" y="211455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5124" name="Rectangle 3"/>
          <p:cNvSpPr>
            <a:spLocks noChangeArrowheads="1"/>
          </p:cNvSpPr>
          <p:nvPr/>
        </p:nvSpPr>
        <p:spPr bwMode="auto">
          <a:xfrm>
            <a:off x="4633913" y="211455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5125" name="Rectangle 4"/>
          <p:cNvSpPr>
            <a:spLocks noChangeArrowheads="1"/>
          </p:cNvSpPr>
          <p:nvPr/>
        </p:nvSpPr>
        <p:spPr bwMode="auto">
          <a:xfrm>
            <a:off x="1524000" y="-9286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5128" name="Rectangle 18"/>
          <p:cNvSpPr>
            <a:spLocks noChangeArrowheads="1"/>
          </p:cNvSpPr>
          <p:nvPr/>
        </p:nvSpPr>
        <p:spPr bwMode="auto">
          <a:xfrm>
            <a:off x="1524000" y="0"/>
            <a:ext cx="1841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endParaRPr lang="en-US" altLang="en-US">
              <a:latin typeface="Arial" charset="0"/>
            </a:endParaRPr>
          </a:p>
          <a:p>
            <a:endParaRPr lang="en-US" altLang="en-US">
              <a:latin typeface="Arial" charset="0"/>
            </a:endParaRPr>
          </a:p>
        </p:txBody>
      </p:sp>
      <p:sp>
        <p:nvSpPr>
          <p:cNvPr id="5129" name="Rectangle 19"/>
          <p:cNvSpPr>
            <a:spLocks noChangeArrowheads="1"/>
          </p:cNvSpPr>
          <p:nvPr/>
        </p:nvSpPr>
        <p:spPr bwMode="auto">
          <a:xfrm>
            <a:off x="1524000" y="0"/>
            <a:ext cx="1841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endParaRPr lang="en-US" altLang="en-US">
              <a:latin typeface="Arial" charset="0"/>
            </a:endParaRPr>
          </a:p>
          <a:p>
            <a:endParaRPr lang="en-US" altLang="en-US">
              <a:latin typeface="Arial" charset="0"/>
            </a:endParaRPr>
          </a:p>
        </p:txBody>
      </p:sp>
      <p:sp>
        <p:nvSpPr>
          <p:cNvPr id="5130" name="Rectangle 20"/>
          <p:cNvSpPr>
            <a:spLocks noChangeArrowheads="1"/>
          </p:cNvSpPr>
          <p:nvPr/>
        </p:nvSpPr>
        <p:spPr bwMode="auto">
          <a:xfrm>
            <a:off x="1524000" y="0"/>
            <a:ext cx="1841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endParaRPr lang="en-US" altLang="en-US">
              <a:latin typeface="Arial" charset="0"/>
            </a:endParaRPr>
          </a:p>
          <a:p>
            <a:endParaRPr lang="en-US" altLang="en-US">
              <a:latin typeface="Arial" charset="0"/>
            </a:endParaRPr>
          </a:p>
        </p:txBody>
      </p:sp>
      <p:sp>
        <p:nvSpPr>
          <p:cNvPr id="5131" name="Rectangle 21"/>
          <p:cNvSpPr>
            <a:spLocks noChangeArrowheads="1"/>
          </p:cNvSpPr>
          <p:nvPr/>
        </p:nvSpPr>
        <p:spPr bwMode="auto">
          <a:xfrm>
            <a:off x="1524000" y="0"/>
            <a:ext cx="1841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endParaRPr lang="en-US" altLang="en-US">
              <a:latin typeface="Arial" charset="0"/>
            </a:endParaRPr>
          </a:p>
          <a:p>
            <a:endParaRPr lang="en-US" altLang="en-US">
              <a:latin typeface="Arial" charset="0"/>
            </a:endParaRPr>
          </a:p>
        </p:txBody>
      </p:sp>
      <p:sp>
        <p:nvSpPr>
          <p:cNvPr id="5132" name="Rectangle 22"/>
          <p:cNvSpPr>
            <a:spLocks noChangeArrowheads="1"/>
          </p:cNvSpPr>
          <p:nvPr/>
        </p:nvSpPr>
        <p:spPr bwMode="auto">
          <a:xfrm>
            <a:off x="6003925" y="3108325"/>
            <a:ext cx="1841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endParaRPr lang="en-US" altLang="en-US">
              <a:latin typeface="Arial" charset="0"/>
            </a:endParaRPr>
          </a:p>
          <a:p>
            <a:endParaRPr lang="en-US" altLang="en-US">
              <a:latin typeface="Arial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9050874-D7F1-ABD9-D054-8B688F085ECF}"/>
              </a:ext>
            </a:extLst>
          </p:cNvPr>
          <p:cNvSpPr txBox="1"/>
          <p:nvPr/>
        </p:nvSpPr>
        <p:spPr>
          <a:xfrm>
            <a:off x="922867" y="1315287"/>
            <a:ext cx="9897533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What is the status of the 4 amigos?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en-US" sz="3200" dirty="0"/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200" dirty="0"/>
              <a:t>Shadrach, Meshach, Abednego promoted after:</a:t>
            </a:r>
          </a:p>
          <a:p>
            <a:pPr marL="1828800" lvl="3" indent="-457200">
              <a:buFont typeface="Arial" panose="020B0604020202020204" pitchFamily="34" charset="0"/>
              <a:buChar char="•"/>
            </a:pPr>
            <a:endParaRPr lang="en-US" sz="3200" dirty="0"/>
          </a:p>
          <a:p>
            <a:pPr marL="1828800" lvl="3" indent="-457200">
              <a:buFont typeface="Arial" panose="020B0604020202020204" pitchFamily="34" charset="0"/>
              <a:buChar char="•"/>
            </a:pPr>
            <a:r>
              <a:rPr lang="en-US" sz="3200" dirty="0"/>
              <a:t>Surviving the hot furnace, walking with an angel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en-US" sz="3200" dirty="0"/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200" dirty="0"/>
              <a:t>Nebuchadnezzar now praises God and gives support among the people for God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A565DA8-F7A4-707E-4745-FEBB37003148}"/>
              </a:ext>
            </a:extLst>
          </p:cNvPr>
          <p:cNvSpPr txBox="1"/>
          <p:nvPr/>
        </p:nvSpPr>
        <p:spPr>
          <a:xfrm>
            <a:off x="482600" y="245606"/>
            <a:ext cx="906779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/>
            <a:r>
              <a:rPr lang="en-US" sz="4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 the End of Chapter 3</a:t>
            </a:r>
          </a:p>
        </p:txBody>
      </p:sp>
    </p:spTree>
    <p:extLst>
      <p:ext uri="{BB962C8B-B14F-4D97-AF65-F5344CB8AC3E}">
        <p14:creationId xmlns:p14="http://schemas.microsoft.com/office/powerpoint/2010/main" val="2052309547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Number Placeholder 5"/>
          <p:cNvSpPr txBox="1">
            <a:spLocks noGrp="1"/>
          </p:cNvSpPr>
          <p:nvPr/>
        </p:nvSpPr>
        <p:spPr bwMode="auto">
          <a:xfrm>
            <a:off x="8077200" y="6245225"/>
            <a:ext cx="19812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r" eaLnBrk="1" hangingPunct="1"/>
            <a:fld id="{94BDC030-AB98-4DBC-AE03-5874ED648E10}" type="slidenum">
              <a:rPr lang="en-US" altLang="en-US" sz="1200"/>
              <a:pPr algn="r" eaLnBrk="1" hangingPunct="1"/>
              <a:t>10</a:t>
            </a:fld>
            <a:endParaRPr lang="en-US" altLang="en-US" sz="1200"/>
          </a:p>
        </p:txBody>
      </p:sp>
      <p:sp>
        <p:nvSpPr>
          <p:cNvPr id="5123" name="Rectangle 2"/>
          <p:cNvSpPr>
            <a:spLocks noChangeArrowheads="1"/>
          </p:cNvSpPr>
          <p:nvPr/>
        </p:nvSpPr>
        <p:spPr bwMode="auto">
          <a:xfrm>
            <a:off x="4633913" y="211455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5124" name="Rectangle 3"/>
          <p:cNvSpPr>
            <a:spLocks noChangeArrowheads="1"/>
          </p:cNvSpPr>
          <p:nvPr/>
        </p:nvSpPr>
        <p:spPr bwMode="auto">
          <a:xfrm>
            <a:off x="4633913" y="211455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5125" name="Rectangle 4"/>
          <p:cNvSpPr>
            <a:spLocks noChangeArrowheads="1"/>
          </p:cNvSpPr>
          <p:nvPr/>
        </p:nvSpPr>
        <p:spPr bwMode="auto">
          <a:xfrm>
            <a:off x="1524000" y="-9286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5128" name="Rectangle 18"/>
          <p:cNvSpPr>
            <a:spLocks noChangeArrowheads="1"/>
          </p:cNvSpPr>
          <p:nvPr/>
        </p:nvSpPr>
        <p:spPr bwMode="auto">
          <a:xfrm>
            <a:off x="1524000" y="0"/>
            <a:ext cx="1841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endParaRPr lang="en-US" altLang="en-US">
              <a:latin typeface="Arial" charset="0"/>
            </a:endParaRPr>
          </a:p>
          <a:p>
            <a:endParaRPr lang="en-US" altLang="en-US">
              <a:latin typeface="Arial" charset="0"/>
            </a:endParaRPr>
          </a:p>
        </p:txBody>
      </p:sp>
      <p:sp>
        <p:nvSpPr>
          <p:cNvPr id="5129" name="Rectangle 19"/>
          <p:cNvSpPr>
            <a:spLocks noChangeArrowheads="1"/>
          </p:cNvSpPr>
          <p:nvPr/>
        </p:nvSpPr>
        <p:spPr bwMode="auto">
          <a:xfrm>
            <a:off x="1524000" y="0"/>
            <a:ext cx="1841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endParaRPr lang="en-US" altLang="en-US">
              <a:latin typeface="Arial" charset="0"/>
            </a:endParaRPr>
          </a:p>
          <a:p>
            <a:endParaRPr lang="en-US" altLang="en-US">
              <a:latin typeface="Arial" charset="0"/>
            </a:endParaRPr>
          </a:p>
        </p:txBody>
      </p:sp>
      <p:sp>
        <p:nvSpPr>
          <p:cNvPr id="5130" name="Rectangle 20"/>
          <p:cNvSpPr>
            <a:spLocks noChangeArrowheads="1"/>
          </p:cNvSpPr>
          <p:nvPr/>
        </p:nvSpPr>
        <p:spPr bwMode="auto">
          <a:xfrm>
            <a:off x="1524000" y="0"/>
            <a:ext cx="1841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endParaRPr lang="en-US" altLang="en-US">
              <a:latin typeface="Arial" charset="0"/>
            </a:endParaRPr>
          </a:p>
          <a:p>
            <a:endParaRPr lang="en-US" altLang="en-US">
              <a:latin typeface="Arial" charset="0"/>
            </a:endParaRPr>
          </a:p>
        </p:txBody>
      </p:sp>
      <p:sp>
        <p:nvSpPr>
          <p:cNvPr id="5131" name="Rectangle 21"/>
          <p:cNvSpPr>
            <a:spLocks noChangeArrowheads="1"/>
          </p:cNvSpPr>
          <p:nvPr/>
        </p:nvSpPr>
        <p:spPr bwMode="auto">
          <a:xfrm>
            <a:off x="1524000" y="0"/>
            <a:ext cx="1841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endParaRPr lang="en-US" altLang="en-US">
              <a:latin typeface="Arial" charset="0"/>
            </a:endParaRPr>
          </a:p>
          <a:p>
            <a:endParaRPr lang="en-US" altLang="en-US">
              <a:latin typeface="Arial" charset="0"/>
            </a:endParaRPr>
          </a:p>
        </p:txBody>
      </p:sp>
      <p:sp>
        <p:nvSpPr>
          <p:cNvPr id="5132" name="Rectangle 22"/>
          <p:cNvSpPr>
            <a:spLocks noChangeArrowheads="1"/>
          </p:cNvSpPr>
          <p:nvPr/>
        </p:nvSpPr>
        <p:spPr bwMode="auto">
          <a:xfrm>
            <a:off x="6003925" y="3108325"/>
            <a:ext cx="1841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endParaRPr lang="en-US" altLang="en-US">
              <a:latin typeface="Arial" charset="0"/>
            </a:endParaRPr>
          </a:p>
          <a:p>
            <a:endParaRPr lang="en-US" altLang="en-US">
              <a:latin typeface="Arial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9050874-D7F1-ABD9-D054-8B688F085ECF}"/>
              </a:ext>
            </a:extLst>
          </p:cNvPr>
          <p:cNvSpPr txBox="1"/>
          <p:nvPr/>
        </p:nvSpPr>
        <p:spPr>
          <a:xfrm>
            <a:off x="871109" y="953492"/>
            <a:ext cx="9897533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1 King Nebuchadnezzar, To the nations and peoples of every language, who live in all the earth: May you prosper greatly!</a:t>
            </a:r>
          </a:p>
          <a:p>
            <a:endParaRPr lang="en-US" sz="3200" dirty="0"/>
          </a:p>
          <a:p>
            <a:r>
              <a:rPr lang="en-US" sz="3200" dirty="0"/>
              <a:t>2 It is my pleasure to tell you about the miraculous signs and wonders that the Most High God has performed for me.</a:t>
            </a:r>
          </a:p>
          <a:p>
            <a:endParaRPr lang="en-US" sz="3200" dirty="0"/>
          </a:p>
          <a:p>
            <a:r>
              <a:rPr lang="en-US" sz="3200" dirty="0"/>
              <a:t>3 How great are his signs, how mighty his wonders! His kingdom is an eternal kingdom; his dominion endures from generation to generation.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A565DA8-F7A4-707E-4745-FEBB37003148}"/>
              </a:ext>
            </a:extLst>
          </p:cNvPr>
          <p:cNvSpPr txBox="1"/>
          <p:nvPr/>
        </p:nvSpPr>
        <p:spPr>
          <a:xfrm>
            <a:off x="482600" y="245606"/>
            <a:ext cx="906779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/>
            <a:r>
              <a:rPr lang="en-US" sz="4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Daniel 4</a:t>
            </a:r>
          </a:p>
        </p:txBody>
      </p:sp>
    </p:spTree>
    <p:extLst>
      <p:ext uri="{BB962C8B-B14F-4D97-AF65-F5344CB8AC3E}">
        <p14:creationId xmlns:p14="http://schemas.microsoft.com/office/powerpoint/2010/main" val="3609797427"/>
      </p:ext>
    </p:extLst>
  </p:cSld>
  <p:clrMapOvr>
    <a:masterClrMapping/>
  </p:clrMapOvr>
  <p:transition/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amask">
  <a:themeElements>
    <a:clrScheme name="Damask">
      <a:dk1>
        <a:sysClr val="windowText" lastClr="000000"/>
      </a:dk1>
      <a:lt1>
        <a:sysClr val="window" lastClr="FFFFFF"/>
      </a:lt1>
      <a:dk2>
        <a:srgbClr val="2A5B7F"/>
      </a:dk2>
      <a:lt2>
        <a:srgbClr val="ABDAFC"/>
      </a:lt2>
      <a:accent1>
        <a:srgbClr val="9EC544"/>
      </a:accent1>
      <a:accent2>
        <a:srgbClr val="50BEA3"/>
      </a:accent2>
      <a:accent3>
        <a:srgbClr val="4A9CCC"/>
      </a:accent3>
      <a:accent4>
        <a:srgbClr val="9A66CA"/>
      </a:accent4>
      <a:accent5>
        <a:srgbClr val="C54F71"/>
      </a:accent5>
      <a:accent6>
        <a:srgbClr val="DE9C3C"/>
      </a:accent6>
      <a:hlink>
        <a:srgbClr val="6BA9DA"/>
      </a:hlink>
      <a:folHlink>
        <a:srgbClr val="A0BCD3"/>
      </a:folHlink>
    </a:clrScheme>
    <a:fontScheme name="Damask">
      <a:majorFont>
        <a:latin typeface="Bookman Old Style" panose="02050604050505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amask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105000"/>
                <a:lumMod val="110000"/>
              </a:schemeClr>
            </a:gs>
            <a:gs pos="100000">
              <a:schemeClr val="phClr">
                <a:tint val="78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0000"/>
                <a:lumMod val="104000"/>
              </a:schemeClr>
            </a:gs>
            <a:gs pos="69000">
              <a:schemeClr val="phClr">
                <a:shade val="86000"/>
                <a:satMod val="130000"/>
                <a:lumMod val="102000"/>
              </a:schemeClr>
            </a:gs>
            <a:gs pos="100000">
              <a:schemeClr val="phClr">
                <a:shade val="72000"/>
                <a:satMod val="130000"/>
                <a:lum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sy="96000" rotWithShape="0">
              <a:srgbClr val="000000">
                <a:alpha val="54000"/>
              </a:srgbClr>
            </a:outerShdw>
          </a:effectLst>
        </a:effectStyle>
        <a:effectStyle>
          <a:effectLst>
            <a:outerShdw blurRad="76200" dist="38100" dir="5400000" algn="ctr" rotWithShape="0">
              <a:srgbClr val="000000">
                <a:alpha val="76000"/>
              </a:srgb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prstMaterial="matte">
            <a:bevelT w="25400" h="254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18000"/>
                <a:satMod val="160000"/>
                <a:lumMod val="28000"/>
              </a:schemeClr>
              <a:schemeClr val="phClr">
                <a:tint val="95000"/>
                <a:satMod val="160000"/>
                <a:lumMod val="11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mask" id="{F9A299A0-33D0-4E0F-9F3F-7163E3744208}" vid="{746EEEEA-FB6A-406B-B510-531588D54811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TM04033921[[fn=Damask]]</Template>
  <TotalTime>32886</TotalTime>
  <Words>540</Words>
  <Application>Microsoft Office PowerPoint</Application>
  <PresentationFormat>Widescreen</PresentationFormat>
  <Paragraphs>113</Paragraphs>
  <Slides>10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Bookman Old Style</vt:lpstr>
      <vt:lpstr>Rockwell</vt:lpstr>
      <vt:lpstr>Times New Roman</vt:lpstr>
      <vt:lpstr>Damask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Recommending a Strategy</dc:title>
  <dc:creator>Harrelson Computer</dc:creator>
  <cp:lastModifiedBy>John Harrelson</cp:lastModifiedBy>
  <cp:revision>86</cp:revision>
  <cp:lastPrinted>2026-04-29T00:23:13Z</cp:lastPrinted>
  <dcterms:created xsi:type="dcterms:W3CDTF">1998-04-14T16:29:50Z</dcterms:created>
  <dcterms:modified xsi:type="dcterms:W3CDTF">2026-11-02T17:37:04Z</dcterms:modified>
</cp:coreProperties>
</file>